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63"/>
  </p:normalViewPr>
  <p:slideViewPr>
    <p:cSldViewPr snapToGrid="0" snapToObjects="1" showGuides="1">
      <p:cViewPr varScale="1">
        <p:scale>
          <a:sx n="79" d="100"/>
          <a:sy n="79" d="100"/>
        </p:scale>
        <p:origin x="3064" y="20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D4947-F27D-BA42-B2EC-C30AEB9177F8}" type="datetimeFigureOut">
              <a:rPr lang="en-US" smtClean="0"/>
              <a:t>5/27/20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26981-1B54-B048-89DA-20DA5CCC12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868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D4947-F27D-BA42-B2EC-C30AEB9177F8}" type="datetimeFigureOut">
              <a:rPr lang="en-US" smtClean="0"/>
              <a:t>5/27/20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26981-1B54-B048-89DA-20DA5CCC12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707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D4947-F27D-BA42-B2EC-C30AEB9177F8}" type="datetimeFigureOut">
              <a:rPr lang="en-US" smtClean="0"/>
              <a:t>5/27/20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26981-1B54-B048-89DA-20DA5CCC12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089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D4947-F27D-BA42-B2EC-C30AEB9177F8}" type="datetimeFigureOut">
              <a:rPr lang="en-US" smtClean="0"/>
              <a:t>5/27/20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26981-1B54-B048-89DA-20DA5CCC12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103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D4947-F27D-BA42-B2EC-C30AEB9177F8}" type="datetimeFigureOut">
              <a:rPr lang="en-US" smtClean="0"/>
              <a:t>5/27/20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26981-1B54-B048-89DA-20DA5CCC12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78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D4947-F27D-BA42-B2EC-C30AEB9177F8}" type="datetimeFigureOut">
              <a:rPr lang="en-US" smtClean="0"/>
              <a:t>5/27/20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26981-1B54-B048-89DA-20DA5CCC12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510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D4947-F27D-BA42-B2EC-C30AEB9177F8}" type="datetimeFigureOut">
              <a:rPr lang="en-US" smtClean="0"/>
              <a:t>5/27/20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26981-1B54-B048-89DA-20DA5CCC12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1864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D4947-F27D-BA42-B2EC-C30AEB9177F8}" type="datetimeFigureOut">
              <a:rPr lang="en-US" smtClean="0"/>
              <a:t>5/27/20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26981-1B54-B048-89DA-20DA5CCC12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73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D4947-F27D-BA42-B2EC-C30AEB9177F8}" type="datetimeFigureOut">
              <a:rPr lang="en-US" smtClean="0"/>
              <a:t>5/27/20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26981-1B54-B048-89DA-20DA5CCC12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769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D4947-F27D-BA42-B2EC-C30AEB9177F8}" type="datetimeFigureOut">
              <a:rPr lang="en-US" smtClean="0"/>
              <a:t>5/27/20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26981-1B54-B048-89DA-20DA5CCC12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2275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D4947-F27D-BA42-B2EC-C30AEB9177F8}" type="datetimeFigureOut">
              <a:rPr lang="en-US" smtClean="0"/>
              <a:t>5/27/20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26981-1B54-B048-89DA-20DA5CCC12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820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8D4947-F27D-BA42-B2EC-C30AEB9177F8}" type="datetimeFigureOut">
              <a:rPr lang="en-US" smtClean="0"/>
              <a:t>5/27/20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C26981-1B54-B048-89DA-20DA5CCC12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273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ED63822-A93E-8048-B262-F718CFC8C9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2909809"/>
              </p:ext>
            </p:extLst>
          </p:nvPr>
        </p:nvGraphicFramePr>
        <p:xfrm>
          <a:off x="304011" y="1568628"/>
          <a:ext cx="6293343" cy="42484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97781">
                  <a:extLst>
                    <a:ext uri="{9D8B030D-6E8A-4147-A177-3AD203B41FA5}">
                      <a16:colId xmlns:a16="http://schemas.microsoft.com/office/drawing/2014/main" val="1331858148"/>
                    </a:ext>
                  </a:extLst>
                </a:gridCol>
                <a:gridCol w="2097781">
                  <a:extLst>
                    <a:ext uri="{9D8B030D-6E8A-4147-A177-3AD203B41FA5}">
                      <a16:colId xmlns:a16="http://schemas.microsoft.com/office/drawing/2014/main" val="2688220260"/>
                    </a:ext>
                  </a:extLst>
                </a:gridCol>
                <a:gridCol w="2097781">
                  <a:extLst>
                    <a:ext uri="{9D8B030D-6E8A-4147-A177-3AD203B41FA5}">
                      <a16:colId xmlns:a16="http://schemas.microsoft.com/office/drawing/2014/main" val="4189755931"/>
                    </a:ext>
                  </a:extLst>
                </a:gridCol>
              </a:tblGrid>
              <a:tr h="303462"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Features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Assembly 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Assembly2020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1689570"/>
                  </a:ext>
                </a:extLst>
              </a:tr>
              <a:tr h="303462"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Contigs/Chromosomes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 (23 and </a:t>
                      </a:r>
                      <a:r>
                        <a:rPr lang="en-US" sz="1000" b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mtDNA</a:t>
                      </a:r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(7 and </a:t>
                      </a:r>
                      <a:r>
                        <a:rPr lang="en-US" sz="1000" b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mtDNA</a:t>
                      </a:r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47055938"/>
                  </a:ext>
                </a:extLst>
              </a:tr>
              <a:tr h="303462"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Protein coding genes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6254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6136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7908598"/>
                  </a:ext>
                </a:extLst>
              </a:tr>
              <a:tr h="303462"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tRNA</a:t>
                      </a:r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genes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3454644"/>
                  </a:ext>
                </a:extLst>
              </a:tr>
              <a:tr h="303462"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SNP density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in 576 </a:t>
                      </a:r>
                      <a:r>
                        <a:rPr lang="en-US" sz="1000" b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bp</a:t>
                      </a:r>
                      <a:endParaRPr lang="en-US" sz="1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0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 in 388 </a:t>
                      </a:r>
                      <a:r>
                        <a:rPr lang="en-IN" sz="1000" b="0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bp</a:t>
                      </a:r>
                      <a:endParaRPr lang="en-US" sz="1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8400974"/>
                  </a:ext>
                </a:extLst>
              </a:tr>
              <a:tr h="303462"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Indel density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in 1340 </a:t>
                      </a:r>
                      <a:r>
                        <a:rPr lang="en-US" sz="1000" b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bp</a:t>
                      </a:r>
                      <a:endParaRPr lang="en-US" sz="1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7988156"/>
                  </a:ext>
                </a:extLst>
              </a:tr>
              <a:tr h="303462"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long heterozygous loci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4754915"/>
                  </a:ext>
                </a:extLst>
              </a:tr>
              <a:tr h="303462"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Large CNVs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65458424"/>
                  </a:ext>
                </a:extLst>
              </a:tr>
              <a:tr h="303462"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Telomeres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0672182"/>
                  </a:ext>
                </a:extLst>
              </a:tr>
              <a:tr h="303462"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length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14630139 </a:t>
                      </a:r>
                      <a:r>
                        <a:rPr lang="en-US" sz="1000" b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bp</a:t>
                      </a:r>
                      <a:endParaRPr lang="en-US" sz="1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14609527 </a:t>
                      </a:r>
                      <a:r>
                        <a:rPr lang="en-US" sz="1000" b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bp</a:t>
                      </a:r>
                      <a:endParaRPr lang="en-US" sz="1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5524769"/>
                  </a:ext>
                </a:extLst>
              </a:tr>
              <a:tr h="303462"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N50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10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1654078 bp</a:t>
                      </a:r>
                      <a:endParaRPr lang="en-US" sz="1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2504192 </a:t>
                      </a:r>
                      <a:r>
                        <a:rPr lang="en-US" sz="1000" b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bp</a:t>
                      </a:r>
                      <a:endParaRPr lang="en-US" sz="1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5919957"/>
                  </a:ext>
                </a:extLst>
              </a:tr>
              <a:tr h="303462"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N90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498422 </a:t>
                      </a:r>
                      <a:r>
                        <a:rPr lang="en-US" sz="1000" b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bp</a:t>
                      </a:r>
                      <a:endParaRPr lang="en-US" sz="1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1239682 </a:t>
                      </a:r>
                      <a:r>
                        <a:rPr lang="en-US" sz="1000" b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bp</a:t>
                      </a:r>
                      <a:endParaRPr lang="en-US" sz="1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9299275"/>
                  </a:ext>
                </a:extLst>
              </a:tr>
              <a:tr h="303462"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Completeness (BUSCO)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1255 out of 1315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1278 out of 1315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2239213"/>
                  </a:ext>
                </a:extLst>
              </a:tr>
              <a:tr h="303462"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N-gaps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0465172"/>
                  </a:ext>
                </a:extLst>
              </a:tr>
            </a:tbl>
          </a:graphicData>
        </a:graphic>
      </p:graphicFrame>
      <p:sp>
        <p:nvSpPr>
          <p:cNvPr id="5" name="Rectangle 2">
            <a:extLst>
              <a:ext uri="{FF2B5EF4-FFF2-40B4-BE49-F238E27FC236}">
                <a16:creationId xmlns:a16="http://schemas.microsoft.com/office/drawing/2014/main" id="{8E13CB0E-B7C7-954F-B7EB-036C1DF8E6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0320" y="954033"/>
            <a:ext cx="6293343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000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Supplementary file 4</a:t>
            </a:r>
            <a:r>
              <a:rPr kumimoji="0" lang="en-US" altLang="en-US" sz="100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: A comparative analysis of Assembly A and</a:t>
            </a:r>
            <a:r>
              <a:rPr kumimoji="0" lang="en-US" altLang="en-US" sz="1000" i="0" u="none" strike="noStrike" cap="none" normalizeH="0" dirty="0">
                <a:ln>
                  <a:noFill/>
                </a:ln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the improved </a:t>
            </a:r>
            <a:r>
              <a:rPr kumimoji="0" lang="en-US" altLang="en-US" sz="100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Assembly2020 of </a:t>
            </a:r>
            <a:r>
              <a:rPr kumimoji="0" lang="en-US" altLang="en-US" sz="1000" i="1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C. </a:t>
            </a:r>
            <a:r>
              <a:rPr kumimoji="0" lang="en-US" altLang="en-US" sz="1000" i="1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tropicalis</a:t>
            </a:r>
            <a:endParaRPr kumimoji="0" lang="en-US" altLang="en-US" sz="100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28998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106</Words>
  <Application>Microsoft Macintosh PowerPoint</Application>
  <PresentationFormat>A4 Paper (210x297 mm)</PresentationFormat>
  <Paragraphs>43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krishnendu guin</dc:creator>
  <cp:lastModifiedBy>krishnendu guin</cp:lastModifiedBy>
  <cp:revision>1</cp:revision>
  <dcterms:created xsi:type="dcterms:W3CDTF">2020-05-27T11:02:36Z</dcterms:created>
  <dcterms:modified xsi:type="dcterms:W3CDTF">2020-05-27T11:03:32Z</dcterms:modified>
</cp:coreProperties>
</file>