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2" r:id="rId2"/>
    <p:sldId id="30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 showGuides="1">
      <p:cViewPr>
        <p:scale>
          <a:sx n="151" d="100"/>
          <a:sy n="151" d="100"/>
        </p:scale>
        <p:origin x="288" y="1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6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9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2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9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7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7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9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8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1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78CEA-2CFF-B147-9B2A-2F435F19294F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790F2-3F5B-BA49-948A-5F24AC6E5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8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D1E020-1BBA-034D-AA2E-E584D1AC7571}"/>
              </a:ext>
            </a:extLst>
          </p:cNvPr>
          <p:cNvGraphicFramePr>
            <a:graphicFrameLocks noGrp="1"/>
          </p:cNvGraphicFramePr>
          <p:nvPr/>
        </p:nvGraphicFramePr>
        <p:xfrm>
          <a:off x="314113" y="643890"/>
          <a:ext cx="6229773" cy="8496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876">
                  <a:extLst>
                    <a:ext uri="{9D8B030D-6E8A-4147-A177-3AD203B41FA5}">
                      <a16:colId xmlns:a16="http://schemas.microsoft.com/office/drawing/2014/main" val="1441026580"/>
                    </a:ext>
                  </a:extLst>
                </a:gridCol>
                <a:gridCol w="1150113">
                  <a:extLst>
                    <a:ext uri="{9D8B030D-6E8A-4147-A177-3AD203B41FA5}">
                      <a16:colId xmlns:a16="http://schemas.microsoft.com/office/drawing/2014/main" val="3282591095"/>
                    </a:ext>
                  </a:extLst>
                </a:gridCol>
                <a:gridCol w="3785784">
                  <a:extLst>
                    <a:ext uri="{9D8B030D-6E8A-4147-A177-3AD203B41FA5}">
                      <a16:colId xmlns:a16="http://schemas.microsoft.com/office/drawing/2014/main" val="3809054462"/>
                    </a:ext>
                  </a:extLst>
                </a:gridCol>
              </a:tblGrid>
              <a:tr h="29299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Species 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CENs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Coordinate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457495"/>
                  </a:ext>
                </a:extLst>
              </a:tr>
              <a:tr h="292998">
                <a:tc rowSpan="8"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albicans</a:t>
                      </a:r>
                    </a:p>
                  </a:txBody>
                  <a:tcPr marL="100584" marR="1005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Ca22chr1A_C_albicans_SC5314:1561401-1569971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476773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Ca22chr2A_C_albicans_SC5314:1923002-1930207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45124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Ca22chr3A_C_albicans_SC5314:822280-826495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267737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Ca22chr4A_C_albicans_SC5314:990403-998773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303469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Ca22chr5A_C_albicans_SC5314:467755-473497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813836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Ca22chr6A_C_albicans_SC5314:978304-983784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760391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Ca22chr7A_C_albicans_SC5314:423402-429940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879865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Ca22chrRA_C_albicans_SC5314:1741032-1748631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424942"/>
                  </a:ext>
                </a:extLst>
              </a:tr>
              <a:tr h="292998">
                <a:tc rowSpan="7"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tropicalis</a:t>
                      </a:r>
                    </a:p>
                  </a:txBody>
                  <a:tcPr marL="100584" marR="1005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Chr1:466,066-475,754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41315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Chr2:725185-735300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08643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Chr3:952377-962681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01728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Chr4:906302-916031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665239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Chr5:594006-604320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38428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Chr6:308570-331012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4115025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ChrR:855697-865834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292062"/>
                  </a:ext>
                </a:extLst>
              </a:tr>
              <a:tr h="292998">
                <a:tc rowSpan="7"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00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sojae</a:t>
                      </a:r>
                      <a:endParaRPr lang="en-US" sz="1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Tig2:2493969-2501301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48029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Tig8:1905358-1914164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4551822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Tig38:934048-941518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58750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Tig17:1062429-1069512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435795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Tig50:549697-575759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71797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Tig16100:638309-647019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74098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Tig1:623000-630276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617211"/>
                  </a:ext>
                </a:extLst>
              </a:tr>
              <a:tr h="292998">
                <a:tc rowSpan="6"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00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viswanathii</a:t>
                      </a:r>
                      <a:endParaRPr lang="en-US" sz="1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NW_020797858.1:473076-485506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664619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NW_020797886.1:1829726-1842348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665132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NW_020797884.1:937333-949114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34048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NW_020797885.1:1322147-1333995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0501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NW_020797877.1:349856-362272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11354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NW_020797881.1:1345731-1360763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834814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726CCC76-1E8C-D749-BB22-FA9EB5E7C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36" y="272936"/>
            <a:ext cx="728721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Supplementary file 7: Centromere coordinates used for identifying conserved DNA sequence motifs</a:t>
            </a:r>
            <a:r>
              <a:rPr kumimoji="0" lang="en-US" altLang="en-US" sz="10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in </a:t>
            </a:r>
            <a:r>
              <a:rPr kumimoji="0" lang="en-US" altLang="en-US" sz="1000" i="1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Candida</a:t>
            </a:r>
            <a:r>
              <a:rPr kumimoji="0" lang="en-US" altLang="en-US" sz="10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species</a:t>
            </a:r>
            <a:endParaRPr kumimoji="0" lang="en-US" altLang="en-US" sz="10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865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5BF277-2076-7947-886E-9F0AAD89F275}"/>
              </a:ext>
            </a:extLst>
          </p:cNvPr>
          <p:cNvGraphicFramePr>
            <a:graphicFrameLocks noGrp="1"/>
          </p:cNvGraphicFramePr>
          <p:nvPr/>
        </p:nvGraphicFramePr>
        <p:xfrm>
          <a:off x="314113" y="643890"/>
          <a:ext cx="6229773" cy="4980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876">
                  <a:extLst>
                    <a:ext uri="{9D8B030D-6E8A-4147-A177-3AD203B41FA5}">
                      <a16:colId xmlns:a16="http://schemas.microsoft.com/office/drawing/2014/main" val="1441026580"/>
                    </a:ext>
                  </a:extLst>
                </a:gridCol>
                <a:gridCol w="1150113">
                  <a:extLst>
                    <a:ext uri="{9D8B030D-6E8A-4147-A177-3AD203B41FA5}">
                      <a16:colId xmlns:a16="http://schemas.microsoft.com/office/drawing/2014/main" val="3282591095"/>
                    </a:ext>
                  </a:extLst>
                </a:gridCol>
                <a:gridCol w="3785784">
                  <a:extLst>
                    <a:ext uri="{9D8B030D-6E8A-4147-A177-3AD203B41FA5}">
                      <a16:colId xmlns:a16="http://schemas.microsoft.com/office/drawing/2014/main" val="3809054462"/>
                    </a:ext>
                  </a:extLst>
                </a:gridCol>
              </a:tblGrid>
              <a:tr h="29299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Species 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CENs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Coordinate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0457495"/>
                  </a:ext>
                </a:extLst>
              </a:tr>
              <a:tr h="292998">
                <a:tc rowSpan="8"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00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parapsilosis</a:t>
                      </a:r>
                      <a:endParaRPr lang="en-US" sz="1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HE605202:209,424-215,647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476773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HE605203:362,588-368,324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45124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HE605204:470,757-476,666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267737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HE605205:1,281,284-1,287,683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303469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HE605206:1,309,222-1,314,566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813836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HE605207:658,126-664,775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760391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HE605208:888,702-891,518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879865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HE605209:470,949-477,776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424942"/>
                  </a:ext>
                </a:extLst>
              </a:tr>
              <a:tr h="292998">
                <a:tc rowSpan="8">
                  <a:txBody>
                    <a:bodyPr/>
                    <a:lstStyle/>
                    <a:p>
                      <a:pPr algn="ctr"/>
                      <a:r>
                        <a:rPr lang="en-US" sz="10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000" i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dubliniensis</a:t>
                      </a:r>
                      <a:endParaRPr lang="en-US" sz="1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584" marR="1005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Chr1:1,594,163-1,611,889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413156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Chr2:1,942,441-1,947,217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5699305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Chr3:870,922-876,511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086430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Chr4:1,028,245-1,036,391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01728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Chr5:491,715-501,426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665239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Chr6:1,001,458-1,009,565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38428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Chr7:434,210-439,177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4115025"/>
                  </a:ext>
                </a:extLst>
              </a:tr>
              <a:tr h="292998">
                <a:tc vMerge="1">
                  <a:txBody>
                    <a:bodyPr/>
                    <a:lstStyle/>
                    <a:p>
                      <a:pPr algn="ctr"/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ChrR:1,713,450-1,722,609</a:t>
                      </a:r>
                    </a:p>
                  </a:txBody>
                  <a:tcPr marL="121706" marR="1217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292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868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192</Words>
  <Application>Microsoft Macintosh PowerPoint</Application>
  <PresentationFormat>A4 Paper (210x297 mm)</PresentationFormat>
  <Paragraphs>101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2020-05-27T11:05:47Z</dcterms:created>
  <dcterms:modified xsi:type="dcterms:W3CDTF">2020-05-27T11:07:02Z</dcterms:modified>
</cp:coreProperties>
</file>