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79" r:id="rId2"/>
  </p:sldIdLst>
  <p:sldSz cx="12192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6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29" autoAdjust="0"/>
    <p:restoredTop sz="95613" autoAdjust="0"/>
  </p:normalViewPr>
  <p:slideViewPr>
    <p:cSldViewPr snapToGrid="0" snapToObjects="1">
      <p:cViewPr varScale="1">
        <p:scale>
          <a:sx n="62" d="100"/>
          <a:sy n="62" d="100"/>
        </p:scale>
        <p:origin x="1976" y="208"/>
      </p:cViewPr>
      <p:guideLst>
        <p:guide orient="horz" pos="6168"/>
        <p:guide pos="3840"/>
      </p:guideLst>
    </p:cSldViewPr>
  </p:slideViewPr>
  <p:notesTextViewPr>
    <p:cViewPr>
      <p:scale>
        <a:sx n="90" d="100"/>
        <a:sy n="9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85779-C289-5F41-B645-0268E75F26E0}" type="datetimeFigureOut">
              <a:rPr lang="en-US" smtClean="0"/>
              <a:t>11/17/20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57400" y="1143000"/>
            <a:ext cx="2743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BB3E3-9EA6-C44E-8A9B-B1066AC29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043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BB3E3-9EA6-C44E-8A9B-B1066AC29BE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380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244726"/>
            <a:ext cx="10363200" cy="4775200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7204076"/>
            <a:ext cx="9144000" cy="3311524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48EBC-4A2C-4C46-B676-72366042DE5C}" type="datetimeFigureOut">
              <a:rPr lang="en-US" smtClean="0"/>
              <a:t>11/17/20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5868-E8C0-4C41-9E75-E8AE3D84A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505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48EBC-4A2C-4C46-B676-72366042DE5C}" type="datetimeFigureOut">
              <a:rPr lang="en-US" smtClean="0"/>
              <a:t>11/17/20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5868-E8C0-4C41-9E75-E8AE3D84A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319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30250"/>
            <a:ext cx="26289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730250"/>
            <a:ext cx="7734300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48EBC-4A2C-4C46-B676-72366042DE5C}" type="datetimeFigureOut">
              <a:rPr lang="en-US" smtClean="0"/>
              <a:t>11/17/20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5868-E8C0-4C41-9E75-E8AE3D84A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206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48EBC-4A2C-4C46-B676-72366042DE5C}" type="datetimeFigureOut">
              <a:rPr lang="en-US" smtClean="0"/>
              <a:t>11/17/20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5868-E8C0-4C41-9E75-E8AE3D84A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136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3419479"/>
            <a:ext cx="10515600" cy="5705474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9178929"/>
            <a:ext cx="10515600" cy="300037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48EBC-4A2C-4C46-B676-72366042DE5C}" type="datetimeFigureOut">
              <a:rPr lang="en-US" smtClean="0"/>
              <a:t>11/17/20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5868-E8C0-4C41-9E75-E8AE3D84A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8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651250"/>
            <a:ext cx="51816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3651250"/>
            <a:ext cx="51816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48EBC-4A2C-4C46-B676-72366042DE5C}" type="datetimeFigureOut">
              <a:rPr lang="en-US" smtClean="0"/>
              <a:t>11/17/20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5868-E8C0-4C41-9E75-E8AE3D84A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900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30253"/>
            <a:ext cx="105156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362326"/>
            <a:ext cx="5157787" cy="164782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010150"/>
            <a:ext cx="51577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362326"/>
            <a:ext cx="5183188" cy="164782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010150"/>
            <a:ext cx="5183188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48EBC-4A2C-4C46-B676-72366042DE5C}" type="datetimeFigureOut">
              <a:rPr lang="en-US" smtClean="0"/>
              <a:t>11/17/20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5868-E8C0-4C41-9E75-E8AE3D84A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78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48EBC-4A2C-4C46-B676-72366042DE5C}" type="datetimeFigureOut">
              <a:rPr lang="en-US" smtClean="0"/>
              <a:t>11/17/20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5868-E8C0-4C41-9E75-E8AE3D84A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930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48EBC-4A2C-4C46-B676-72366042DE5C}" type="datetimeFigureOut">
              <a:rPr lang="en-US" smtClean="0"/>
              <a:t>11/17/20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5868-E8C0-4C41-9E75-E8AE3D84A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29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14400"/>
            <a:ext cx="3932237" cy="32004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974853"/>
            <a:ext cx="6172200" cy="9747250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114800"/>
            <a:ext cx="3932237" cy="7623176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48EBC-4A2C-4C46-B676-72366042DE5C}" type="datetimeFigureOut">
              <a:rPr lang="en-US" smtClean="0"/>
              <a:t>11/17/20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5868-E8C0-4C41-9E75-E8AE3D84A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847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14400"/>
            <a:ext cx="3932237" cy="32004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974853"/>
            <a:ext cx="6172200" cy="9747250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114800"/>
            <a:ext cx="3932237" cy="7623176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48EBC-4A2C-4C46-B676-72366042DE5C}" type="datetimeFigureOut">
              <a:rPr lang="en-US" smtClean="0"/>
              <a:t>11/17/20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75868-E8C0-4C41-9E75-E8AE3D84A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839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730253"/>
            <a:ext cx="105156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651250"/>
            <a:ext cx="105156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2712703"/>
            <a:ext cx="27432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48EBC-4A2C-4C46-B676-72366042DE5C}" type="datetimeFigureOut">
              <a:rPr lang="en-US" smtClean="0"/>
              <a:t>11/17/20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2712703"/>
            <a:ext cx="41148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2712703"/>
            <a:ext cx="27432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75868-E8C0-4C41-9E75-E8AE3D84A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8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jpe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12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7.jpeg"/><Relationship Id="rId5" Type="http://schemas.microsoft.com/office/2007/relationships/hdphoto" Target="../media/hdphoto1.wdp"/><Relationship Id="rId10" Type="http://schemas.openxmlformats.org/officeDocument/2006/relationships/image" Target="../media/image6.jpeg"/><Relationship Id="rId4" Type="http://schemas.openxmlformats.org/officeDocument/2006/relationships/image" Target="../media/image2.png"/><Relationship Id="rId9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Curved Down Arrow 93">
            <a:extLst>
              <a:ext uri="{FF2B5EF4-FFF2-40B4-BE49-F238E27FC236}">
                <a16:creationId xmlns:a16="http://schemas.microsoft.com/office/drawing/2014/main" id="{30E52987-4489-2E48-891E-23BE82740874}"/>
              </a:ext>
            </a:extLst>
          </p:cNvPr>
          <p:cNvSpPr/>
          <p:nvPr/>
        </p:nvSpPr>
        <p:spPr>
          <a:xfrm flipV="1">
            <a:off x="2219974" y="4531881"/>
            <a:ext cx="157164" cy="95195"/>
          </a:xfrm>
          <a:prstGeom prst="curvedDownArrow">
            <a:avLst>
              <a:gd name="adj1" fmla="val 4688"/>
              <a:gd name="adj2" fmla="val 32303"/>
              <a:gd name="adj3" fmla="val 25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AA46B0EB-8312-E84E-9710-132B1E830F07}"/>
              </a:ext>
            </a:extLst>
          </p:cNvPr>
          <p:cNvSpPr txBox="1"/>
          <p:nvPr/>
        </p:nvSpPr>
        <p:spPr>
          <a:xfrm>
            <a:off x="1510889" y="3607404"/>
            <a:ext cx="13363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DIO-synaptophysin-</a:t>
            </a:r>
          </a:p>
          <a:p>
            <a:pPr algn="r"/>
            <a:r>
              <a:rPr lang="en-US" sz="1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mCherry</a:t>
            </a: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9A58F8F6-BADE-CA4A-8FF4-7ECE4C5CF7CB}"/>
              </a:ext>
            </a:extLst>
          </p:cNvPr>
          <p:cNvSpPr txBox="1"/>
          <p:nvPr/>
        </p:nvSpPr>
        <p:spPr>
          <a:xfrm>
            <a:off x="566811" y="3329004"/>
            <a:ext cx="8210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AAV1-Cre</a:t>
            </a:r>
          </a:p>
        </p:txBody>
      </p:sp>
      <p:sp>
        <p:nvSpPr>
          <p:cNvPr id="217" name="Freeform: Shape 64">
            <a:extLst>
              <a:ext uri="{FF2B5EF4-FFF2-40B4-BE49-F238E27FC236}">
                <a16:creationId xmlns:a16="http://schemas.microsoft.com/office/drawing/2014/main" id="{9EE4CE37-8936-E04C-8DEF-5A4E385D9C8D}"/>
              </a:ext>
            </a:extLst>
          </p:cNvPr>
          <p:cNvSpPr/>
          <p:nvPr/>
        </p:nvSpPr>
        <p:spPr>
          <a:xfrm rot="188556">
            <a:off x="1710077" y="4117798"/>
            <a:ext cx="942593" cy="355832"/>
          </a:xfrm>
          <a:custGeom>
            <a:avLst/>
            <a:gdLst>
              <a:gd name="connsiteX0" fmla="*/ 1933104 w 2019368"/>
              <a:gd name="connsiteY0" fmla="*/ 379562 h 697564"/>
              <a:gd name="connsiteX1" fmla="*/ 1139474 w 2019368"/>
              <a:gd name="connsiteY1" fmla="*/ 388189 h 697564"/>
              <a:gd name="connsiteX2" fmla="*/ 406228 w 2019368"/>
              <a:gd name="connsiteY2" fmla="*/ 595222 h 697564"/>
              <a:gd name="connsiteX3" fmla="*/ 787 w 2019368"/>
              <a:gd name="connsiteY3" fmla="*/ 690113 h 697564"/>
              <a:gd name="connsiteX4" fmla="*/ 319964 w 2019368"/>
              <a:gd name="connsiteY4" fmla="*/ 405441 h 697564"/>
              <a:gd name="connsiteX5" fmla="*/ 889308 w 2019368"/>
              <a:gd name="connsiteY5" fmla="*/ 163902 h 697564"/>
              <a:gd name="connsiteX6" fmla="*/ 1734696 w 2019368"/>
              <a:gd name="connsiteY6" fmla="*/ 103517 h 697564"/>
              <a:gd name="connsiteX7" fmla="*/ 2019368 w 2019368"/>
              <a:gd name="connsiteY7" fmla="*/ 0 h 69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9368" h="697564">
                <a:moveTo>
                  <a:pt x="1933104" y="379562"/>
                </a:moveTo>
                <a:cubicBezTo>
                  <a:pt x="1663528" y="365904"/>
                  <a:pt x="1393953" y="352246"/>
                  <a:pt x="1139474" y="388189"/>
                </a:cubicBezTo>
                <a:cubicBezTo>
                  <a:pt x="884995" y="424132"/>
                  <a:pt x="596009" y="544901"/>
                  <a:pt x="406228" y="595222"/>
                </a:cubicBezTo>
                <a:cubicBezTo>
                  <a:pt x="216447" y="645543"/>
                  <a:pt x="15164" y="721743"/>
                  <a:pt x="787" y="690113"/>
                </a:cubicBezTo>
                <a:cubicBezTo>
                  <a:pt x="-13590" y="658483"/>
                  <a:pt x="171877" y="493143"/>
                  <a:pt x="319964" y="405441"/>
                </a:cubicBezTo>
                <a:cubicBezTo>
                  <a:pt x="468051" y="317739"/>
                  <a:pt x="653519" y="214223"/>
                  <a:pt x="889308" y="163902"/>
                </a:cubicBezTo>
                <a:cubicBezTo>
                  <a:pt x="1125097" y="113581"/>
                  <a:pt x="1546353" y="130834"/>
                  <a:pt x="1734696" y="103517"/>
                </a:cubicBezTo>
                <a:cubicBezTo>
                  <a:pt x="1923039" y="76200"/>
                  <a:pt x="1971203" y="38100"/>
                  <a:pt x="2019368" y="0"/>
                </a:cubicBez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CD8A7477-D482-0C4C-BB69-F1789B4F7064}"/>
              </a:ext>
            </a:extLst>
          </p:cNvPr>
          <p:cNvSpPr txBox="1"/>
          <p:nvPr/>
        </p:nvSpPr>
        <p:spPr>
          <a:xfrm>
            <a:off x="1457347" y="4665000"/>
            <a:ext cx="6482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BNST</a:t>
            </a:r>
          </a:p>
        </p:txBody>
      </p:sp>
      <p:grpSp>
        <p:nvGrpSpPr>
          <p:cNvPr id="219" name="Group 218">
            <a:extLst>
              <a:ext uri="{FF2B5EF4-FFF2-40B4-BE49-F238E27FC236}">
                <a16:creationId xmlns:a16="http://schemas.microsoft.com/office/drawing/2014/main" id="{36D9A388-E707-AD4B-B1AE-1DCB54CD3C54}"/>
              </a:ext>
            </a:extLst>
          </p:cNvPr>
          <p:cNvGrpSpPr/>
          <p:nvPr/>
        </p:nvGrpSpPr>
        <p:grpSpPr>
          <a:xfrm>
            <a:off x="1078792" y="3820823"/>
            <a:ext cx="580379" cy="508750"/>
            <a:chOff x="3248531" y="3529584"/>
            <a:chExt cx="1699586" cy="1700784"/>
          </a:xfrm>
        </p:grpSpPr>
        <p:sp>
          <p:nvSpPr>
            <p:cNvPr id="220" name="Freeform: Shape 76">
              <a:extLst>
                <a:ext uri="{FF2B5EF4-FFF2-40B4-BE49-F238E27FC236}">
                  <a16:creationId xmlns:a16="http://schemas.microsoft.com/office/drawing/2014/main" id="{6CE8031D-F35F-AD44-A21C-6AFDDBE9DCFB}"/>
                </a:ext>
              </a:extLst>
            </p:cNvPr>
            <p:cNvSpPr/>
            <p:nvPr/>
          </p:nvSpPr>
          <p:spPr>
            <a:xfrm>
              <a:off x="4094632" y="3529584"/>
              <a:ext cx="853485" cy="1700784"/>
            </a:xfrm>
            <a:custGeom>
              <a:avLst/>
              <a:gdLst>
                <a:gd name="connsiteX0" fmla="*/ 228600 w 853484"/>
                <a:gd name="connsiteY0" fmla="*/ 0 h 1700784"/>
                <a:gd name="connsiteX1" fmla="*/ 850392 w 853484"/>
                <a:gd name="connsiteY1" fmla="*/ 292608 h 1700784"/>
                <a:gd name="connsiteX2" fmla="*/ 448056 w 853484"/>
                <a:gd name="connsiteY2" fmla="*/ 1463040 h 1700784"/>
                <a:gd name="connsiteX3" fmla="*/ 0 w 853484"/>
                <a:gd name="connsiteY3" fmla="*/ 1700784 h 170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3484" h="1700784">
                  <a:moveTo>
                    <a:pt x="228600" y="0"/>
                  </a:moveTo>
                  <a:cubicBezTo>
                    <a:pt x="521208" y="24384"/>
                    <a:pt x="813816" y="48768"/>
                    <a:pt x="850392" y="292608"/>
                  </a:cubicBezTo>
                  <a:cubicBezTo>
                    <a:pt x="886968" y="536448"/>
                    <a:pt x="589788" y="1228344"/>
                    <a:pt x="448056" y="1463040"/>
                  </a:cubicBezTo>
                  <a:cubicBezTo>
                    <a:pt x="306324" y="1697736"/>
                    <a:pt x="153162" y="1699260"/>
                    <a:pt x="0" y="170078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Freeform: Shape 77">
              <a:extLst>
                <a:ext uri="{FF2B5EF4-FFF2-40B4-BE49-F238E27FC236}">
                  <a16:creationId xmlns:a16="http://schemas.microsoft.com/office/drawing/2014/main" id="{66B407E9-F731-AD47-ABA1-D0B3AB424CB8}"/>
                </a:ext>
              </a:extLst>
            </p:cNvPr>
            <p:cNvSpPr/>
            <p:nvPr/>
          </p:nvSpPr>
          <p:spPr>
            <a:xfrm flipH="1">
              <a:off x="3248531" y="3529584"/>
              <a:ext cx="853484" cy="1700784"/>
            </a:xfrm>
            <a:custGeom>
              <a:avLst/>
              <a:gdLst>
                <a:gd name="connsiteX0" fmla="*/ 228600 w 853484"/>
                <a:gd name="connsiteY0" fmla="*/ 0 h 1700784"/>
                <a:gd name="connsiteX1" fmla="*/ 850392 w 853484"/>
                <a:gd name="connsiteY1" fmla="*/ 292608 h 1700784"/>
                <a:gd name="connsiteX2" fmla="*/ 448056 w 853484"/>
                <a:gd name="connsiteY2" fmla="*/ 1463040 h 1700784"/>
                <a:gd name="connsiteX3" fmla="*/ 0 w 853484"/>
                <a:gd name="connsiteY3" fmla="*/ 1700784 h 170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3484" h="1700784">
                  <a:moveTo>
                    <a:pt x="228600" y="0"/>
                  </a:moveTo>
                  <a:cubicBezTo>
                    <a:pt x="521208" y="24384"/>
                    <a:pt x="813816" y="48768"/>
                    <a:pt x="850392" y="292608"/>
                  </a:cubicBezTo>
                  <a:cubicBezTo>
                    <a:pt x="886968" y="536448"/>
                    <a:pt x="589788" y="1228344"/>
                    <a:pt x="448056" y="1463040"/>
                  </a:cubicBezTo>
                  <a:cubicBezTo>
                    <a:pt x="306324" y="1697736"/>
                    <a:pt x="153162" y="1699260"/>
                    <a:pt x="0" y="170078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DEB29CB8-1169-DD41-A288-961E36EB41BA}"/>
                </a:ext>
              </a:extLst>
            </p:cNvPr>
            <p:cNvCxnSpPr>
              <a:cxnSpLocks/>
            </p:cNvCxnSpPr>
            <p:nvPr/>
          </p:nvCxnSpPr>
          <p:spPr>
            <a:xfrm>
              <a:off x="3848617" y="3529584"/>
              <a:ext cx="53554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3" name="TextBox 222">
            <a:extLst>
              <a:ext uri="{FF2B5EF4-FFF2-40B4-BE49-F238E27FC236}">
                <a16:creationId xmlns:a16="http://schemas.microsoft.com/office/drawing/2014/main" id="{DD3F98AE-B672-9A4F-BE8A-D399A4E5B6BD}"/>
              </a:ext>
            </a:extLst>
          </p:cNvPr>
          <p:cNvSpPr txBox="1"/>
          <p:nvPr/>
        </p:nvSpPr>
        <p:spPr>
          <a:xfrm>
            <a:off x="1092770" y="3915283"/>
            <a:ext cx="548298" cy="246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PFC</a:t>
            </a:r>
          </a:p>
        </p:txBody>
      </p:sp>
      <p:pic>
        <p:nvPicPr>
          <p:cNvPr id="224" name="Picture 2" descr="http://www.clipartkid.com/images/20/syringe-vector-clipart-best-CqQIyt-clipart.png">
            <a:extLst>
              <a:ext uri="{FF2B5EF4-FFF2-40B4-BE49-F238E27FC236}">
                <a16:creationId xmlns:a16="http://schemas.microsoft.com/office/drawing/2014/main" id="{76959E1A-84C3-E44F-8436-2EF7B401F7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70971" flipH="1">
            <a:off x="887909" y="3607911"/>
            <a:ext cx="345559" cy="345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" name="Freeform 10">
            <a:extLst>
              <a:ext uri="{FF2B5EF4-FFF2-40B4-BE49-F238E27FC236}">
                <a16:creationId xmlns:a16="http://schemas.microsoft.com/office/drawing/2014/main" id="{5EDBC0EB-8AEE-8E46-8A60-FC3F4D3ED84B}"/>
              </a:ext>
            </a:extLst>
          </p:cNvPr>
          <p:cNvSpPr/>
          <p:nvPr/>
        </p:nvSpPr>
        <p:spPr>
          <a:xfrm rot="3808858" flipH="1">
            <a:off x="1513858" y="4062047"/>
            <a:ext cx="578279" cy="515466"/>
          </a:xfrm>
          <a:custGeom>
            <a:avLst/>
            <a:gdLst>
              <a:gd name="connsiteX0" fmla="*/ 396240 w 396240"/>
              <a:gd name="connsiteY0" fmla="*/ 487680 h 487680"/>
              <a:gd name="connsiteX1" fmla="*/ 243840 w 396240"/>
              <a:gd name="connsiteY1" fmla="*/ 205740 h 487680"/>
              <a:gd name="connsiteX2" fmla="*/ 0 w 396240"/>
              <a:gd name="connsiteY2" fmla="*/ 0 h 48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6240" h="487680">
                <a:moveTo>
                  <a:pt x="396240" y="487680"/>
                </a:moveTo>
                <a:cubicBezTo>
                  <a:pt x="353060" y="387350"/>
                  <a:pt x="309880" y="287020"/>
                  <a:pt x="243840" y="205740"/>
                </a:cubicBezTo>
                <a:cubicBezTo>
                  <a:pt x="177800" y="124460"/>
                  <a:pt x="88900" y="62230"/>
                  <a:pt x="0" y="0"/>
                </a:cubicBezTo>
              </a:path>
            </a:pathLst>
          </a:custGeom>
          <a:noFill/>
          <a:ln w="28575">
            <a:solidFill>
              <a:schemeClr val="tx1"/>
            </a:solidFill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6" name="Picture 2" descr="http://www.clipartkid.com/images/20/syringe-vector-clipart-best-CqQIyt-clipart.png">
            <a:extLst>
              <a:ext uri="{FF2B5EF4-FFF2-40B4-BE49-F238E27FC236}">
                <a16:creationId xmlns:a16="http://schemas.microsoft.com/office/drawing/2014/main" id="{9BC51E38-5C28-154E-BBE2-9236E64AC6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363" flipH="1">
            <a:off x="1975512" y="3996604"/>
            <a:ext cx="36576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7" name="TextBox 226">
            <a:extLst>
              <a:ext uri="{FF2B5EF4-FFF2-40B4-BE49-F238E27FC236}">
                <a16:creationId xmlns:a16="http://schemas.microsoft.com/office/drawing/2014/main" id="{C9AF884E-B0EC-1442-8ADE-2B60B7A434A7}"/>
              </a:ext>
            </a:extLst>
          </p:cNvPr>
          <p:cNvSpPr txBox="1"/>
          <p:nvPr/>
        </p:nvSpPr>
        <p:spPr>
          <a:xfrm>
            <a:off x="1886332" y="4459326"/>
            <a:ext cx="3880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Cre</a:t>
            </a:r>
          </a:p>
        </p:txBody>
      </p:sp>
      <p:sp>
        <p:nvSpPr>
          <p:cNvPr id="228" name="Freeform 10">
            <a:extLst>
              <a:ext uri="{FF2B5EF4-FFF2-40B4-BE49-F238E27FC236}">
                <a16:creationId xmlns:a16="http://schemas.microsoft.com/office/drawing/2014/main" id="{83285B46-49A6-E24D-B33F-D9C1046D1751}"/>
              </a:ext>
            </a:extLst>
          </p:cNvPr>
          <p:cNvSpPr/>
          <p:nvPr/>
        </p:nvSpPr>
        <p:spPr>
          <a:xfrm rot="9103147">
            <a:off x="2514030" y="4274213"/>
            <a:ext cx="689931" cy="433626"/>
          </a:xfrm>
          <a:custGeom>
            <a:avLst/>
            <a:gdLst>
              <a:gd name="connsiteX0" fmla="*/ 396240 w 396240"/>
              <a:gd name="connsiteY0" fmla="*/ 487680 h 487680"/>
              <a:gd name="connsiteX1" fmla="*/ 243840 w 396240"/>
              <a:gd name="connsiteY1" fmla="*/ 205740 h 487680"/>
              <a:gd name="connsiteX2" fmla="*/ 0 w 396240"/>
              <a:gd name="connsiteY2" fmla="*/ 0 h 48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6240" h="487680">
                <a:moveTo>
                  <a:pt x="396240" y="487680"/>
                </a:moveTo>
                <a:cubicBezTo>
                  <a:pt x="353060" y="387350"/>
                  <a:pt x="309880" y="287020"/>
                  <a:pt x="243840" y="205740"/>
                </a:cubicBezTo>
                <a:cubicBezTo>
                  <a:pt x="177800" y="124460"/>
                  <a:pt x="88900" y="62230"/>
                  <a:pt x="0" y="0"/>
                </a:cubicBezTo>
              </a:path>
            </a:pathLst>
          </a:custGeom>
          <a:noFill/>
          <a:ln w="28575">
            <a:solidFill>
              <a:srgbClr val="C00000"/>
            </a:solidFill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EE0C9779-1183-704E-A7D3-D087D0EA3474}"/>
              </a:ext>
            </a:extLst>
          </p:cNvPr>
          <p:cNvSpPr txBox="1"/>
          <p:nvPr/>
        </p:nvSpPr>
        <p:spPr>
          <a:xfrm>
            <a:off x="393766" y="3019164"/>
            <a:ext cx="293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A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C7ACC9A-467B-9D47-8ED1-3C625A659B50}"/>
              </a:ext>
            </a:extLst>
          </p:cNvPr>
          <p:cNvGrpSpPr/>
          <p:nvPr/>
        </p:nvGrpSpPr>
        <p:grpSpPr>
          <a:xfrm>
            <a:off x="7915971" y="3019164"/>
            <a:ext cx="3465576" cy="2176272"/>
            <a:chOff x="8269264" y="5138928"/>
            <a:chExt cx="3511296" cy="2176272"/>
          </a:xfrm>
        </p:grpSpPr>
        <p:pic>
          <p:nvPicPr>
            <p:cNvPr id="260" name="Picture 259" descr="A picture containing dark, lit, sitting, red&#10;&#10;Description automatically generated">
              <a:extLst>
                <a:ext uri="{FF2B5EF4-FFF2-40B4-BE49-F238E27FC236}">
                  <a16:creationId xmlns:a16="http://schemas.microsoft.com/office/drawing/2014/main" id="{2363EBE7-E913-BB4E-9894-9C88B123537B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269264" y="5138928"/>
              <a:ext cx="3511296" cy="2176272"/>
            </a:xfrm>
            <a:prstGeom prst="rect">
              <a:avLst/>
            </a:prstGeom>
          </p:spPr>
        </p:pic>
        <p:cxnSp>
          <p:nvCxnSpPr>
            <p:cNvPr id="261" name="Straight Connector 260">
              <a:extLst>
                <a:ext uri="{FF2B5EF4-FFF2-40B4-BE49-F238E27FC236}">
                  <a16:creationId xmlns:a16="http://schemas.microsoft.com/office/drawing/2014/main" id="{7A57A28F-BC5B-F74B-AFCD-B3959F77C0FE}"/>
                </a:ext>
              </a:extLst>
            </p:cNvPr>
            <p:cNvCxnSpPr/>
            <p:nvPr/>
          </p:nvCxnSpPr>
          <p:spPr>
            <a:xfrm flipH="1">
              <a:off x="8384063" y="7196328"/>
              <a:ext cx="553443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3" name="TextBox 262">
            <a:extLst>
              <a:ext uri="{FF2B5EF4-FFF2-40B4-BE49-F238E27FC236}">
                <a16:creationId xmlns:a16="http://schemas.microsoft.com/office/drawing/2014/main" id="{04BBE7D3-C568-3049-B0B8-AEEF0806B71C}"/>
              </a:ext>
            </a:extLst>
          </p:cNvPr>
          <p:cNvSpPr txBox="1"/>
          <p:nvPr/>
        </p:nvSpPr>
        <p:spPr>
          <a:xfrm flipH="1">
            <a:off x="9363491" y="3033503"/>
            <a:ext cx="2005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synaptophysin-mCherry</a:t>
            </a:r>
          </a:p>
        </p:txBody>
      </p:sp>
      <p:sp>
        <p:nvSpPr>
          <p:cNvPr id="264" name="Rectangle 385">
            <a:extLst>
              <a:ext uri="{FF2B5EF4-FFF2-40B4-BE49-F238E27FC236}">
                <a16:creationId xmlns:a16="http://schemas.microsoft.com/office/drawing/2014/main" id="{499E4230-30F4-E04A-82EB-B77F7C19447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9765033" y="3864480"/>
            <a:ext cx="26289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PVN</a:t>
            </a:r>
          </a:p>
        </p:txBody>
      </p:sp>
      <p:sp>
        <p:nvSpPr>
          <p:cNvPr id="265" name="Rectangle 385">
            <a:extLst>
              <a:ext uri="{FF2B5EF4-FFF2-40B4-BE49-F238E27FC236}">
                <a16:creationId xmlns:a16="http://schemas.microsoft.com/office/drawing/2014/main" id="{8374AA9C-5BFC-5249-AF03-7E15B370459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580888" y="3325151"/>
            <a:ext cx="208924" cy="196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LH</a:t>
            </a:r>
          </a:p>
        </p:txBody>
      </p: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BC8C00E8-7CA1-1941-A3F3-71AFF127458C}"/>
              </a:ext>
            </a:extLst>
          </p:cNvPr>
          <p:cNvGrpSpPr/>
          <p:nvPr/>
        </p:nvGrpSpPr>
        <p:grpSpPr>
          <a:xfrm flipH="1">
            <a:off x="2513940" y="4063893"/>
            <a:ext cx="1597234" cy="1135081"/>
            <a:chOff x="2463011" y="11367934"/>
            <a:chExt cx="1597234" cy="1135081"/>
          </a:xfrm>
        </p:grpSpPr>
        <p:grpSp>
          <p:nvGrpSpPr>
            <p:cNvPr id="267" name="Group 266">
              <a:extLst>
                <a:ext uri="{FF2B5EF4-FFF2-40B4-BE49-F238E27FC236}">
                  <a16:creationId xmlns:a16="http://schemas.microsoft.com/office/drawing/2014/main" id="{E6CCE53B-AC10-AA4B-AE30-65D2C2D896AB}"/>
                </a:ext>
              </a:extLst>
            </p:cNvPr>
            <p:cNvGrpSpPr/>
            <p:nvPr/>
          </p:nvGrpSpPr>
          <p:grpSpPr>
            <a:xfrm>
              <a:off x="2910700" y="11824086"/>
              <a:ext cx="515701" cy="531140"/>
              <a:chOff x="3174935" y="11924653"/>
              <a:chExt cx="515701" cy="531140"/>
            </a:xfrm>
          </p:grpSpPr>
          <p:sp>
            <p:nvSpPr>
              <p:cNvPr id="271" name="Freeform: Shape 27">
                <a:extLst>
                  <a:ext uri="{FF2B5EF4-FFF2-40B4-BE49-F238E27FC236}">
                    <a16:creationId xmlns:a16="http://schemas.microsoft.com/office/drawing/2014/main" id="{8E539AB5-BC78-2F47-BD44-140461A8644B}"/>
                  </a:ext>
                </a:extLst>
              </p:cNvPr>
              <p:cNvSpPr/>
              <p:nvPr/>
            </p:nvSpPr>
            <p:spPr>
              <a:xfrm>
                <a:off x="3207911" y="11924653"/>
                <a:ext cx="80026" cy="531140"/>
              </a:xfrm>
              <a:custGeom>
                <a:avLst/>
                <a:gdLst>
                  <a:gd name="connsiteX0" fmla="*/ 96033 w 178747"/>
                  <a:gd name="connsiteY0" fmla="*/ 6875 h 1451811"/>
                  <a:gd name="connsiteX1" fmla="*/ 156418 w 178747"/>
                  <a:gd name="connsiteY1" fmla="*/ 71573 h 1451811"/>
                  <a:gd name="connsiteX2" fmla="*/ 121913 w 178747"/>
                  <a:gd name="connsiteY2" fmla="*/ 610724 h 1451811"/>
                  <a:gd name="connsiteX3" fmla="*/ 147792 w 178747"/>
                  <a:gd name="connsiteY3" fmla="*/ 1007539 h 1451811"/>
                  <a:gd name="connsiteX4" fmla="*/ 177984 w 178747"/>
                  <a:gd name="connsiteY4" fmla="*/ 1249079 h 1451811"/>
                  <a:gd name="connsiteX5" fmla="*/ 160731 w 178747"/>
                  <a:gd name="connsiteY5" fmla="*/ 1374162 h 1451811"/>
                  <a:gd name="connsiteX6" fmla="*/ 70154 w 178747"/>
                  <a:gd name="connsiteY6" fmla="*/ 1451799 h 1451811"/>
                  <a:gd name="connsiteX7" fmla="*/ 14082 w 178747"/>
                  <a:gd name="connsiteY7" fmla="*/ 1378475 h 1451811"/>
                  <a:gd name="connsiteX8" fmla="*/ 1143 w 178747"/>
                  <a:gd name="connsiteY8" fmla="*/ 1197320 h 1451811"/>
                  <a:gd name="connsiteX9" fmla="*/ 35648 w 178747"/>
                  <a:gd name="connsiteY9" fmla="*/ 770313 h 1451811"/>
                  <a:gd name="connsiteX10" fmla="*/ 27022 w 178747"/>
                  <a:gd name="connsiteY10" fmla="*/ 477015 h 1451811"/>
                  <a:gd name="connsiteX11" fmla="*/ 18396 w 178747"/>
                  <a:gd name="connsiteY11" fmla="*/ 244101 h 1451811"/>
                  <a:gd name="connsiteX12" fmla="*/ 22709 w 178747"/>
                  <a:gd name="connsiteY12" fmla="*/ 110392 h 1451811"/>
                  <a:gd name="connsiteX13" fmla="*/ 39962 w 178747"/>
                  <a:gd name="connsiteY13" fmla="*/ 15501 h 1451811"/>
                  <a:gd name="connsiteX14" fmla="*/ 96033 w 178747"/>
                  <a:gd name="connsiteY14" fmla="*/ 6875 h 145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47" h="1451811">
                    <a:moveTo>
                      <a:pt x="96033" y="6875"/>
                    </a:moveTo>
                    <a:cubicBezTo>
                      <a:pt x="115442" y="16220"/>
                      <a:pt x="152105" y="-29069"/>
                      <a:pt x="156418" y="71573"/>
                    </a:cubicBezTo>
                    <a:cubicBezTo>
                      <a:pt x="160731" y="172215"/>
                      <a:pt x="123351" y="454730"/>
                      <a:pt x="121913" y="610724"/>
                    </a:cubicBezTo>
                    <a:cubicBezTo>
                      <a:pt x="120475" y="766718"/>
                      <a:pt x="138447" y="901147"/>
                      <a:pt x="147792" y="1007539"/>
                    </a:cubicBezTo>
                    <a:cubicBezTo>
                      <a:pt x="157137" y="1113931"/>
                      <a:pt x="175828" y="1187975"/>
                      <a:pt x="177984" y="1249079"/>
                    </a:cubicBezTo>
                    <a:cubicBezTo>
                      <a:pt x="180140" y="1310183"/>
                      <a:pt x="178703" y="1340375"/>
                      <a:pt x="160731" y="1374162"/>
                    </a:cubicBezTo>
                    <a:cubicBezTo>
                      <a:pt x="142759" y="1407949"/>
                      <a:pt x="94595" y="1451080"/>
                      <a:pt x="70154" y="1451799"/>
                    </a:cubicBezTo>
                    <a:cubicBezTo>
                      <a:pt x="45713" y="1452518"/>
                      <a:pt x="25584" y="1420888"/>
                      <a:pt x="14082" y="1378475"/>
                    </a:cubicBezTo>
                    <a:cubicBezTo>
                      <a:pt x="2580" y="1336062"/>
                      <a:pt x="-2451" y="1298680"/>
                      <a:pt x="1143" y="1197320"/>
                    </a:cubicBezTo>
                    <a:cubicBezTo>
                      <a:pt x="4737" y="1095960"/>
                      <a:pt x="31335" y="890364"/>
                      <a:pt x="35648" y="770313"/>
                    </a:cubicBezTo>
                    <a:cubicBezTo>
                      <a:pt x="39961" y="650262"/>
                      <a:pt x="29897" y="564717"/>
                      <a:pt x="27022" y="477015"/>
                    </a:cubicBezTo>
                    <a:cubicBezTo>
                      <a:pt x="24147" y="389313"/>
                      <a:pt x="19115" y="305205"/>
                      <a:pt x="18396" y="244101"/>
                    </a:cubicBezTo>
                    <a:cubicBezTo>
                      <a:pt x="17677" y="182997"/>
                      <a:pt x="19115" y="148492"/>
                      <a:pt x="22709" y="110392"/>
                    </a:cubicBezTo>
                    <a:cubicBezTo>
                      <a:pt x="26303" y="72292"/>
                      <a:pt x="24866" y="35629"/>
                      <a:pt x="39962" y="15501"/>
                    </a:cubicBezTo>
                    <a:cubicBezTo>
                      <a:pt x="55058" y="-4627"/>
                      <a:pt x="76624" y="-2470"/>
                      <a:pt x="96033" y="687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TextBox 271">
                <a:extLst>
                  <a:ext uri="{FF2B5EF4-FFF2-40B4-BE49-F238E27FC236}">
                    <a16:creationId xmlns:a16="http://schemas.microsoft.com/office/drawing/2014/main" id="{69698EBD-987D-5E40-AF47-D2E9955E9844}"/>
                  </a:ext>
                </a:extLst>
              </p:cNvPr>
              <p:cNvSpPr txBox="1"/>
              <p:nvPr/>
            </p:nvSpPr>
            <p:spPr>
              <a:xfrm>
                <a:off x="3174935" y="11980162"/>
                <a:ext cx="51570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PVN</a:t>
                </a:r>
              </a:p>
            </p:txBody>
          </p:sp>
        </p:grp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id="{84FF2BF1-B2D4-8B41-B2AF-7B1BAE3E3C4D}"/>
                </a:ext>
              </a:extLst>
            </p:cNvPr>
            <p:cNvSpPr txBox="1"/>
            <p:nvPr/>
          </p:nvSpPr>
          <p:spPr>
            <a:xfrm>
              <a:off x="3274857" y="11577379"/>
              <a:ext cx="51570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LH</a:t>
              </a:r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id="{C5E9F08E-6DAE-E343-B03A-B6FC2D376D71}"/>
                </a:ext>
              </a:extLst>
            </p:cNvPr>
            <p:cNvSpPr/>
            <p:nvPr/>
          </p:nvSpPr>
          <p:spPr>
            <a:xfrm rot="21367073">
              <a:off x="2921204" y="12251201"/>
              <a:ext cx="1139041" cy="251814"/>
            </a:xfrm>
            <a:custGeom>
              <a:avLst/>
              <a:gdLst>
                <a:gd name="connsiteX0" fmla="*/ 0 w 1007165"/>
                <a:gd name="connsiteY0" fmla="*/ 185553 h 251814"/>
                <a:gd name="connsiteX1" fmla="*/ 503583 w 1007165"/>
                <a:gd name="connsiteY1" fmla="*/ 185553 h 251814"/>
                <a:gd name="connsiteX2" fmla="*/ 675861 w 1007165"/>
                <a:gd name="connsiteY2" fmla="*/ 23 h 251814"/>
                <a:gd name="connsiteX3" fmla="*/ 874644 w 1007165"/>
                <a:gd name="connsiteY3" fmla="*/ 198806 h 251814"/>
                <a:gd name="connsiteX4" fmla="*/ 1007165 w 1007165"/>
                <a:gd name="connsiteY4" fmla="*/ 251814 h 25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165" h="251814">
                  <a:moveTo>
                    <a:pt x="0" y="185553"/>
                  </a:moveTo>
                  <a:cubicBezTo>
                    <a:pt x="195470" y="201014"/>
                    <a:pt x="390940" y="216475"/>
                    <a:pt x="503583" y="185553"/>
                  </a:cubicBezTo>
                  <a:cubicBezTo>
                    <a:pt x="616227" y="154631"/>
                    <a:pt x="614018" y="-2186"/>
                    <a:pt x="675861" y="23"/>
                  </a:cubicBezTo>
                  <a:cubicBezTo>
                    <a:pt x="737704" y="2232"/>
                    <a:pt x="819427" y="156841"/>
                    <a:pt x="874644" y="198806"/>
                  </a:cubicBezTo>
                  <a:cubicBezTo>
                    <a:pt x="929861" y="240771"/>
                    <a:pt x="968513" y="246292"/>
                    <a:pt x="1007165" y="25181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0" name="TextBox 269">
              <a:extLst>
                <a:ext uri="{FF2B5EF4-FFF2-40B4-BE49-F238E27FC236}">
                  <a16:creationId xmlns:a16="http://schemas.microsoft.com/office/drawing/2014/main" id="{FD9E7050-2251-9B43-9081-73E1CC2F7885}"/>
                </a:ext>
              </a:extLst>
            </p:cNvPr>
            <p:cNvSpPr txBox="1"/>
            <p:nvPr/>
          </p:nvSpPr>
          <p:spPr>
            <a:xfrm>
              <a:off x="2463011" y="11367934"/>
              <a:ext cx="10966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Hypothalamus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4990C20-6024-A049-964A-164544A013AE}"/>
              </a:ext>
            </a:extLst>
          </p:cNvPr>
          <p:cNvGrpSpPr>
            <a:grpSpLocks noChangeAspect="1"/>
          </p:cNvGrpSpPr>
          <p:nvPr/>
        </p:nvGrpSpPr>
        <p:grpSpPr>
          <a:xfrm>
            <a:off x="4340360" y="3020121"/>
            <a:ext cx="3463870" cy="2175402"/>
            <a:chOff x="4432397" y="5074571"/>
            <a:chExt cx="3561938" cy="223699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34DB1B3-7114-894E-8B11-FDDF2FC000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32397" y="5074571"/>
              <a:ext cx="3561938" cy="2236991"/>
            </a:xfrm>
            <a:prstGeom prst="rect">
              <a:avLst/>
            </a:prstGeom>
          </p:spPr>
        </p:pic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0E8A3FC-FB8A-BB4E-90CE-C35FB1A9D370}"/>
                </a:ext>
              </a:extLst>
            </p:cNvPr>
            <p:cNvCxnSpPr/>
            <p:nvPr/>
          </p:nvCxnSpPr>
          <p:spPr>
            <a:xfrm flipH="1">
              <a:off x="4536739" y="7191884"/>
              <a:ext cx="36576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0F73F0B-27A2-6747-A745-7F5859DFEB8E}"/>
                </a:ext>
              </a:extLst>
            </p:cNvPr>
            <p:cNvSpPr txBox="1"/>
            <p:nvPr/>
          </p:nvSpPr>
          <p:spPr>
            <a:xfrm flipH="1">
              <a:off x="6023756" y="5096081"/>
              <a:ext cx="1954112" cy="253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synaptophysin-mCherry</a:t>
              </a:r>
            </a:p>
          </p:txBody>
        </p:sp>
        <p:sp>
          <p:nvSpPr>
            <p:cNvPr id="42" name="Rectangle 385">
              <a:extLst>
                <a:ext uri="{FF2B5EF4-FFF2-40B4-BE49-F238E27FC236}">
                  <a16:creationId xmlns:a16="http://schemas.microsoft.com/office/drawing/2014/main" id="{35B0C2D7-E602-744E-9619-C7871920A7C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269621" y="6481025"/>
              <a:ext cx="34144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100"/>
                </a:spcBef>
                <a:buFont typeface="Arial" panose="020B0604020202020204" pitchFamily="34" charset="0"/>
                <a:buChar char="•"/>
                <a:defRPr sz="30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9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BNST</a:t>
              </a: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939F6690-90FF-D646-97EC-D6CD67BFDA79}"/>
              </a:ext>
            </a:extLst>
          </p:cNvPr>
          <p:cNvSpPr txBox="1"/>
          <p:nvPr/>
        </p:nvSpPr>
        <p:spPr>
          <a:xfrm>
            <a:off x="4365487" y="3017462"/>
            <a:ext cx="293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</a:t>
            </a: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977AFF6E-6506-9046-ADCA-1EDE2EBADDE4}"/>
              </a:ext>
            </a:extLst>
          </p:cNvPr>
          <p:cNvSpPr txBox="1"/>
          <p:nvPr/>
        </p:nvSpPr>
        <p:spPr>
          <a:xfrm>
            <a:off x="7946136" y="3017520"/>
            <a:ext cx="293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DD037021-0736-E945-B749-2E22747A089B}"/>
              </a:ext>
            </a:extLst>
          </p:cNvPr>
          <p:cNvSpPr txBox="1"/>
          <p:nvPr/>
        </p:nvSpPr>
        <p:spPr>
          <a:xfrm>
            <a:off x="724071" y="5811509"/>
            <a:ext cx="14853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AAV2-EF1a-DIO-hChR2(E123T/T159C)</a:t>
            </a:r>
          </a:p>
          <a:p>
            <a:r>
              <a:rPr lang="en-US" sz="1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-EYFP</a:t>
            </a:r>
          </a:p>
        </p:txBody>
      </p:sp>
      <p:pic>
        <p:nvPicPr>
          <p:cNvPr id="109" name="Picture 2" descr="http://www.clipartkid.com/images/20/syringe-vector-clipart-best-CqQIyt-clipart.png">
            <a:extLst>
              <a:ext uri="{FF2B5EF4-FFF2-40B4-BE49-F238E27FC236}">
                <a16:creationId xmlns:a16="http://schemas.microsoft.com/office/drawing/2014/main" id="{B4E0841D-8D91-1143-AE10-527A8C901A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363" flipH="1">
            <a:off x="1593939" y="6277117"/>
            <a:ext cx="36576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" name="Freeform 10">
            <a:extLst>
              <a:ext uri="{FF2B5EF4-FFF2-40B4-BE49-F238E27FC236}">
                <a16:creationId xmlns:a16="http://schemas.microsoft.com/office/drawing/2014/main" id="{58D6BBFE-6173-0D40-940D-A0BD8C0032CA}"/>
              </a:ext>
            </a:extLst>
          </p:cNvPr>
          <p:cNvSpPr/>
          <p:nvPr/>
        </p:nvSpPr>
        <p:spPr>
          <a:xfrm rot="9103147">
            <a:off x="2100669" y="6577204"/>
            <a:ext cx="689931" cy="433626"/>
          </a:xfrm>
          <a:custGeom>
            <a:avLst/>
            <a:gdLst>
              <a:gd name="connsiteX0" fmla="*/ 396240 w 396240"/>
              <a:gd name="connsiteY0" fmla="*/ 487680 h 487680"/>
              <a:gd name="connsiteX1" fmla="*/ 243840 w 396240"/>
              <a:gd name="connsiteY1" fmla="*/ 205740 h 487680"/>
              <a:gd name="connsiteX2" fmla="*/ 0 w 396240"/>
              <a:gd name="connsiteY2" fmla="*/ 0 h 48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6240" h="487680">
                <a:moveTo>
                  <a:pt x="396240" y="487680"/>
                </a:moveTo>
                <a:cubicBezTo>
                  <a:pt x="353060" y="387350"/>
                  <a:pt x="309880" y="287020"/>
                  <a:pt x="243840" y="205740"/>
                </a:cubicBezTo>
                <a:cubicBezTo>
                  <a:pt x="177800" y="124460"/>
                  <a:pt x="88900" y="62230"/>
                  <a:pt x="0" y="0"/>
                </a:cubicBezTo>
              </a:path>
            </a:pathLst>
          </a:custGeom>
          <a:noFill/>
          <a:ln w="28575">
            <a:solidFill>
              <a:srgbClr val="00B050"/>
            </a:solidFill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7523F77-E606-BD4F-AB88-5B687A2F323D}"/>
              </a:ext>
            </a:extLst>
          </p:cNvPr>
          <p:cNvSpPr txBox="1"/>
          <p:nvPr/>
        </p:nvSpPr>
        <p:spPr>
          <a:xfrm>
            <a:off x="393192" y="5550408"/>
            <a:ext cx="293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D</a:t>
            </a: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23B09D5A-C721-CE41-B739-5F5BD6F69E4B}"/>
              </a:ext>
            </a:extLst>
          </p:cNvPr>
          <p:cNvGrpSpPr/>
          <p:nvPr/>
        </p:nvGrpSpPr>
        <p:grpSpPr>
          <a:xfrm flipH="1">
            <a:off x="807714" y="6717935"/>
            <a:ext cx="1149545" cy="678929"/>
            <a:chOff x="2910700" y="11824086"/>
            <a:chExt cx="1149545" cy="678929"/>
          </a:xfrm>
        </p:grpSpPr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D942715B-2628-754C-981C-24D08642ED52}"/>
                </a:ext>
              </a:extLst>
            </p:cNvPr>
            <p:cNvGrpSpPr/>
            <p:nvPr/>
          </p:nvGrpSpPr>
          <p:grpSpPr>
            <a:xfrm>
              <a:off x="2910700" y="11824086"/>
              <a:ext cx="515701" cy="531140"/>
              <a:chOff x="3174935" y="11924653"/>
              <a:chExt cx="515701" cy="531140"/>
            </a:xfrm>
          </p:grpSpPr>
          <p:sp>
            <p:nvSpPr>
              <p:cNvPr id="118" name="Freeform: Shape 27">
                <a:extLst>
                  <a:ext uri="{FF2B5EF4-FFF2-40B4-BE49-F238E27FC236}">
                    <a16:creationId xmlns:a16="http://schemas.microsoft.com/office/drawing/2014/main" id="{BCC96C6F-4B49-E74F-B64C-1145E3B1BC0F}"/>
                  </a:ext>
                </a:extLst>
              </p:cNvPr>
              <p:cNvSpPr/>
              <p:nvPr/>
            </p:nvSpPr>
            <p:spPr>
              <a:xfrm>
                <a:off x="3207911" y="11924653"/>
                <a:ext cx="80026" cy="531140"/>
              </a:xfrm>
              <a:custGeom>
                <a:avLst/>
                <a:gdLst>
                  <a:gd name="connsiteX0" fmla="*/ 96033 w 178747"/>
                  <a:gd name="connsiteY0" fmla="*/ 6875 h 1451811"/>
                  <a:gd name="connsiteX1" fmla="*/ 156418 w 178747"/>
                  <a:gd name="connsiteY1" fmla="*/ 71573 h 1451811"/>
                  <a:gd name="connsiteX2" fmla="*/ 121913 w 178747"/>
                  <a:gd name="connsiteY2" fmla="*/ 610724 h 1451811"/>
                  <a:gd name="connsiteX3" fmla="*/ 147792 w 178747"/>
                  <a:gd name="connsiteY3" fmla="*/ 1007539 h 1451811"/>
                  <a:gd name="connsiteX4" fmla="*/ 177984 w 178747"/>
                  <a:gd name="connsiteY4" fmla="*/ 1249079 h 1451811"/>
                  <a:gd name="connsiteX5" fmla="*/ 160731 w 178747"/>
                  <a:gd name="connsiteY5" fmla="*/ 1374162 h 1451811"/>
                  <a:gd name="connsiteX6" fmla="*/ 70154 w 178747"/>
                  <a:gd name="connsiteY6" fmla="*/ 1451799 h 1451811"/>
                  <a:gd name="connsiteX7" fmla="*/ 14082 w 178747"/>
                  <a:gd name="connsiteY7" fmla="*/ 1378475 h 1451811"/>
                  <a:gd name="connsiteX8" fmla="*/ 1143 w 178747"/>
                  <a:gd name="connsiteY8" fmla="*/ 1197320 h 1451811"/>
                  <a:gd name="connsiteX9" fmla="*/ 35648 w 178747"/>
                  <a:gd name="connsiteY9" fmla="*/ 770313 h 1451811"/>
                  <a:gd name="connsiteX10" fmla="*/ 27022 w 178747"/>
                  <a:gd name="connsiteY10" fmla="*/ 477015 h 1451811"/>
                  <a:gd name="connsiteX11" fmla="*/ 18396 w 178747"/>
                  <a:gd name="connsiteY11" fmla="*/ 244101 h 1451811"/>
                  <a:gd name="connsiteX12" fmla="*/ 22709 w 178747"/>
                  <a:gd name="connsiteY12" fmla="*/ 110392 h 1451811"/>
                  <a:gd name="connsiteX13" fmla="*/ 39962 w 178747"/>
                  <a:gd name="connsiteY13" fmla="*/ 15501 h 1451811"/>
                  <a:gd name="connsiteX14" fmla="*/ 96033 w 178747"/>
                  <a:gd name="connsiteY14" fmla="*/ 6875 h 145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47" h="1451811">
                    <a:moveTo>
                      <a:pt x="96033" y="6875"/>
                    </a:moveTo>
                    <a:cubicBezTo>
                      <a:pt x="115442" y="16220"/>
                      <a:pt x="152105" y="-29069"/>
                      <a:pt x="156418" y="71573"/>
                    </a:cubicBezTo>
                    <a:cubicBezTo>
                      <a:pt x="160731" y="172215"/>
                      <a:pt x="123351" y="454730"/>
                      <a:pt x="121913" y="610724"/>
                    </a:cubicBezTo>
                    <a:cubicBezTo>
                      <a:pt x="120475" y="766718"/>
                      <a:pt x="138447" y="901147"/>
                      <a:pt x="147792" y="1007539"/>
                    </a:cubicBezTo>
                    <a:cubicBezTo>
                      <a:pt x="157137" y="1113931"/>
                      <a:pt x="175828" y="1187975"/>
                      <a:pt x="177984" y="1249079"/>
                    </a:cubicBezTo>
                    <a:cubicBezTo>
                      <a:pt x="180140" y="1310183"/>
                      <a:pt x="178703" y="1340375"/>
                      <a:pt x="160731" y="1374162"/>
                    </a:cubicBezTo>
                    <a:cubicBezTo>
                      <a:pt x="142759" y="1407949"/>
                      <a:pt x="94595" y="1451080"/>
                      <a:pt x="70154" y="1451799"/>
                    </a:cubicBezTo>
                    <a:cubicBezTo>
                      <a:pt x="45713" y="1452518"/>
                      <a:pt x="25584" y="1420888"/>
                      <a:pt x="14082" y="1378475"/>
                    </a:cubicBezTo>
                    <a:cubicBezTo>
                      <a:pt x="2580" y="1336062"/>
                      <a:pt x="-2451" y="1298680"/>
                      <a:pt x="1143" y="1197320"/>
                    </a:cubicBezTo>
                    <a:cubicBezTo>
                      <a:pt x="4737" y="1095960"/>
                      <a:pt x="31335" y="890364"/>
                      <a:pt x="35648" y="770313"/>
                    </a:cubicBezTo>
                    <a:cubicBezTo>
                      <a:pt x="39961" y="650262"/>
                      <a:pt x="29897" y="564717"/>
                      <a:pt x="27022" y="477015"/>
                    </a:cubicBezTo>
                    <a:cubicBezTo>
                      <a:pt x="24147" y="389313"/>
                      <a:pt x="19115" y="305205"/>
                      <a:pt x="18396" y="244101"/>
                    </a:cubicBezTo>
                    <a:cubicBezTo>
                      <a:pt x="17677" y="182997"/>
                      <a:pt x="19115" y="148492"/>
                      <a:pt x="22709" y="110392"/>
                    </a:cubicBezTo>
                    <a:cubicBezTo>
                      <a:pt x="26303" y="72292"/>
                      <a:pt x="24866" y="35629"/>
                      <a:pt x="39962" y="15501"/>
                    </a:cubicBezTo>
                    <a:cubicBezTo>
                      <a:pt x="55058" y="-4627"/>
                      <a:pt x="76624" y="-2470"/>
                      <a:pt x="96033" y="687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7EBF8A15-6667-1047-837B-0A5972B1526E}"/>
                  </a:ext>
                </a:extLst>
              </p:cNvPr>
              <p:cNvSpPr txBox="1"/>
              <p:nvPr/>
            </p:nvSpPr>
            <p:spPr>
              <a:xfrm>
                <a:off x="3174935" y="11980162"/>
                <a:ext cx="51570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PVN</a:t>
                </a:r>
              </a:p>
            </p:txBody>
          </p:sp>
        </p:grp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FC5B198D-AB1A-F547-B0B0-D2AD155A9231}"/>
                </a:ext>
              </a:extLst>
            </p:cNvPr>
            <p:cNvSpPr/>
            <p:nvPr/>
          </p:nvSpPr>
          <p:spPr>
            <a:xfrm rot="21367073">
              <a:off x="2921204" y="12251201"/>
              <a:ext cx="1139041" cy="251814"/>
            </a:xfrm>
            <a:custGeom>
              <a:avLst/>
              <a:gdLst>
                <a:gd name="connsiteX0" fmla="*/ 0 w 1007165"/>
                <a:gd name="connsiteY0" fmla="*/ 185553 h 251814"/>
                <a:gd name="connsiteX1" fmla="*/ 503583 w 1007165"/>
                <a:gd name="connsiteY1" fmla="*/ 185553 h 251814"/>
                <a:gd name="connsiteX2" fmla="*/ 675861 w 1007165"/>
                <a:gd name="connsiteY2" fmla="*/ 23 h 251814"/>
                <a:gd name="connsiteX3" fmla="*/ 874644 w 1007165"/>
                <a:gd name="connsiteY3" fmla="*/ 198806 h 251814"/>
                <a:gd name="connsiteX4" fmla="*/ 1007165 w 1007165"/>
                <a:gd name="connsiteY4" fmla="*/ 251814 h 25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165" h="251814">
                  <a:moveTo>
                    <a:pt x="0" y="185553"/>
                  </a:moveTo>
                  <a:cubicBezTo>
                    <a:pt x="195470" y="201014"/>
                    <a:pt x="390940" y="216475"/>
                    <a:pt x="503583" y="185553"/>
                  </a:cubicBezTo>
                  <a:cubicBezTo>
                    <a:pt x="616227" y="154631"/>
                    <a:pt x="614018" y="-2186"/>
                    <a:pt x="675861" y="23"/>
                  </a:cubicBezTo>
                  <a:cubicBezTo>
                    <a:pt x="737704" y="2232"/>
                    <a:pt x="819427" y="156841"/>
                    <a:pt x="874644" y="198806"/>
                  </a:cubicBezTo>
                  <a:cubicBezTo>
                    <a:pt x="929861" y="240771"/>
                    <a:pt x="968513" y="246292"/>
                    <a:pt x="1007165" y="25181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21" name="TextBox 120">
            <a:extLst>
              <a:ext uri="{FF2B5EF4-FFF2-40B4-BE49-F238E27FC236}">
                <a16:creationId xmlns:a16="http://schemas.microsoft.com/office/drawing/2014/main" id="{87D1E7A3-14F4-A948-A55F-8961B6F7DD9B}"/>
              </a:ext>
            </a:extLst>
          </p:cNvPr>
          <p:cNvSpPr txBox="1"/>
          <p:nvPr/>
        </p:nvSpPr>
        <p:spPr>
          <a:xfrm>
            <a:off x="682911" y="8248241"/>
            <a:ext cx="14853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AAV8.2-hEF1a-DIO-synaptophysin-</a:t>
            </a:r>
          </a:p>
          <a:p>
            <a:r>
              <a:rPr lang="en-US" sz="1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EYFP</a:t>
            </a:r>
          </a:p>
        </p:txBody>
      </p:sp>
      <p:pic>
        <p:nvPicPr>
          <p:cNvPr id="122" name="Picture 2" descr="http://www.clipartkid.com/images/20/syringe-vector-clipart-best-CqQIyt-clipart.png">
            <a:extLst>
              <a:ext uri="{FF2B5EF4-FFF2-40B4-BE49-F238E27FC236}">
                <a16:creationId xmlns:a16="http://schemas.microsoft.com/office/drawing/2014/main" id="{F257C47C-EBD6-F944-B1D2-0182A7F2D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363" flipH="1">
            <a:off x="1518913" y="8713849"/>
            <a:ext cx="36576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Freeform 10">
            <a:extLst>
              <a:ext uri="{FF2B5EF4-FFF2-40B4-BE49-F238E27FC236}">
                <a16:creationId xmlns:a16="http://schemas.microsoft.com/office/drawing/2014/main" id="{9A238A32-C558-7640-88CD-A21DAB6F757E}"/>
              </a:ext>
            </a:extLst>
          </p:cNvPr>
          <p:cNvSpPr/>
          <p:nvPr/>
        </p:nvSpPr>
        <p:spPr>
          <a:xfrm rot="9103147">
            <a:off x="2025643" y="9013936"/>
            <a:ext cx="689931" cy="433626"/>
          </a:xfrm>
          <a:custGeom>
            <a:avLst/>
            <a:gdLst>
              <a:gd name="connsiteX0" fmla="*/ 396240 w 396240"/>
              <a:gd name="connsiteY0" fmla="*/ 487680 h 487680"/>
              <a:gd name="connsiteX1" fmla="*/ 243840 w 396240"/>
              <a:gd name="connsiteY1" fmla="*/ 205740 h 487680"/>
              <a:gd name="connsiteX2" fmla="*/ 0 w 396240"/>
              <a:gd name="connsiteY2" fmla="*/ 0 h 48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6240" h="487680">
                <a:moveTo>
                  <a:pt x="396240" y="487680"/>
                </a:moveTo>
                <a:cubicBezTo>
                  <a:pt x="353060" y="387350"/>
                  <a:pt x="309880" y="287020"/>
                  <a:pt x="243840" y="205740"/>
                </a:cubicBezTo>
                <a:cubicBezTo>
                  <a:pt x="177800" y="124460"/>
                  <a:pt x="88900" y="62230"/>
                  <a:pt x="0" y="0"/>
                </a:cubicBezTo>
              </a:path>
            </a:pathLst>
          </a:custGeom>
          <a:noFill/>
          <a:ln w="28575">
            <a:solidFill>
              <a:srgbClr val="00B050"/>
            </a:solidFill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FDDEA755-15E7-2B47-80B3-111D4D324121}"/>
              </a:ext>
            </a:extLst>
          </p:cNvPr>
          <p:cNvSpPr txBox="1"/>
          <p:nvPr/>
        </p:nvSpPr>
        <p:spPr>
          <a:xfrm>
            <a:off x="393192" y="8025444"/>
            <a:ext cx="293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H</a:t>
            </a: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979CAFA1-8F0B-7B49-ACE9-7878C608C3FA}"/>
              </a:ext>
            </a:extLst>
          </p:cNvPr>
          <p:cNvGrpSpPr/>
          <p:nvPr/>
        </p:nvGrpSpPr>
        <p:grpSpPr>
          <a:xfrm flipH="1">
            <a:off x="732688" y="9154667"/>
            <a:ext cx="1149545" cy="678929"/>
            <a:chOff x="2910700" y="11824086"/>
            <a:chExt cx="1149545" cy="678929"/>
          </a:xfrm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B9F34A62-1298-3A46-A9DE-5D5C7A874A0B}"/>
                </a:ext>
              </a:extLst>
            </p:cNvPr>
            <p:cNvGrpSpPr/>
            <p:nvPr/>
          </p:nvGrpSpPr>
          <p:grpSpPr>
            <a:xfrm>
              <a:off x="2910700" y="11824086"/>
              <a:ext cx="515701" cy="531140"/>
              <a:chOff x="3174935" y="11924653"/>
              <a:chExt cx="515701" cy="531140"/>
            </a:xfrm>
          </p:grpSpPr>
          <p:sp>
            <p:nvSpPr>
              <p:cNvPr id="128" name="Freeform: Shape 27">
                <a:extLst>
                  <a:ext uri="{FF2B5EF4-FFF2-40B4-BE49-F238E27FC236}">
                    <a16:creationId xmlns:a16="http://schemas.microsoft.com/office/drawing/2014/main" id="{A2662000-4AEF-714F-826E-60E674CA025C}"/>
                  </a:ext>
                </a:extLst>
              </p:cNvPr>
              <p:cNvSpPr/>
              <p:nvPr/>
            </p:nvSpPr>
            <p:spPr>
              <a:xfrm>
                <a:off x="3207911" y="11924653"/>
                <a:ext cx="80026" cy="531140"/>
              </a:xfrm>
              <a:custGeom>
                <a:avLst/>
                <a:gdLst>
                  <a:gd name="connsiteX0" fmla="*/ 96033 w 178747"/>
                  <a:gd name="connsiteY0" fmla="*/ 6875 h 1451811"/>
                  <a:gd name="connsiteX1" fmla="*/ 156418 w 178747"/>
                  <a:gd name="connsiteY1" fmla="*/ 71573 h 1451811"/>
                  <a:gd name="connsiteX2" fmla="*/ 121913 w 178747"/>
                  <a:gd name="connsiteY2" fmla="*/ 610724 h 1451811"/>
                  <a:gd name="connsiteX3" fmla="*/ 147792 w 178747"/>
                  <a:gd name="connsiteY3" fmla="*/ 1007539 h 1451811"/>
                  <a:gd name="connsiteX4" fmla="*/ 177984 w 178747"/>
                  <a:gd name="connsiteY4" fmla="*/ 1249079 h 1451811"/>
                  <a:gd name="connsiteX5" fmla="*/ 160731 w 178747"/>
                  <a:gd name="connsiteY5" fmla="*/ 1374162 h 1451811"/>
                  <a:gd name="connsiteX6" fmla="*/ 70154 w 178747"/>
                  <a:gd name="connsiteY6" fmla="*/ 1451799 h 1451811"/>
                  <a:gd name="connsiteX7" fmla="*/ 14082 w 178747"/>
                  <a:gd name="connsiteY7" fmla="*/ 1378475 h 1451811"/>
                  <a:gd name="connsiteX8" fmla="*/ 1143 w 178747"/>
                  <a:gd name="connsiteY8" fmla="*/ 1197320 h 1451811"/>
                  <a:gd name="connsiteX9" fmla="*/ 35648 w 178747"/>
                  <a:gd name="connsiteY9" fmla="*/ 770313 h 1451811"/>
                  <a:gd name="connsiteX10" fmla="*/ 27022 w 178747"/>
                  <a:gd name="connsiteY10" fmla="*/ 477015 h 1451811"/>
                  <a:gd name="connsiteX11" fmla="*/ 18396 w 178747"/>
                  <a:gd name="connsiteY11" fmla="*/ 244101 h 1451811"/>
                  <a:gd name="connsiteX12" fmla="*/ 22709 w 178747"/>
                  <a:gd name="connsiteY12" fmla="*/ 110392 h 1451811"/>
                  <a:gd name="connsiteX13" fmla="*/ 39962 w 178747"/>
                  <a:gd name="connsiteY13" fmla="*/ 15501 h 1451811"/>
                  <a:gd name="connsiteX14" fmla="*/ 96033 w 178747"/>
                  <a:gd name="connsiteY14" fmla="*/ 6875 h 145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47" h="1451811">
                    <a:moveTo>
                      <a:pt x="96033" y="6875"/>
                    </a:moveTo>
                    <a:cubicBezTo>
                      <a:pt x="115442" y="16220"/>
                      <a:pt x="152105" y="-29069"/>
                      <a:pt x="156418" y="71573"/>
                    </a:cubicBezTo>
                    <a:cubicBezTo>
                      <a:pt x="160731" y="172215"/>
                      <a:pt x="123351" y="454730"/>
                      <a:pt x="121913" y="610724"/>
                    </a:cubicBezTo>
                    <a:cubicBezTo>
                      <a:pt x="120475" y="766718"/>
                      <a:pt x="138447" y="901147"/>
                      <a:pt x="147792" y="1007539"/>
                    </a:cubicBezTo>
                    <a:cubicBezTo>
                      <a:pt x="157137" y="1113931"/>
                      <a:pt x="175828" y="1187975"/>
                      <a:pt x="177984" y="1249079"/>
                    </a:cubicBezTo>
                    <a:cubicBezTo>
                      <a:pt x="180140" y="1310183"/>
                      <a:pt x="178703" y="1340375"/>
                      <a:pt x="160731" y="1374162"/>
                    </a:cubicBezTo>
                    <a:cubicBezTo>
                      <a:pt x="142759" y="1407949"/>
                      <a:pt x="94595" y="1451080"/>
                      <a:pt x="70154" y="1451799"/>
                    </a:cubicBezTo>
                    <a:cubicBezTo>
                      <a:pt x="45713" y="1452518"/>
                      <a:pt x="25584" y="1420888"/>
                      <a:pt x="14082" y="1378475"/>
                    </a:cubicBezTo>
                    <a:cubicBezTo>
                      <a:pt x="2580" y="1336062"/>
                      <a:pt x="-2451" y="1298680"/>
                      <a:pt x="1143" y="1197320"/>
                    </a:cubicBezTo>
                    <a:cubicBezTo>
                      <a:pt x="4737" y="1095960"/>
                      <a:pt x="31335" y="890364"/>
                      <a:pt x="35648" y="770313"/>
                    </a:cubicBezTo>
                    <a:cubicBezTo>
                      <a:pt x="39961" y="650262"/>
                      <a:pt x="29897" y="564717"/>
                      <a:pt x="27022" y="477015"/>
                    </a:cubicBezTo>
                    <a:cubicBezTo>
                      <a:pt x="24147" y="389313"/>
                      <a:pt x="19115" y="305205"/>
                      <a:pt x="18396" y="244101"/>
                    </a:cubicBezTo>
                    <a:cubicBezTo>
                      <a:pt x="17677" y="182997"/>
                      <a:pt x="19115" y="148492"/>
                      <a:pt x="22709" y="110392"/>
                    </a:cubicBezTo>
                    <a:cubicBezTo>
                      <a:pt x="26303" y="72292"/>
                      <a:pt x="24866" y="35629"/>
                      <a:pt x="39962" y="15501"/>
                    </a:cubicBezTo>
                    <a:cubicBezTo>
                      <a:pt x="55058" y="-4627"/>
                      <a:pt x="76624" y="-2470"/>
                      <a:pt x="96033" y="687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E31834A0-B548-124B-B4D1-AF7D9900FE7E}"/>
                  </a:ext>
                </a:extLst>
              </p:cNvPr>
              <p:cNvSpPr txBox="1"/>
              <p:nvPr/>
            </p:nvSpPr>
            <p:spPr>
              <a:xfrm>
                <a:off x="3174935" y="11980162"/>
                <a:ext cx="51570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PVN</a:t>
                </a:r>
              </a:p>
            </p:txBody>
          </p:sp>
        </p:grp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DFF284F8-8B74-6642-A76A-89789AFC6A7B}"/>
                </a:ext>
              </a:extLst>
            </p:cNvPr>
            <p:cNvSpPr/>
            <p:nvPr/>
          </p:nvSpPr>
          <p:spPr>
            <a:xfrm rot="21367073">
              <a:off x="2921204" y="12251201"/>
              <a:ext cx="1139041" cy="251814"/>
            </a:xfrm>
            <a:custGeom>
              <a:avLst/>
              <a:gdLst>
                <a:gd name="connsiteX0" fmla="*/ 0 w 1007165"/>
                <a:gd name="connsiteY0" fmla="*/ 185553 h 251814"/>
                <a:gd name="connsiteX1" fmla="*/ 503583 w 1007165"/>
                <a:gd name="connsiteY1" fmla="*/ 185553 h 251814"/>
                <a:gd name="connsiteX2" fmla="*/ 675861 w 1007165"/>
                <a:gd name="connsiteY2" fmla="*/ 23 h 251814"/>
                <a:gd name="connsiteX3" fmla="*/ 874644 w 1007165"/>
                <a:gd name="connsiteY3" fmla="*/ 198806 h 251814"/>
                <a:gd name="connsiteX4" fmla="*/ 1007165 w 1007165"/>
                <a:gd name="connsiteY4" fmla="*/ 251814 h 25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165" h="251814">
                  <a:moveTo>
                    <a:pt x="0" y="185553"/>
                  </a:moveTo>
                  <a:cubicBezTo>
                    <a:pt x="195470" y="201014"/>
                    <a:pt x="390940" y="216475"/>
                    <a:pt x="503583" y="185553"/>
                  </a:cubicBezTo>
                  <a:cubicBezTo>
                    <a:pt x="616227" y="154631"/>
                    <a:pt x="614018" y="-2186"/>
                    <a:pt x="675861" y="23"/>
                  </a:cubicBezTo>
                  <a:cubicBezTo>
                    <a:pt x="737704" y="2232"/>
                    <a:pt x="819427" y="156841"/>
                    <a:pt x="874644" y="198806"/>
                  </a:cubicBezTo>
                  <a:cubicBezTo>
                    <a:pt x="929861" y="240771"/>
                    <a:pt x="968513" y="246292"/>
                    <a:pt x="1007165" y="25181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8FD4D9C-6F6C-EB40-9ED7-017523976F25}"/>
              </a:ext>
            </a:extLst>
          </p:cNvPr>
          <p:cNvGrpSpPr/>
          <p:nvPr/>
        </p:nvGrpSpPr>
        <p:grpSpPr>
          <a:xfrm>
            <a:off x="7918704" y="5550408"/>
            <a:ext cx="3472556" cy="2033347"/>
            <a:chOff x="7918704" y="5550408"/>
            <a:chExt cx="3472556" cy="2033347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5366DB72-3100-754A-A6E1-A238E20EA1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18704" y="5550409"/>
              <a:ext cx="3465576" cy="1975272"/>
            </a:xfrm>
            <a:prstGeom prst="rect">
              <a:avLst/>
            </a:prstGeom>
          </p:spPr>
        </p:pic>
        <p:sp>
          <p:nvSpPr>
            <p:cNvPr id="52" name="Freeform: Shape 15">
              <a:extLst>
                <a:ext uri="{FF2B5EF4-FFF2-40B4-BE49-F238E27FC236}">
                  <a16:creationId xmlns:a16="http://schemas.microsoft.com/office/drawing/2014/main" id="{546716FF-7CDE-E246-B665-41F767B3DBF6}"/>
                </a:ext>
              </a:extLst>
            </p:cNvPr>
            <p:cNvSpPr/>
            <p:nvPr/>
          </p:nvSpPr>
          <p:spPr>
            <a:xfrm>
              <a:off x="7920994" y="7046889"/>
              <a:ext cx="3470265" cy="536866"/>
            </a:xfrm>
            <a:custGeom>
              <a:avLst/>
              <a:gdLst>
                <a:gd name="connsiteX0" fmla="*/ 0 w 5474677"/>
                <a:gd name="connsiteY0" fmla="*/ 880712 h 880712"/>
                <a:gd name="connsiteX1" fmla="*/ 1230923 w 5474677"/>
                <a:gd name="connsiteY1" fmla="*/ 329728 h 880712"/>
                <a:gd name="connsiteX2" fmla="*/ 2121877 w 5474677"/>
                <a:gd name="connsiteY2" fmla="*/ 36651 h 880712"/>
                <a:gd name="connsiteX3" fmla="*/ 2919046 w 5474677"/>
                <a:gd name="connsiteY3" fmla="*/ 24928 h 880712"/>
                <a:gd name="connsiteX4" fmla="*/ 3903784 w 5474677"/>
                <a:gd name="connsiteY4" fmla="*/ 224220 h 880712"/>
                <a:gd name="connsiteX5" fmla="*/ 4829907 w 5474677"/>
                <a:gd name="connsiteY5" fmla="*/ 411789 h 880712"/>
                <a:gd name="connsiteX6" fmla="*/ 5474677 w 5474677"/>
                <a:gd name="connsiteY6" fmla="*/ 716589 h 88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74677" h="880712">
                  <a:moveTo>
                    <a:pt x="0" y="880712"/>
                  </a:moveTo>
                  <a:cubicBezTo>
                    <a:pt x="438638" y="675558"/>
                    <a:pt x="877277" y="470405"/>
                    <a:pt x="1230923" y="329728"/>
                  </a:cubicBezTo>
                  <a:cubicBezTo>
                    <a:pt x="1584569" y="189051"/>
                    <a:pt x="1840523" y="87451"/>
                    <a:pt x="2121877" y="36651"/>
                  </a:cubicBezTo>
                  <a:cubicBezTo>
                    <a:pt x="2403231" y="-14149"/>
                    <a:pt x="2622062" y="-6333"/>
                    <a:pt x="2919046" y="24928"/>
                  </a:cubicBezTo>
                  <a:cubicBezTo>
                    <a:pt x="3216030" y="56189"/>
                    <a:pt x="3903784" y="224220"/>
                    <a:pt x="3903784" y="224220"/>
                  </a:cubicBezTo>
                  <a:cubicBezTo>
                    <a:pt x="4222261" y="288697"/>
                    <a:pt x="4568092" y="329728"/>
                    <a:pt x="4829907" y="411789"/>
                  </a:cubicBezTo>
                  <a:cubicBezTo>
                    <a:pt x="5091722" y="493850"/>
                    <a:pt x="5283199" y="605219"/>
                    <a:pt x="5474677" y="716589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Freeform: Shape 16">
              <a:extLst>
                <a:ext uri="{FF2B5EF4-FFF2-40B4-BE49-F238E27FC236}">
                  <a16:creationId xmlns:a16="http://schemas.microsoft.com/office/drawing/2014/main" id="{B9FB904D-2FF2-4A4D-AF3C-F1295C343507}"/>
                </a:ext>
              </a:extLst>
            </p:cNvPr>
            <p:cNvSpPr/>
            <p:nvPr/>
          </p:nvSpPr>
          <p:spPr>
            <a:xfrm>
              <a:off x="7925367" y="6011597"/>
              <a:ext cx="1107656" cy="671740"/>
            </a:xfrm>
            <a:custGeom>
              <a:avLst/>
              <a:gdLst>
                <a:gd name="connsiteX0" fmla="*/ 0 w 1817077"/>
                <a:gd name="connsiteY0" fmla="*/ 1101969 h 1101969"/>
                <a:gd name="connsiteX1" fmla="*/ 902677 w 1817077"/>
                <a:gd name="connsiteY1" fmla="*/ 633046 h 1101969"/>
                <a:gd name="connsiteX2" fmla="*/ 1406770 w 1817077"/>
                <a:gd name="connsiteY2" fmla="*/ 234462 h 1101969"/>
                <a:gd name="connsiteX3" fmla="*/ 1817077 w 1817077"/>
                <a:gd name="connsiteY3" fmla="*/ 0 h 1101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7077" h="1101969">
                  <a:moveTo>
                    <a:pt x="0" y="1101969"/>
                  </a:moveTo>
                  <a:cubicBezTo>
                    <a:pt x="334107" y="939799"/>
                    <a:pt x="668215" y="777630"/>
                    <a:pt x="902677" y="633046"/>
                  </a:cubicBezTo>
                  <a:cubicBezTo>
                    <a:pt x="1137139" y="488461"/>
                    <a:pt x="1254370" y="339970"/>
                    <a:pt x="1406770" y="234462"/>
                  </a:cubicBezTo>
                  <a:cubicBezTo>
                    <a:pt x="1559170" y="128954"/>
                    <a:pt x="1688123" y="64477"/>
                    <a:pt x="1817077" y="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Freeform: Shape 17">
              <a:extLst>
                <a:ext uri="{FF2B5EF4-FFF2-40B4-BE49-F238E27FC236}">
                  <a16:creationId xmlns:a16="http://schemas.microsoft.com/office/drawing/2014/main" id="{D2B05B06-4407-274A-8DB1-59A6341EE255}"/>
                </a:ext>
              </a:extLst>
            </p:cNvPr>
            <p:cNvSpPr/>
            <p:nvPr/>
          </p:nvSpPr>
          <p:spPr>
            <a:xfrm>
              <a:off x="10312188" y="6011597"/>
              <a:ext cx="1079072" cy="450209"/>
            </a:xfrm>
            <a:custGeom>
              <a:avLst/>
              <a:gdLst>
                <a:gd name="connsiteX0" fmla="*/ 0 w 1770185"/>
                <a:gd name="connsiteY0" fmla="*/ 0 h 738554"/>
                <a:gd name="connsiteX1" fmla="*/ 890954 w 1770185"/>
                <a:gd name="connsiteY1" fmla="*/ 445477 h 738554"/>
                <a:gd name="connsiteX2" fmla="*/ 1606062 w 1770185"/>
                <a:gd name="connsiteY2" fmla="*/ 668215 h 738554"/>
                <a:gd name="connsiteX3" fmla="*/ 1770185 w 1770185"/>
                <a:gd name="connsiteY3" fmla="*/ 738554 h 73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185" h="738554">
                  <a:moveTo>
                    <a:pt x="0" y="0"/>
                  </a:moveTo>
                  <a:cubicBezTo>
                    <a:pt x="311638" y="167054"/>
                    <a:pt x="623277" y="334108"/>
                    <a:pt x="890954" y="445477"/>
                  </a:cubicBezTo>
                  <a:cubicBezTo>
                    <a:pt x="1158631" y="556846"/>
                    <a:pt x="1459524" y="619369"/>
                    <a:pt x="1606062" y="668215"/>
                  </a:cubicBezTo>
                  <a:cubicBezTo>
                    <a:pt x="1752600" y="717061"/>
                    <a:pt x="1761392" y="727807"/>
                    <a:pt x="1770185" y="738554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DF72879-9A71-4943-B146-72EEDFC1C9AE}"/>
                </a:ext>
              </a:extLst>
            </p:cNvPr>
            <p:cNvSpPr txBox="1"/>
            <p:nvPr/>
          </p:nvSpPr>
          <p:spPr>
            <a:xfrm>
              <a:off x="9278079" y="6669713"/>
              <a:ext cx="7721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vlPAG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C9B424D-D6CE-8543-8DCC-5E2C9B5D5DE5}"/>
                </a:ext>
              </a:extLst>
            </p:cNvPr>
            <p:cNvSpPr txBox="1"/>
            <p:nvPr/>
          </p:nvSpPr>
          <p:spPr>
            <a:xfrm>
              <a:off x="7942300" y="5909445"/>
              <a:ext cx="7721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lPAG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361C0CD8-9E52-8645-9BDC-1C7399F34064}"/>
                </a:ext>
              </a:extLst>
            </p:cNvPr>
            <p:cNvSpPr txBox="1"/>
            <p:nvPr/>
          </p:nvSpPr>
          <p:spPr>
            <a:xfrm>
              <a:off x="10536360" y="5888396"/>
              <a:ext cx="7721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lPAG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A6A8C52A-2E16-9B48-AE51-0A9C96AB1C5F}"/>
                </a:ext>
              </a:extLst>
            </p:cNvPr>
            <p:cNvSpPr txBox="1"/>
            <p:nvPr/>
          </p:nvSpPr>
          <p:spPr>
            <a:xfrm>
              <a:off x="7946136" y="5550408"/>
              <a:ext cx="29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rPr>
                <a:t>G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F5CE774E-F7D3-B047-81BA-CA11287B8CCE}"/>
                </a:ext>
              </a:extLst>
            </p:cNvPr>
            <p:cNvSpPr txBox="1"/>
            <p:nvPr/>
          </p:nvSpPr>
          <p:spPr>
            <a:xfrm>
              <a:off x="9239330" y="5875212"/>
              <a:ext cx="7721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Aq</a:t>
              </a:r>
            </a:p>
          </p:txBody>
        </p: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CAEBEF90-2935-3641-A484-9D1C78D628D9}"/>
                </a:ext>
              </a:extLst>
            </p:cNvPr>
            <p:cNvCxnSpPr/>
            <p:nvPr/>
          </p:nvCxnSpPr>
          <p:spPr>
            <a:xfrm flipH="1">
              <a:off x="10838806" y="7460417"/>
              <a:ext cx="31089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5633446-73AA-644F-A851-571F5012F9F6}"/>
              </a:ext>
            </a:extLst>
          </p:cNvPr>
          <p:cNvGrpSpPr/>
          <p:nvPr/>
        </p:nvGrpSpPr>
        <p:grpSpPr>
          <a:xfrm>
            <a:off x="7918704" y="7918704"/>
            <a:ext cx="3506498" cy="1975273"/>
            <a:chOff x="7918704" y="7918704"/>
            <a:chExt cx="3506498" cy="1975273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0EEB9834-5EA4-214B-A7DC-697CCFBFE1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18704" y="7918705"/>
              <a:ext cx="3465576" cy="1975272"/>
            </a:xfrm>
            <a:prstGeom prst="rect">
              <a:avLst/>
            </a:prstGeom>
          </p:spPr>
        </p:pic>
        <p:sp>
          <p:nvSpPr>
            <p:cNvPr id="56" name="Freeform: Shape 20">
              <a:extLst>
                <a:ext uri="{FF2B5EF4-FFF2-40B4-BE49-F238E27FC236}">
                  <a16:creationId xmlns:a16="http://schemas.microsoft.com/office/drawing/2014/main" id="{959E5C6E-B2DD-9944-A090-154D9A3B1D1C}"/>
                </a:ext>
              </a:extLst>
            </p:cNvPr>
            <p:cNvSpPr/>
            <p:nvPr/>
          </p:nvSpPr>
          <p:spPr>
            <a:xfrm>
              <a:off x="7959310" y="8652133"/>
              <a:ext cx="1107656" cy="671740"/>
            </a:xfrm>
            <a:custGeom>
              <a:avLst/>
              <a:gdLst>
                <a:gd name="connsiteX0" fmla="*/ 0 w 1817077"/>
                <a:gd name="connsiteY0" fmla="*/ 1101969 h 1101969"/>
                <a:gd name="connsiteX1" fmla="*/ 902677 w 1817077"/>
                <a:gd name="connsiteY1" fmla="*/ 633046 h 1101969"/>
                <a:gd name="connsiteX2" fmla="*/ 1406770 w 1817077"/>
                <a:gd name="connsiteY2" fmla="*/ 234462 h 1101969"/>
                <a:gd name="connsiteX3" fmla="*/ 1817077 w 1817077"/>
                <a:gd name="connsiteY3" fmla="*/ 0 h 1101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7077" h="1101969">
                  <a:moveTo>
                    <a:pt x="0" y="1101969"/>
                  </a:moveTo>
                  <a:cubicBezTo>
                    <a:pt x="334107" y="939799"/>
                    <a:pt x="668215" y="777630"/>
                    <a:pt x="902677" y="633046"/>
                  </a:cubicBezTo>
                  <a:cubicBezTo>
                    <a:pt x="1137139" y="488461"/>
                    <a:pt x="1254370" y="339970"/>
                    <a:pt x="1406770" y="234462"/>
                  </a:cubicBezTo>
                  <a:cubicBezTo>
                    <a:pt x="1559170" y="128954"/>
                    <a:pt x="1688123" y="64477"/>
                    <a:pt x="1817077" y="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Freeform: Shape 21">
              <a:extLst>
                <a:ext uri="{FF2B5EF4-FFF2-40B4-BE49-F238E27FC236}">
                  <a16:creationId xmlns:a16="http://schemas.microsoft.com/office/drawing/2014/main" id="{4A9D93CB-3016-1643-95B1-35BAB0A1D7A4}"/>
                </a:ext>
              </a:extLst>
            </p:cNvPr>
            <p:cNvSpPr/>
            <p:nvPr/>
          </p:nvSpPr>
          <p:spPr>
            <a:xfrm>
              <a:off x="10346130" y="8652133"/>
              <a:ext cx="1079072" cy="450209"/>
            </a:xfrm>
            <a:custGeom>
              <a:avLst/>
              <a:gdLst>
                <a:gd name="connsiteX0" fmla="*/ 0 w 1770185"/>
                <a:gd name="connsiteY0" fmla="*/ 0 h 738554"/>
                <a:gd name="connsiteX1" fmla="*/ 890954 w 1770185"/>
                <a:gd name="connsiteY1" fmla="*/ 445477 h 738554"/>
                <a:gd name="connsiteX2" fmla="*/ 1606062 w 1770185"/>
                <a:gd name="connsiteY2" fmla="*/ 668215 h 738554"/>
                <a:gd name="connsiteX3" fmla="*/ 1770185 w 1770185"/>
                <a:gd name="connsiteY3" fmla="*/ 738554 h 73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185" h="738554">
                  <a:moveTo>
                    <a:pt x="0" y="0"/>
                  </a:moveTo>
                  <a:cubicBezTo>
                    <a:pt x="311638" y="167054"/>
                    <a:pt x="623277" y="334108"/>
                    <a:pt x="890954" y="445477"/>
                  </a:cubicBezTo>
                  <a:cubicBezTo>
                    <a:pt x="1158631" y="556846"/>
                    <a:pt x="1459524" y="619369"/>
                    <a:pt x="1606062" y="668215"/>
                  </a:cubicBezTo>
                  <a:cubicBezTo>
                    <a:pt x="1752600" y="717061"/>
                    <a:pt x="1761392" y="727807"/>
                    <a:pt x="1770185" y="738554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650B64A-1022-1343-A3A9-301AD9B0B333}"/>
                </a:ext>
              </a:extLst>
            </p:cNvPr>
            <p:cNvSpPr txBox="1"/>
            <p:nvPr/>
          </p:nvSpPr>
          <p:spPr>
            <a:xfrm>
              <a:off x="9384232" y="9565713"/>
              <a:ext cx="7721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vlPAG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E9F9950-60D3-9F49-8992-9394E5519093}"/>
                </a:ext>
              </a:extLst>
            </p:cNvPr>
            <p:cNvSpPr txBox="1"/>
            <p:nvPr/>
          </p:nvSpPr>
          <p:spPr>
            <a:xfrm>
              <a:off x="8045689" y="8465650"/>
              <a:ext cx="7721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lPAG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3ABE8A0-C347-8042-A2CF-50A6F984F65F}"/>
                </a:ext>
              </a:extLst>
            </p:cNvPr>
            <p:cNvSpPr txBox="1"/>
            <p:nvPr/>
          </p:nvSpPr>
          <p:spPr>
            <a:xfrm>
              <a:off x="10542027" y="8406419"/>
              <a:ext cx="7721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lPAG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78FF6A16-FF54-8342-8E97-53B06EE97FDE}"/>
                </a:ext>
              </a:extLst>
            </p:cNvPr>
            <p:cNvSpPr txBox="1"/>
            <p:nvPr/>
          </p:nvSpPr>
          <p:spPr>
            <a:xfrm>
              <a:off x="7946136" y="7918704"/>
              <a:ext cx="29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rPr>
                <a:t>K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BD103855-7A0A-304E-9A01-D3DD582AF3B3}"/>
                </a:ext>
              </a:extLst>
            </p:cNvPr>
            <p:cNvSpPr txBox="1"/>
            <p:nvPr/>
          </p:nvSpPr>
          <p:spPr>
            <a:xfrm>
              <a:off x="9285903" y="8330935"/>
              <a:ext cx="7721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Aq</a:t>
              </a:r>
            </a:p>
          </p:txBody>
        </p: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FEF95788-8DCC-CE44-825F-098C765E80DE}"/>
                </a:ext>
              </a:extLst>
            </p:cNvPr>
            <p:cNvCxnSpPr/>
            <p:nvPr/>
          </p:nvCxnSpPr>
          <p:spPr>
            <a:xfrm flipH="1">
              <a:off x="10835640" y="9813473"/>
              <a:ext cx="31089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D4D116F-1AC6-8D4A-A77D-CEFD88BC6CEA}"/>
              </a:ext>
            </a:extLst>
          </p:cNvPr>
          <p:cNvGrpSpPr/>
          <p:nvPr/>
        </p:nvGrpSpPr>
        <p:grpSpPr>
          <a:xfrm>
            <a:off x="3895344" y="7920244"/>
            <a:ext cx="1990165" cy="1688879"/>
            <a:chOff x="4270248" y="7920024"/>
            <a:chExt cx="1828800" cy="1554484"/>
          </a:xfrm>
        </p:grpSpPr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373E44CE-A294-984D-A984-60B834C08E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70248" y="7920024"/>
              <a:ext cx="1828800" cy="1554484"/>
            </a:xfrm>
            <a:prstGeom prst="rect">
              <a:avLst/>
            </a:prstGeom>
          </p:spPr>
        </p:pic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5E866864-3E28-3B48-B96D-97D9BA470029}"/>
                </a:ext>
              </a:extLst>
            </p:cNvPr>
            <p:cNvSpPr txBox="1"/>
            <p:nvPr/>
          </p:nvSpPr>
          <p:spPr>
            <a:xfrm>
              <a:off x="4270248" y="7923027"/>
              <a:ext cx="337693" cy="3546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rPr>
                <a:t>I</a:t>
              </a:r>
            </a:p>
          </p:txBody>
        </p: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D0FA0903-0EE1-3A4D-9B9A-99E2600CDDDC}"/>
                </a:ext>
              </a:extLst>
            </p:cNvPr>
            <p:cNvCxnSpPr/>
            <p:nvPr/>
          </p:nvCxnSpPr>
          <p:spPr>
            <a:xfrm flipH="1">
              <a:off x="5670987" y="9372600"/>
              <a:ext cx="35059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A2E100D-5D4D-4D44-BB08-2014BE1DC360}"/>
              </a:ext>
            </a:extLst>
          </p:cNvPr>
          <p:cNvGrpSpPr>
            <a:grpSpLocks noChangeAspect="1"/>
          </p:cNvGrpSpPr>
          <p:nvPr/>
        </p:nvGrpSpPr>
        <p:grpSpPr>
          <a:xfrm>
            <a:off x="5961888" y="7917483"/>
            <a:ext cx="1870755" cy="1690257"/>
            <a:chOff x="6144767" y="7917484"/>
            <a:chExt cx="1645920" cy="1489550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3161C287-5599-E940-96CB-AB7BBEC5BC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44767" y="7918702"/>
              <a:ext cx="1645920" cy="1488332"/>
            </a:xfrm>
            <a:prstGeom prst="rect">
              <a:avLst/>
            </a:prstGeom>
          </p:spPr>
        </p:pic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DE24755-782A-454B-80C7-B1AA46B37AE4}"/>
                </a:ext>
              </a:extLst>
            </p:cNvPr>
            <p:cNvSpPr/>
            <p:nvPr/>
          </p:nvSpPr>
          <p:spPr>
            <a:xfrm>
              <a:off x="6537695" y="8459616"/>
              <a:ext cx="802769" cy="494411"/>
            </a:xfrm>
            <a:prstGeom prst="rect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BB4AD931-A2A4-A14F-A2E4-194EE2C69CAE}"/>
                </a:ext>
              </a:extLst>
            </p:cNvPr>
            <p:cNvSpPr txBox="1"/>
            <p:nvPr/>
          </p:nvSpPr>
          <p:spPr>
            <a:xfrm>
              <a:off x="6144768" y="7917484"/>
              <a:ext cx="293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rPr>
                <a:t>J</a:t>
              </a:r>
            </a:p>
          </p:txBody>
        </p: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CE20E6F6-79F6-CC43-A631-8C18ED4480FF}"/>
                </a:ext>
              </a:extLst>
            </p:cNvPr>
            <p:cNvCxnSpPr>
              <a:cxnSpLocks noChangeAspect="1"/>
            </p:cNvCxnSpPr>
            <p:nvPr/>
          </p:nvCxnSpPr>
          <p:spPr>
            <a:xfrm flipH="1">
              <a:off x="7568249" y="9310681"/>
              <a:ext cx="164592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0" name="TextBox 159">
            <a:extLst>
              <a:ext uri="{FF2B5EF4-FFF2-40B4-BE49-F238E27FC236}">
                <a16:creationId xmlns:a16="http://schemas.microsoft.com/office/drawing/2014/main" id="{5C04230A-E65C-E443-B092-32BFF664EB36}"/>
              </a:ext>
            </a:extLst>
          </p:cNvPr>
          <p:cNvSpPr txBox="1"/>
          <p:nvPr/>
        </p:nvSpPr>
        <p:spPr>
          <a:xfrm flipH="1">
            <a:off x="6313582" y="7930467"/>
            <a:ext cx="1497083" cy="267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synaptophysin-EYFP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B688D427-7A4F-7043-8F20-261B445A756F}"/>
              </a:ext>
            </a:extLst>
          </p:cNvPr>
          <p:cNvSpPr txBox="1"/>
          <p:nvPr/>
        </p:nvSpPr>
        <p:spPr>
          <a:xfrm flipH="1">
            <a:off x="3872807" y="9342714"/>
            <a:ext cx="14970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synaptophysin-EYFP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8D6B716-A36C-C246-8BC8-D71176B7F10A}"/>
              </a:ext>
            </a:extLst>
          </p:cNvPr>
          <p:cNvGrpSpPr/>
          <p:nvPr/>
        </p:nvGrpSpPr>
        <p:grpSpPr>
          <a:xfrm>
            <a:off x="3899472" y="5550408"/>
            <a:ext cx="1994963" cy="1691640"/>
            <a:chOff x="4269642" y="5550408"/>
            <a:chExt cx="1833209" cy="1554480"/>
          </a:xfrm>
        </p:grpSpPr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6ECF2CA2-7A0F-2C47-9F7C-791616410C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9642" y="5550408"/>
              <a:ext cx="1833209" cy="1554480"/>
            </a:xfrm>
            <a:prstGeom prst="rect">
              <a:avLst/>
            </a:prstGeom>
          </p:spPr>
        </p:pic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4F86A4FF-7F26-6446-8AF3-FA209EC8C830}"/>
                </a:ext>
              </a:extLst>
            </p:cNvPr>
            <p:cNvSpPr txBox="1"/>
            <p:nvPr/>
          </p:nvSpPr>
          <p:spPr>
            <a:xfrm>
              <a:off x="4274122" y="5550408"/>
              <a:ext cx="304745" cy="3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rPr>
                <a:t>E</a:t>
              </a:r>
            </a:p>
          </p:txBody>
        </p: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09DFD231-C776-7B48-BD3B-88E3B1FEBA74}"/>
                </a:ext>
              </a:extLst>
            </p:cNvPr>
            <p:cNvCxnSpPr/>
            <p:nvPr/>
          </p:nvCxnSpPr>
          <p:spPr>
            <a:xfrm flipH="1">
              <a:off x="5720393" y="7022592"/>
              <a:ext cx="30426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9632F6-0DCE-AD42-91D7-BE805EB3F516}"/>
              </a:ext>
            </a:extLst>
          </p:cNvPr>
          <p:cNvGrpSpPr/>
          <p:nvPr/>
        </p:nvGrpSpPr>
        <p:grpSpPr>
          <a:xfrm>
            <a:off x="5961888" y="5550408"/>
            <a:ext cx="1866189" cy="1691640"/>
            <a:chOff x="6141197" y="5550408"/>
            <a:chExt cx="1714876" cy="1554480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AA1E79C-E9E7-D04C-BC68-E0BB5C66DA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41197" y="5550408"/>
              <a:ext cx="1714876" cy="1554480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8250DDCE-7ACD-EA4B-96F1-55D2EAD6F36E}"/>
                </a:ext>
              </a:extLst>
            </p:cNvPr>
            <p:cNvSpPr/>
            <p:nvPr/>
          </p:nvSpPr>
          <p:spPr>
            <a:xfrm>
              <a:off x="6661414" y="6130702"/>
              <a:ext cx="762786" cy="463220"/>
            </a:xfrm>
            <a:prstGeom prst="rect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33ED942F-B3A8-1345-B23B-1DC39037882B}"/>
                </a:ext>
              </a:extLst>
            </p:cNvPr>
            <p:cNvSpPr txBox="1"/>
            <p:nvPr/>
          </p:nvSpPr>
          <p:spPr>
            <a:xfrm>
              <a:off x="6141197" y="5550408"/>
              <a:ext cx="335127" cy="351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rPr>
                <a:t>F</a:t>
              </a:r>
            </a:p>
          </p:txBody>
        </p: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59F62727-4864-E14F-A42E-64AA4AED3FE6}"/>
                </a:ext>
              </a:extLst>
            </p:cNvPr>
            <p:cNvCxnSpPr/>
            <p:nvPr/>
          </p:nvCxnSpPr>
          <p:spPr>
            <a:xfrm flipH="1">
              <a:off x="7609369" y="7022592"/>
              <a:ext cx="15388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2" name="TextBox 161">
            <a:extLst>
              <a:ext uri="{FF2B5EF4-FFF2-40B4-BE49-F238E27FC236}">
                <a16:creationId xmlns:a16="http://schemas.microsoft.com/office/drawing/2014/main" id="{C0258377-6347-1949-BE8A-1DBC8409C17D}"/>
              </a:ext>
            </a:extLst>
          </p:cNvPr>
          <p:cNvSpPr txBox="1"/>
          <p:nvPr/>
        </p:nvSpPr>
        <p:spPr>
          <a:xfrm flipH="1">
            <a:off x="6313582" y="5575678"/>
            <a:ext cx="14970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ChR2-EYFP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0E60174C-0F87-6349-B821-4C309B1B5B7C}"/>
              </a:ext>
            </a:extLst>
          </p:cNvPr>
          <p:cNvSpPr txBox="1"/>
          <p:nvPr/>
        </p:nvSpPr>
        <p:spPr>
          <a:xfrm flipH="1">
            <a:off x="3918559" y="6980357"/>
            <a:ext cx="14970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ChR2-EYFP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2C29DDAE-2B24-D547-A32D-4A63E54156BF}"/>
              </a:ext>
            </a:extLst>
          </p:cNvPr>
          <p:cNvSpPr txBox="1"/>
          <p:nvPr/>
        </p:nvSpPr>
        <p:spPr>
          <a:xfrm flipH="1">
            <a:off x="8948309" y="7924290"/>
            <a:ext cx="13756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synaptophysin-EYFP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DDFD54AB-CAB2-D949-8171-D75C9FDBB245}"/>
              </a:ext>
            </a:extLst>
          </p:cNvPr>
          <p:cNvSpPr txBox="1"/>
          <p:nvPr/>
        </p:nvSpPr>
        <p:spPr>
          <a:xfrm flipH="1">
            <a:off x="8915033" y="5560039"/>
            <a:ext cx="13756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ChR2-EYFP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E1240B14-8CF1-7E44-A816-CF248287A9D8}"/>
              </a:ext>
            </a:extLst>
          </p:cNvPr>
          <p:cNvSpPr txBox="1"/>
          <p:nvPr/>
        </p:nvSpPr>
        <p:spPr>
          <a:xfrm flipH="1">
            <a:off x="2993218" y="8961658"/>
            <a:ext cx="5157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PAG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A9825F5-4027-3D4E-B738-D1FD10A7D87C}"/>
              </a:ext>
            </a:extLst>
          </p:cNvPr>
          <p:cNvGrpSpPr>
            <a:grpSpLocks noChangeAspect="1"/>
          </p:cNvGrpSpPr>
          <p:nvPr/>
        </p:nvGrpSpPr>
        <p:grpSpPr>
          <a:xfrm>
            <a:off x="2462667" y="8787955"/>
            <a:ext cx="939318" cy="640080"/>
            <a:chOff x="2185997" y="9896018"/>
            <a:chExt cx="1376863" cy="938237"/>
          </a:xfrm>
        </p:grpSpPr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98752F38-940B-3A4B-9546-A54E1251A75C}"/>
                </a:ext>
              </a:extLst>
            </p:cNvPr>
            <p:cNvSpPr/>
            <p:nvPr/>
          </p:nvSpPr>
          <p:spPr>
            <a:xfrm>
              <a:off x="2746607" y="10211944"/>
              <a:ext cx="274320" cy="365760"/>
            </a:xfrm>
            <a:custGeom>
              <a:avLst/>
              <a:gdLst>
                <a:gd name="connsiteX0" fmla="*/ 197801 w 403793"/>
                <a:gd name="connsiteY0" fmla="*/ 124 h 469744"/>
                <a:gd name="connsiteX1" fmla="*/ 92 w 403793"/>
                <a:gd name="connsiteY1" fmla="*/ 173119 h 469744"/>
                <a:gd name="connsiteX2" fmla="*/ 222514 w 403793"/>
                <a:gd name="connsiteY2" fmla="*/ 469681 h 469744"/>
                <a:gd name="connsiteX3" fmla="*/ 403746 w 403793"/>
                <a:gd name="connsiteY3" fmla="*/ 197832 h 469744"/>
                <a:gd name="connsiteX4" fmla="*/ 197801 w 403793"/>
                <a:gd name="connsiteY4" fmla="*/ 124 h 46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793" h="469744">
                  <a:moveTo>
                    <a:pt x="197801" y="124"/>
                  </a:moveTo>
                  <a:cubicBezTo>
                    <a:pt x="130525" y="-3995"/>
                    <a:pt x="-4027" y="94860"/>
                    <a:pt x="92" y="173119"/>
                  </a:cubicBezTo>
                  <a:cubicBezTo>
                    <a:pt x="4211" y="251378"/>
                    <a:pt x="155238" y="465562"/>
                    <a:pt x="222514" y="469681"/>
                  </a:cubicBezTo>
                  <a:cubicBezTo>
                    <a:pt x="289790" y="473800"/>
                    <a:pt x="406492" y="277464"/>
                    <a:pt x="403746" y="197832"/>
                  </a:cubicBezTo>
                  <a:cubicBezTo>
                    <a:pt x="401000" y="118200"/>
                    <a:pt x="265077" y="4243"/>
                    <a:pt x="197801" y="12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1D238805-6882-C64A-A333-CADC1481B010}"/>
                </a:ext>
              </a:extLst>
            </p:cNvPr>
            <p:cNvSpPr/>
            <p:nvPr/>
          </p:nvSpPr>
          <p:spPr>
            <a:xfrm>
              <a:off x="2185997" y="9896018"/>
              <a:ext cx="723458" cy="938237"/>
            </a:xfrm>
            <a:custGeom>
              <a:avLst/>
              <a:gdLst>
                <a:gd name="connsiteX0" fmla="*/ 238548 w 723458"/>
                <a:gd name="connsiteY0" fmla="*/ 938237 h 938237"/>
                <a:gd name="connsiteX1" fmla="*/ 3021 w 723458"/>
                <a:gd name="connsiteY1" fmla="*/ 564164 h 938237"/>
                <a:gd name="connsiteX2" fmla="*/ 127712 w 723458"/>
                <a:gd name="connsiteY2" fmla="*/ 217800 h 938237"/>
                <a:gd name="connsiteX3" fmla="*/ 446367 w 723458"/>
                <a:gd name="connsiteY3" fmla="*/ 23837 h 938237"/>
                <a:gd name="connsiteX4" fmla="*/ 723458 w 723458"/>
                <a:gd name="connsiteY4" fmla="*/ 9982 h 93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458" h="938237">
                  <a:moveTo>
                    <a:pt x="238548" y="938237"/>
                  </a:moveTo>
                  <a:cubicBezTo>
                    <a:pt x="130021" y="811237"/>
                    <a:pt x="21494" y="684237"/>
                    <a:pt x="3021" y="564164"/>
                  </a:cubicBezTo>
                  <a:cubicBezTo>
                    <a:pt x="-15452" y="444091"/>
                    <a:pt x="53821" y="307855"/>
                    <a:pt x="127712" y="217800"/>
                  </a:cubicBezTo>
                  <a:cubicBezTo>
                    <a:pt x="201603" y="127745"/>
                    <a:pt x="347076" y="58473"/>
                    <a:pt x="446367" y="23837"/>
                  </a:cubicBezTo>
                  <a:cubicBezTo>
                    <a:pt x="545658" y="-10799"/>
                    <a:pt x="634558" y="-409"/>
                    <a:pt x="723458" y="998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>
              <a:extLst>
                <a:ext uri="{FF2B5EF4-FFF2-40B4-BE49-F238E27FC236}">
                  <a16:creationId xmlns:a16="http://schemas.microsoft.com/office/drawing/2014/main" id="{191B882A-D062-D749-9034-2E229C6B48CB}"/>
                </a:ext>
              </a:extLst>
            </p:cNvPr>
            <p:cNvSpPr/>
            <p:nvPr/>
          </p:nvSpPr>
          <p:spPr>
            <a:xfrm flipH="1">
              <a:off x="2839402" y="9896018"/>
              <a:ext cx="723458" cy="938237"/>
            </a:xfrm>
            <a:custGeom>
              <a:avLst/>
              <a:gdLst>
                <a:gd name="connsiteX0" fmla="*/ 238548 w 723458"/>
                <a:gd name="connsiteY0" fmla="*/ 938237 h 938237"/>
                <a:gd name="connsiteX1" fmla="*/ 3021 w 723458"/>
                <a:gd name="connsiteY1" fmla="*/ 564164 h 938237"/>
                <a:gd name="connsiteX2" fmla="*/ 127712 w 723458"/>
                <a:gd name="connsiteY2" fmla="*/ 217800 h 938237"/>
                <a:gd name="connsiteX3" fmla="*/ 446367 w 723458"/>
                <a:gd name="connsiteY3" fmla="*/ 23837 h 938237"/>
                <a:gd name="connsiteX4" fmla="*/ 723458 w 723458"/>
                <a:gd name="connsiteY4" fmla="*/ 9982 h 93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458" h="938237">
                  <a:moveTo>
                    <a:pt x="238548" y="938237"/>
                  </a:moveTo>
                  <a:cubicBezTo>
                    <a:pt x="130021" y="811237"/>
                    <a:pt x="21494" y="684237"/>
                    <a:pt x="3021" y="564164"/>
                  </a:cubicBezTo>
                  <a:cubicBezTo>
                    <a:pt x="-15452" y="444091"/>
                    <a:pt x="53821" y="307855"/>
                    <a:pt x="127712" y="217800"/>
                  </a:cubicBezTo>
                  <a:cubicBezTo>
                    <a:pt x="201603" y="127745"/>
                    <a:pt x="347076" y="58473"/>
                    <a:pt x="446367" y="23837"/>
                  </a:cubicBezTo>
                  <a:cubicBezTo>
                    <a:pt x="545658" y="-10799"/>
                    <a:pt x="634558" y="-409"/>
                    <a:pt x="723458" y="998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4" name="TextBox 183">
            <a:extLst>
              <a:ext uri="{FF2B5EF4-FFF2-40B4-BE49-F238E27FC236}">
                <a16:creationId xmlns:a16="http://schemas.microsoft.com/office/drawing/2014/main" id="{1824E464-FED9-9345-9253-FA88BCC0655A}"/>
              </a:ext>
            </a:extLst>
          </p:cNvPr>
          <p:cNvSpPr txBox="1"/>
          <p:nvPr/>
        </p:nvSpPr>
        <p:spPr>
          <a:xfrm flipH="1">
            <a:off x="3020347" y="6537000"/>
            <a:ext cx="5157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PAG</a:t>
            </a:r>
          </a:p>
        </p:txBody>
      </p: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D7108655-35AE-3E43-B866-0EB30FFAA58C}"/>
              </a:ext>
            </a:extLst>
          </p:cNvPr>
          <p:cNvGrpSpPr>
            <a:grpSpLocks noChangeAspect="1"/>
          </p:cNvGrpSpPr>
          <p:nvPr/>
        </p:nvGrpSpPr>
        <p:grpSpPr>
          <a:xfrm>
            <a:off x="2489796" y="6363297"/>
            <a:ext cx="939318" cy="640080"/>
            <a:chOff x="2185997" y="9896018"/>
            <a:chExt cx="1376863" cy="938237"/>
          </a:xfrm>
        </p:grpSpPr>
        <p:sp>
          <p:nvSpPr>
            <p:cNvPr id="186" name="Freeform 185">
              <a:extLst>
                <a:ext uri="{FF2B5EF4-FFF2-40B4-BE49-F238E27FC236}">
                  <a16:creationId xmlns:a16="http://schemas.microsoft.com/office/drawing/2014/main" id="{A6AF1BA9-D299-7F4B-8D1E-687F7CC7B35B}"/>
                </a:ext>
              </a:extLst>
            </p:cNvPr>
            <p:cNvSpPr/>
            <p:nvPr/>
          </p:nvSpPr>
          <p:spPr>
            <a:xfrm>
              <a:off x="2746607" y="10211944"/>
              <a:ext cx="274320" cy="365760"/>
            </a:xfrm>
            <a:custGeom>
              <a:avLst/>
              <a:gdLst>
                <a:gd name="connsiteX0" fmla="*/ 197801 w 403793"/>
                <a:gd name="connsiteY0" fmla="*/ 124 h 469744"/>
                <a:gd name="connsiteX1" fmla="*/ 92 w 403793"/>
                <a:gd name="connsiteY1" fmla="*/ 173119 h 469744"/>
                <a:gd name="connsiteX2" fmla="*/ 222514 w 403793"/>
                <a:gd name="connsiteY2" fmla="*/ 469681 h 469744"/>
                <a:gd name="connsiteX3" fmla="*/ 403746 w 403793"/>
                <a:gd name="connsiteY3" fmla="*/ 197832 h 469744"/>
                <a:gd name="connsiteX4" fmla="*/ 197801 w 403793"/>
                <a:gd name="connsiteY4" fmla="*/ 124 h 46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793" h="469744">
                  <a:moveTo>
                    <a:pt x="197801" y="124"/>
                  </a:moveTo>
                  <a:cubicBezTo>
                    <a:pt x="130525" y="-3995"/>
                    <a:pt x="-4027" y="94860"/>
                    <a:pt x="92" y="173119"/>
                  </a:cubicBezTo>
                  <a:cubicBezTo>
                    <a:pt x="4211" y="251378"/>
                    <a:pt x="155238" y="465562"/>
                    <a:pt x="222514" y="469681"/>
                  </a:cubicBezTo>
                  <a:cubicBezTo>
                    <a:pt x="289790" y="473800"/>
                    <a:pt x="406492" y="277464"/>
                    <a:pt x="403746" y="197832"/>
                  </a:cubicBezTo>
                  <a:cubicBezTo>
                    <a:pt x="401000" y="118200"/>
                    <a:pt x="265077" y="4243"/>
                    <a:pt x="197801" y="12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19882884-B20E-4A41-AB36-D291688DB0D6}"/>
                </a:ext>
              </a:extLst>
            </p:cNvPr>
            <p:cNvSpPr/>
            <p:nvPr/>
          </p:nvSpPr>
          <p:spPr>
            <a:xfrm>
              <a:off x="2185997" y="9896018"/>
              <a:ext cx="723458" cy="938237"/>
            </a:xfrm>
            <a:custGeom>
              <a:avLst/>
              <a:gdLst>
                <a:gd name="connsiteX0" fmla="*/ 238548 w 723458"/>
                <a:gd name="connsiteY0" fmla="*/ 938237 h 938237"/>
                <a:gd name="connsiteX1" fmla="*/ 3021 w 723458"/>
                <a:gd name="connsiteY1" fmla="*/ 564164 h 938237"/>
                <a:gd name="connsiteX2" fmla="*/ 127712 w 723458"/>
                <a:gd name="connsiteY2" fmla="*/ 217800 h 938237"/>
                <a:gd name="connsiteX3" fmla="*/ 446367 w 723458"/>
                <a:gd name="connsiteY3" fmla="*/ 23837 h 938237"/>
                <a:gd name="connsiteX4" fmla="*/ 723458 w 723458"/>
                <a:gd name="connsiteY4" fmla="*/ 9982 h 93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458" h="938237">
                  <a:moveTo>
                    <a:pt x="238548" y="938237"/>
                  </a:moveTo>
                  <a:cubicBezTo>
                    <a:pt x="130021" y="811237"/>
                    <a:pt x="21494" y="684237"/>
                    <a:pt x="3021" y="564164"/>
                  </a:cubicBezTo>
                  <a:cubicBezTo>
                    <a:pt x="-15452" y="444091"/>
                    <a:pt x="53821" y="307855"/>
                    <a:pt x="127712" y="217800"/>
                  </a:cubicBezTo>
                  <a:cubicBezTo>
                    <a:pt x="201603" y="127745"/>
                    <a:pt x="347076" y="58473"/>
                    <a:pt x="446367" y="23837"/>
                  </a:cubicBezTo>
                  <a:cubicBezTo>
                    <a:pt x="545658" y="-10799"/>
                    <a:pt x="634558" y="-409"/>
                    <a:pt x="723458" y="998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D816D4C3-6AB1-A841-A670-2895E4041B66}"/>
                </a:ext>
              </a:extLst>
            </p:cNvPr>
            <p:cNvSpPr/>
            <p:nvPr/>
          </p:nvSpPr>
          <p:spPr>
            <a:xfrm flipH="1">
              <a:off x="2839402" y="9896018"/>
              <a:ext cx="723458" cy="938237"/>
            </a:xfrm>
            <a:custGeom>
              <a:avLst/>
              <a:gdLst>
                <a:gd name="connsiteX0" fmla="*/ 238548 w 723458"/>
                <a:gd name="connsiteY0" fmla="*/ 938237 h 938237"/>
                <a:gd name="connsiteX1" fmla="*/ 3021 w 723458"/>
                <a:gd name="connsiteY1" fmla="*/ 564164 h 938237"/>
                <a:gd name="connsiteX2" fmla="*/ 127712 w 723458"/>
                <a:gd name="connsiteY2" fmla="*/ 217800 h 938237"/>
                <a:gd name="connsiteX3" fmla="*/ 446367 w 723458"/>
                <a:gd name="connsiteY3" fmla="*/ 23837 h 938237"/>
                <a:gd name="connsiteX4" fmla="*/ 723458 w 723458"/>
                <a:gd name="connsiteY4" fmla="*/ 9982 h 93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458" h="938237">
                  <a:moveTo>
                    <a:pt x="238548" y="938237"/>
                  </a:moveTo>
                  <a:cubicBezTo>
                    <a:pt x="130021" y="811237"/>
                    <a:pt x="21494" y="684237"/>
                    <a:pt x="3021" y="564164"/>
                  </a:cubicBezTo>
                  <a:cubicBezTo>
                    <a:pt x="-15452" y="444091"/>
                    <a:pt x="53821" y="307855"/>
                    <a:pt x="127712" y="217800"/>
                  </a:cubicBezTo>
                  <a:cubicBezTo>
                    <a:pt x="201603" y="127745"/>
                    <a:pt x="347076" y="58473"/>
                    <a:pt x="446367" y="23837"/>
                  </a:cubicBezTo>
                  <a:cubicBezTo>
                    <a:pt x="545658" y="-10799"/>
                    <a:pt x="634558" y="-409"/>
                    <a:pt x="723458" y="998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TextBox 114">
            <a:extLst>
              <a:ext uri="{FF2B5EF4-FFF2-40B4-BE49-F238E27FC236}">
                <a16:creationId xmlns:a16="http://schemas.microsoft.com/office/drawing/2014/main" id="{13EDF06C-85D6-3342-AF27-5C6202A8BD7A}"/>
              </a:ext>
            </a:extLst>
          </p:cNvPr>
          <p:cNvSpPr txBox="1"/>
          <p:nvPr/>
        </p:nvSpPr>
        <p:spPr>
          <a:xfrm>
            <a:off x="1963696" y="7285624"/>
            <a:ext cx="6482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Oxt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-Cre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76C8CED4-E629-5A4B-891C-43CECCC92F02}"/>
              </a:ext>
            </a:extLst>
          </p:cNvPr>
          <p:cNvSpPr txBox="1"/>
          <p:nvPr/>
        </p:nvSpPr>
        <p:spPr>
          <a:xfrm>
            <a:off x="1918708" y="9748755"/>
            <a:ext cx="6482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Oxt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-Cre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052BA035-DC9D-A442-9DAB-59C04BC3CCC9}"/>
              </a:ext>
            </a:extLst>
          </p:cNvPr>
          <p:cNvSpPr txBox="1"/>
          <p:nvPr/>
        </p:nvSpPr>
        <p:spPr>
          <a:xfrm>
            <a:off x="-17649" y="964193"/>
            <a:ext cx="1219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Figure 2-figure supplement 2</a:t>
            </a:r>
            <a:endParaRPr lang="en-US" sz="11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182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8638</TotalTime>
  <Words>60</Words>
  <Application>Microsoft Macintosh PowerPoint</Application>
  <PresentationFormat>Custom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Holmes, Andrew (NIH/NIAAA) [E]</dc:creator>
  <cp:lastModifiedBy>Holmes, Andrew (NIH/NIAAA) [E]</cp:lastModifiedBy>
  <cp:revision>440</cp:revision>
  <dcterms:created xsi:type="dcterms:W3CDTF">2019-04-25T21:11:26Z</dcterms:created>
  <dcterms:modified xsi:type="dcterms:W3CDTF">2020-11-17T16:47:15Z</dcterms:modified>
</cp:coreProperties>
</file>