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12192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48" d="100"/>
          <a:sy n="48" d="100"/>
        </p:scale>
        <p:origin x="907" y="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244726"/>
            <a:ext cx="10363200" cy="477520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7204076"/>
            <a:ext cx="9144000" cy="3311524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660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705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30250"/>
            <a:ext cx="26289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730250"/>
            <a:ext cx="77343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57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58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419479"/>
            <a:ext cx="10515600" cy="5705474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9178929"/>
            <a:ext cx="10515600" cy="300037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61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651250"/>
            <a:ext cx="51816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651250"/>
            <a:ext cx="51816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746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30253"/>
            <a:ext cx="105156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362326"/>
            <a:ext cx="5157787" cy="164782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010150"/>
            <a:ext cx="51577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362326"/>
            <a:ext cx="5183188" cy="164782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010150"/>
            <a:ext cx="5183188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5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80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3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4400"/>
            <a:ext cx="3932237" cy="32004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974853"/>
            <a:ext cx="6172200" cy="9747250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114800"/>
            <a:ext cx="3932237" cy="762317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27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4400"/>
            <a:ext cx="3932237" cy="32004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974853"/>
            <a:ext cx="6172200" cy="9747250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114800"/>
            <a:ext cx="3932237" cy="762317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86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30253"/>
            <a:ext cx="105156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651250"/>
            <a:ext cx="105156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2712703"/>
            <a:ext cx="2743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D75BB-8B05-4ABF-9837-AD120F12B995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2712703"/>
            <a:ext cx="2743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757F6-B042-4B56-A945-90433EC52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06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png"/><Relationship Id="rId7" Type="http://schemas.openxmlformats.org/officeDocument/2006/relationships/image" Target="../media/image6.tif"/><Relationship Id="rId12" Type="http://schemas.openxmlformats.org/officeDocument/2006/relationships/image" Target="../media/image11.png"/><Relationship Id="rId17" Type="http://schemas.openxmlformats.org/officeDocument/2006/relationships/image" Target="../media/image16.tif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11" Type="http://schemas.openxmlformats.org/officeDocument/2006/relationships/image" Target="../media/image10.png"/><Relationship Id="rId5" Type="http://schemas.openxmlformats.org/officeDocument/2006/relationships/image" Target="../media/image4.tif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emf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701FBE-A8C0-4298-8CB9-92536D65492E}"/>
              </a:ext>
            </a:extLst>
          </p:cNvPr>
          <p:cNvSpPr/>
          <p:nvPr/>
        </p:nvSpPr>
        <p:spPr>
          <a:xfrm>
            <a:off x="405195" y="3805130"/>
            <a:ext cx="2409435" cy="1828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tx1"/>
            </a:solidFill>
            <a:prstDash val="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86E6EF-F36C-4FAE-AA81-49BA76D6AB6A}"/>
              </a:ext>
            </a:extLst>
          </p:cNvPr>
          <p:cNvSpPr/>
          <p:nvPr/>
        </p:nvSpPr>
        <p:spPr>
          <a:xfrm>
            <a:off x="2054528" y="2266059"/>
            <a:ext cx="731520" cy="64008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A48F0F-A2C5-47EC-BA1E-84B43C219A58}"/>
              </a:ext>
            </a:extLst>
          </p:cNvPr>
          <p:cNvSpPr/>
          <p:nvPr/>
        </p:nvSpPr>
        <p:spPr>
          <a:xfrm>
            <a:off x="1219124" y="2261988"/>
            <a:ext cx="731520" cy="64008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6427E1-D4F4-4E7A-B280-FBD198F628BD}"/>
              </a:ext>
            </a:extLst>
          </p:cNvPr>
          <p:cNvSpPr/>
          <p:nvPr/>
        </p:nvSpPr>
        <p:spPr>
          <a:xfrm>
            <a:off x="395496" y="2267003"/>
            <a:ext cx="731520" cy="64008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"/>
                  <a:lumOff val="96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12700"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293">
            <a:extLst>
              <a:ext uri="{FF2B5EF4-FFF2-40B4-BE49-F238E27FC236}">
                <a16:creationId xmlns:a16="http://schemas.microsoft.com/office/drawing/2014/main" id="{AA6F6AA2-8499-45B4-95F6-6CBDC1BA9FF6}"/>
              </a:ext>
            </a:extLst>
          </p:cNvPr>
          <p:cNvSpPr txBox="1"/>
          <p:nvPr/>
        </p:nvSpPr>
        <p:spPr>
          <a:xfrm>
            <a:off x="138826" y="1613502"/>
            <a:ext cx="314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7" name="Graphic 294" descr="Volume">
            <a:extLst>
              <a:ext uri="{FF2B5EF4-FFF2-40B4-BE49-F238E27FC236}">
                <a16:creationId xmlns:a16="http://schemas.microsoft.com/office/drawing/2014/main" id="{D3A7143F-1C15-457C-8386-70C7FDFF0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46921" y="2488848"/>
            <a:ext cx="182880" cy="182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 prstMaterial="powder"/>
        </p:spPr>
      </p:pic>
      <p:sp>
        <p:nvSpPr>
          <p:cNvPr id="8" name="TextBox 295">
            <a:extLst>
              <a:ext uri="{FF2B5EF4-FFF2-40B4-BE49-F238E27FC236}">
                <a16:creationId xmlns:a16="http://schemas.microsoft.com/office/drawing/2014/main" id="{B237E207-3F2C-4017-8EE0-8B308933D3A4}"/>
              </a:ext>
            </a:extLst>
          </p:cNvPr>
          <p:cNvSpPr txBox="1"/>
          <p:nvPr/>
        </p:nvSpPr>
        <p:spPr>
          <a:xfrm>
            <a:off x="1174169" y="2449524"/>
            <a:ext cx="346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3x</a:t>
            </a:r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9447DDEE-F300-4B0B-9675-107F5432C79F}"/>
              </a:ext>
            </a:extLst>
          </p:cNvPr>
          <p:cNvSpPr/>
          <p:nvPr/>
        </p:nvSpPr>
        <p:spPr>
          <a:xfrm rot="20715004" flipH="1">
            <a:off x="1695469" y="2487648"/>
            <a:ext cx="223594" cy="187690"/>
          </a:xfrm>
          <a:prstGeom prst="lightningBolt">
            <a:avLst/>
          </a:prstGeom>
          <a:solidFill>
            <a:srgbClr val="FFC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relaxedInse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297">
            <a:extLst>
              <a:ext uri="{FF2B5EF4-FFF2-40B4-BE49-F238E27FC236}">
                <a16:creationId xmlns:a16="http://schemas.microsoft.com/office/drawing/2014/main" id="{7353D216-542F-4DE6-9FEF-C74EC7D6B86F}"/>
              </a:ext>
            </a:extLst>
          </p:cNvPr>
          <p:cNvSpPr txBox="1"/>
          <p:nvPr/>
        </p:nvSpPr>
        <p:spPr>
          <a:xfrm>
            <a:off x="1552424" y="2452949"/>
            <a:ext cx="2519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1" name="TextBox 298">
            <a:extLst>
              <a:ext uri="{FF2B5EF4-FFF2-40B4-BE49-F238E27FC236}">
                <a16:creationId xmlns:a16="http://schemas.microsoft.com/office/drawing/2014/main" id="{1D7B0152-A982-4119-8181-BABCCE673E02}"/>
              </a:ext>
            </a:extLst>
          </p:cNvPr>
          <p:cNvSpPr txBox="1"/>
          <p:nvPr/>
        </p:nvSpPr>
        <p:spPr>
          <a:xfrm>
            <a:off x="1219123" y="2265878"/>
            <a:ext cx="7315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PRF</a:t>
            </a:r>
          </a:p>
        </p:txBody>
      </p:sp>
      <p:pic>
        <p:nvPicPr>
          <p:cNvPr id="12" name="Graphic 299" descr="Volume">
            <a:extLst>
              <a:ext uri="{FF2B5EF4-FFF2-40B4-BE49-F238E27FC236}">
                <a16:creationId xmlns:a16="http://schemas.microsoft.com/office/drawing/2014/main" id="{D846C8DB-684F-452E-8D1A-6E2C28189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2461" y="3821493"/>
            <a:ext cx="182880" cy="182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 prstMaterial="powder"/>
        </p:spPr>
      </p:pic>
      <p:sp>
        <p:nvSpPr>
          <p:cNvPr id="13" name="TextBox 300">
            <a:extLst>
              <a:ext uri="{FF2B5EF4-FFF2-40B4-BE49-F238E27FC236}">
                <a16:creationId xmlns:a16="http://schemas.microsoft.com/office/drawing/2014/main" id="{8AEB30DB-E9DB-45BC-9C05-D24490D19E9F}"/>
              </a:ext>
            </a:extLst>
          </p:cNvPr>
          <p:cNvSpPr txBox="1"/>
          <p:nvPr/>
        </p:nvSpPr>
        <p:spPr>
          <a:xfrm>
            <a:off x="1341146" y="3782829"/>
            <a:ext cx="3465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6x</a:t>
            </a:r>
          </a:p>
        </p:txBody>
      </p:sp>
      <p:sp>
        <p:nvSpPr>
          <p:cNvPr id="14" name="TextBox 301">
            <a:extLst>
              <a:ext uri="{FF2B5EF4-FFF2-40B4-BE49-F238E27FC236}">
                <a16:creationId xmlns:a16="http://schemas.microsoft.com/office/drawing/2014/main" id="{9F112FEC-D9A3-4FA6-A2C4-EE0FF1808BB2}"/>
              </a:ext>
            </a:extLst>
          </p:cNvPr>
          <p:cNvSpPr txBox="1"/>
          <p:nvPr/>
        </p:nvSpPr>
        <p:spPr>
          <a:xfrm>
            <a:off x="405191" y="1973347"/>
            <a:ext cx="23766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Conditioning (Context A)</a:t>
            </a:r>
          </a:p>
        </p:txBody>
      </p:sp>
      <p:sp>
        <p:nvSpPr>
          <p:cNvPr id="15" name="TextBox 302">
            <a:extLst>
              <a:ext uri="{FF2B5EF4-FFF2-40B4-BE49-F238E27FC236}">
                <a16:creationId xmlns:a16="http://schemas.microsoft.com/office/drawing/2014/main" id="{9DB73F60-3A31-478A-9815-0105CDE31307}"/>
              </a:ext>
            </a:extLst>
          </p:cNvPr>
          <p:cNvSpPr txBox="1"/>
          <p:nvPr/>
        </p:nvSpPr>
        <p:spPr>
          <a:xfrm>
            <a:off x="512603" y="3371761"/>
            <a:ext cx="2210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Retrieval (Context B) + Inactivation</a:t>
            </a:r>
          </a:p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in vivo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electrophysiology</a:t>
            </a:r>
          </a:p>
        </p:txBody>
      </p:sp>
      <p:pic>
        <p:nvPicPr>
          <p:cNvPr id="16" name="Graphic 303" descr="Volume">
            <a:extLst>
              <a:ext uri="{FF2B5EF4-FFF2-40B4-BE49-F238E27FC236}">
                <a16:creationId xmlns:a16="http://schemas.microsoft.com/office/drawing/2014/main" id="{EF80915E-0625-40E2-9092-8F8A4F384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43915" y="2713751"/>
            <a:ext cx="182880" cy="182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 prstMaterial="powder"/>
        </p:spPr>
      </p:pic>
      <p:sp>
        <p:nvSpPr>
          <p:cNvPr id="17" name="TextBox 304">
            <a:extLst>
              <a:ext uri="{FF2B5EF4-FFF2-40B4-BE49-F238E27FC236}">
                <a16:creationId xmlns:a16="http://schemas.microsoft.com/office/drawing/2014/main" id="{C2375848-D17D-4DC9-811C-F0638D8E6BA8}"/>
              </a:ext>
            </a:extLst>
          </p:cNvPr>
          <p:cNvSpPr txBox="1"/>
          <p:nvPr/>
        </p:nvSpPr>
        <p:spPr>
          <a:xfrm>
            <a:off x="1171163" y="2680179"/>
            <a:ext cx="346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3x</a:t>
            </a:r>
          </a:p>
        </p:txBody>
      </p:sp>
      <p:pic>
        <p:nvPicPr>
          <p:cNvPr id="18" name="Graphic 305" descr="Volume">
            <a:extLst>
              <a:ext uri="{FF2B5EF4-FFF2-40B4-BE49-F238E27FC236}">
                <a16:creationId xmlns:a16="http://schemas.microsoft.com/office/drawing/2014/main" id="{C44633F3-A770-4B4E-BA6D-671208285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0495" y="2565325"/>
            <a:ext cx="182880" cy="182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 prstMaterial="powder"/>
        </p:spPr>
      </p:pic>
      <p:sp>
        <p:nvSpPr>
          <p:cNvPr id="19" name="TextBox 306">
            <a:extLst>
              <a:ext uri="{FF2B5EF4-FFF2-40B4-BE49-F238E27FC236}">
                <a16:creationId xmlns:a16="http://schemas.microsoft.com/office/drawing/2014/main" id="{A67732E3-782D-49AA-A3D9-9BB1389E4FE7}"/>
              </a:ext>
            </a:extLst>
          </p:cNvPr>
          <p:cNvSpPr txBox="1"/>
          <p:nvPr/>
        </p:nvSpPr>
        <p:spPr>
          <a:xfrm>
            <a:off x="2007743" y="2526001"/>
            <a:ext cx="346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3x</a:t>
            </a:r>
          </a:p>
        </p:txBody>
      </p:sp>
      <p:sp>
        <p:nvSpPr>
          <p:cNvPr id="20" name="Lightning Bolt 19">
            <a:extLst>
              <a:ext uri="{FF2B5EF4-FFF2-40B4-BE49-F238E27FC236}">
                <a16:creationId xmlns:a16="http://schemas.microsoft.com/office/drawing/2014/main" id="{3ADAED11-C974-4ECD-AB3F-7CC15D97F2F9}"/>
              </a:ext>
            </a:extLst>
          </p:cNvPr>
          <p:cNvSpPr/>
          <p:nvPr/>
        </p:nvSpPr>
        <p:spPr>
          <a:xfrm rot="20715004" flipH="1">
            <a:off x="2523422" y="2577979"/>
            <a:ext cx="223594" cy="187690"/>
          </a:xfrm>
          <a:prstGeom prst="lightningBolt">
            <a:avLst/>
          </a:prstGeom>
          <a:solidFill>
            <a:srgbClr val="FFC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relaxedInse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308">
            <a:extLst>
              <a:ext uri="{FF2B5EF4-FFF2-40B4-BE49-F238E27FC236}">
                <a16:creationId xmlns:a16="http://schemas.microsoft.com/office/drawing/2014/main" id="{CE13F3DE-5D6C-4528-B1C0-E05A6C86E9D9}"/>
              </a:ext>
            </a:extLst>
          </p:cNvPr>
          <p:cNvSpPr txBox="1"/>
          <p:nvPr/>
        </p:nvSpPr>
        <p:spPr>
          <a:xfrm>
            <a:off x="2374626" y="2529426"/>
            <a:ext cx="2519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" name="TextBox 309">
            <a:extLst>
              <a:ext uri="{FF2B5EF4-FFF2-40B4-BE49-F238E27FC236}">
                <a16:creationId xmlns:a16="http://schemas.microsoft.com/office/drawing/2014/main" id="{9B555CDA-A1C9-441A-BE29-5CF9AB1D3DD1}"/>
              </a:ext>
            </a:extLst>
          </p:cNvPr>
          <p:cNvSpPr txBox="1"/>
          <p:nvPr/>
        </p:nvSpPr>
        <p:spPr>
          <a:xfrm>
            <a:off x="2050314" y="2269950"/>
            <a:ext cx="7315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FRF</a:t>
            </a:r>
            <a:endParaRPr lang="en-US" sz="9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Graphic 310" descr="Volume">
            <a:extLst>
              <a:ext uri="{FF2B5EF4-FFF2-40B4-BE49-F238E27FC236}">
                <a16:creationId xmlns:a16="http://schemas.microsoft.com/office/drawing/2014/main" id="{59B1D431-5040-47E8-8D99-0B39114EB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5358" y="2566269"/>
            <a:ext cx="182880" cy="18288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  <a:sp3d prstMaterial="powder"/>
        </p:spPr>
      </p:pic>
      <p:sp>
        <p:nvSpPr>
          <p:cNvPr id="24" name="TextBox 311">
            <a:extLst>
              <a:ext uri="{FF2B5EF4-FFF2-40B4-BE49-F238E27FC236}">
                <a16:creationId xmlns:a16="http://schemas.microsoft.com/office/drawing/2014/main" id="{76363BE9-F297-4BDC-BD9A-D51943D12604}"/>
              </a:ext>
            </a:extLst>
          </p:cNvPr>
          <p:cNvSpPr txBox="1"/>
          <p:nvPr/>
        </p:nvSpPr>
        <p:spPr>
          <a:xfrm>
            <a:off x="512604" y="2526946"/>
            <a:ext cx="346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6x</a:t>
            </a:r>
          </a:p>
        </p:txBody>
      </p:sp>
      <p:sp>
        <p:nvSpPr>
          <p:cNvPr id="25" name="TextBox 312">
            <a:extLst>
              <a:ext uri="{FF2B5EF4-FFF2-40B4-BE49-F238E27FC236}">
                <a16:creationId xmlns:a16="http://schemas.microsoft.com/office/drawing/2014/main" id="{7407B51C-1E63-4646-ABC6-825BF0A70652}"/>
              </a:ext>
            </a:extLst>
          </p:cNvPr>
          <p:cNvSpPr txBox="1"/>
          <p:nvPr/>
        </p:nvSpPr>
        <p:spPr>
          <a:xfrm>
            <a:off x="391283" y="2262268"/>
            <a:ext cx="7315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CS-only</a:t>
            </a:r>
          </a:p>
        </p:txBody>
      </p:sp>
      <p:sp>
        <p:nvSpPr>
          <p:cNvPr id="26" name="Right Brace 25">
            <a:extLst>
              <a:ext uri="{FF2B5EF4-FFF2-40B4-BE49-F238E27FC236}">
                <a16:creationId xmlns:a16="http://schemas.microsoft.com/office/drawing/2014/main" id="{C0A604F0-98F1-48D9-A25E-6D70912B761B}"/>
              </a:ext>
            </a:extLst>
          </p:cNvPr>
          <p:cNvSpPr/>
          <p:nvPr/>
        </p:nvSpPr>
        <p:spPr>
          <a:xfrm rot="5400000">
            <a:off x="1545051" y="2027599"/>
            <a:ext cx="91440" cy="2390553"/>
          </a:xfrm>
          <a:prstGeom prst="rightBrace">
            <a:avLst>
              <a:gd name="adj1" fmla="val 8333"/>
              <a:gd name="adj2" fmla="val 49580"/>
            </a:avLst>
          </a:prstGeom>
          <a:ln w="12700">
            <a:solidFill>
              <a:schemeClr val="tx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/>
          </a:p>
        </p:txBody>
      </p:sp>
      <p:sp>
        <p:nvSpPr>
          <p:cNvPr id="27" name="TextBox 314">
            <a:extLst>
              <a:ext uri="{FF2B5EF4-FFF2-40B4-BE49-F238E27FC236}">
                <a16:creationId xmlns:a16="http://schemas.microsoft.com/office/drawing/2014/main" id="{D5829B40-4007-482A-9AC0-8F285F46E75B}"/>
              </a:ext>
            </a:extLst>
          </p:cNvPr>
          <p:cNvSpPr txBox="1"/>
          <p:nvPr/>
        </p:nvSpPr>
        <p:spPr>
          <a:xfrm>
            <a:off x="676788" y="2947932"/>
            <a:ext cx="18094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 day</a:t>
            </a:r>
          </a:p>
        </p:txBody>
      </p:sp>
      <p:sp>
        <p:nvSpPr>
          <p:cNvPr id="28" name="TextBox 315">
            <a:extLst>
              <a:ext uri="{FF2B5EF4-FFF2-40B4-BE49-F238E27FC236}">
                <a16:creationId xmlns:a16="http://schemas.microsoft.com/office/drawing/2014/main" id="{A3420209-34BE-44C5-9D8C-94153C84D9C2}"/>
              </a:ext>
            </a:extLst>
          </p:cNvPr>
          <p:cNvSpPr txBox="1"/>
          <p:nvPr/>
        </p:nvSpPr>
        <p:spPr>
          <a:xfrm>
            <a:off x="2989794" y="1613502"/>
            <a:ext cx="351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76B7576-5A3A-49F8-9D83-CB387C81BEC6}"/>
              </a:ext>
            </a:extLst>
          </p:cNvPr>
          <p:cNvSpPr/>
          <p:nvPr/>
        </p:nvSpPr>
        <p:spPr>
          <a:xfrm rot="188556">
            <a:off x="4229452" y="3406544"/>
            <a:ext cx="942593" cy="355833"/>
          </a:xfrm>
          <a:custGeom>
            <a:avLst/>
            <a:gdLst>
              <a:gd name="connsiteX0" fmla="*/ 1933104 w 2019368"/>
              <a:gd name="connsiteY0" fmla="*/ 379562 h 697564"/>
              <a:gd name="connsiteX1" fmla="*/ 1139474 w 2019368"/>
              <a:gd name="connsiteY1" fmla="*/ 388189 h 697564"/>
              <a:gd name="connsiteX2" fmla="*/ 406228 w 2019368"/>
              <a:gd name="connsiteY2" fmla="*/ 595222 h 697564"/>
              <a:gd name="connsiteX3" fmla="*/ 787 w 2019368"/>
              <a:gd name="connsiteY3" fmla="*/ 690113 h 697564"/>
              <a:gd name="connsiteX4" fmla="*/ 319964 w 2019368"/>
              <a:gd name="connsiteY4" fmla="*/ 405441 h 697564"/>
              <a:gd name="connsiteX5" fmla="*/ 889308 w 2019368"/>
              <a:gd name="connsiteY5" fmla="*/ 163902 h 697564"/>
              <a:gd name="connsiteX6" fmla="*/ 1734696 w 2019368"/>
              <a:gd name="connsiteY6" fmla="*/ 103517 h 697564"/>
              <a:gd name="connsiteX7" fmla="*/ 2019368 w 2019368"/>
              <a:gd name="connsiteY7" fmla="*/ 0 h 69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9368" h="697564">
                <a:moveTo>
                  <a:pt x="1933104" y="379562"/>
                </a:moveTo>
                <a:cubicBezTo>
                  <a:pt x="1663528" y="365904"/>
                  <a:pt x="1393953" y="352246"/>
                  <a:pt x="1139474" y="388189"/>
                </a:cubicBezTo>
                <a:cubicBezTo>
                  <a:pt x="884995" y="424132"/>
                  <a:pt x="596009" y="544901"/>
                  <a:pt x="406228" y="595222"/>
                </a:cubicBezTo>
                <a:cubicBezTo>
                  <a:pt x="216447" y="645543"/>
                  <a:pt x="15164" y="721743"/>
                  <a:pt x="787" y="690113"/>
                </a:cubicBezTo>
                <a:cubicBezTo>
                  <a:pt x="-13590" y="658483"/>
                  <a:pt x="171877" y="493143"/>
                  <a:pt x="319964" y="405441"/>
                </a:cubicBezTo>
                <a:cubicBezTo>
                  <a:pt x="468051" y="317739"/>
                  <a:pt x="653519" y="214223"/>
                  <a:pt x="889308" y="163902"/>
                </a:cubicBezTo>
                <a:cubicBezTo>
                  <a:pt x="1125097" y="113581"/>
                  <a:pt x="1546353" y="130834"/>
                  <a:pt x="1734696" y="103517"/>
                </a:cubicBezTo>
                <a:cubicBezTo>
                  <a:pt x="1923039" y="76200"/>
                  <a:pt x="1971203" y="38100"/>
                  <a:pt x="2019368" y="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319">
            <a:extLst>
              <a:ext uri="{FF2B5EF4-FFF2-40B4-BE49-F238E27FC236}">
                <a16:creationId xmlns:a16="http://schemas.microsoft.com/office/drawing/2014/main" id="{891D5C68-5459-475A-B4B9-20337C703D8A}"/>
              </a:ext>
            </a:extLst>
          </p:cNvPr>
          <p:cNvSpPr txBox="1"/>
          <p:nvPr/>
        </p:nvSpPr>
        <p:spPr>
          <a:xfrm>
            <a:off x="4452593" y="3831323"/>
            <a:ext cx="64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BNST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349FE40-8D32-4052-B420-C572C8B1BBB3}"/>
              </a:ext>
            </a:extLst>
          </p:cNvPr>
          <p:cNvGrpSpPr/>
          <p:nvPr/>
        </p:nvGrpSpPr>
        <p:grpSpPr>
          <a:xfrm>
            <a:off x="4126721" y="2722106"/>
            <a:ext cx="580378" cy="508750"/>
            <a:chOff x="3248531" y="3529584"/>
            <a:chExt cx="1699586" cy="1700784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C0350AF-3C48-4765-B286-697C09F3A655}"/>
                </a:ext>
              </a:extLst>
            </p:cNvPr>
            <p:cNvSpPr/>
            <p:nvPr/>
          </p:nvSpPr>
          <p:spPr>
            <a:xfrm>
              <a:off x="4094632" y="3529584"/>
              <a:ext cx="853485" cy="1700784"/>
            </a:xfrm>
            <a:custGeom>
              <a:avLst/>
              <a:gdLst>
                <a:gd name="connsiteX0" fmla="*/ 228600 w 853484"/>
                <a:gd name="connsiteY0" fmla="*/ 0 h 1700784"/>
                <a:gd name="connsiteX1" fmla="*/ 850392 w 853484"/>
                <a:gd name="connsiteY1" fmla="*/ 292608 h 1700784"/>
                <a:gd name="connsiteX2" fmla="*/ 448056 w 853484"/>
                <a:gd name="connsiteY2" fmla="*/ 1463040 h 1700784"/>
                <a:gd name="connsiteX3" fmla="*/ 0 w 853484"/>
                <a:gd name="connsiteY3" fmla="*/ 1700784 h 170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84" h="1700784">
                  <a:moveTo>
                    <a:pt x="228600" y="0"/>
                  </a:moveTo>
                  <a:cubicBezTo>
                    <a:pt x="521208" y="24384"/>
                    <a:pt x="813816" y="48768"/>
                    <a:pt x="850392" y="292608"/>
                  </a:cubicBezTo>
                  <a:cubicBezTo>
                    <a:pt x="886968" y="536448"/>
                    <a:pt x="589788" y="1228344"/>
                    <a:pt x="448056" y="1463040"/>
                  </a:cubicBezTo>
                  <a:cubicBezTo>
                    <a:pt x="306324" y="1697736"/>
                    <a:pt x="153162" y="1699260"/>
                    <a:pt x="0" y="170078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F0ACB00-DF33-46BA-95BF-5858CAEDE931}"/>
                </a:ext>
              </a:extLst>
            </p:cNvPr>
            <p:cNvSpPr/>
            <p:nvPr/>
          </p:nvSpPr>
          <p:spPr>
            <a:xfrm flipH="1">
              <a:off x="3248531" y="3529584"/>
              <a:ext cx="853484" cy="1700784"/>
            </a:xfrm>
            <a:custGeom>
              <a:avLst/>
              <a:gdLst>
                <a:gd name="connsiteX0" fmla="*/ 228600 w 853484"/>
                <a:gd name="connsiteY0" fmla="*/ 0 h 1700784"/>
                <a:gd name="connsiteX1" fmla="*/ 850392 w 853484"/>
                <a:gd name="connsiteY1" fmla="*/ 292608 h 1700784"/>
                <a:gd name="connsiteX2" fmla="*/ 448056 w 853484"/>
                <a:gd name="connsiteY2" fmla="*/ 1463040 h 1700784"/>
                <a:gd name="connsiteX3" fmla="*/ 0 w 853484"/>
                <a:gd name="connsiteY3" fmla="*/ 1700784 h 170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84" h="1700784">
                  <a:moveTo>
                    <a:pt x="228600" y="0"/>
                  </a:moveTo>
                  <a:cubicBezTo>
                    <a:pt x="521208" y="24384"/>
                    <a:pt x="813816" y="48768"/>
                    <a:pt x="850392" y="292608"/>
                  </a:cubicBezTo>
                  <a:cubicBezTo>
                    <a:pt x="886968" y="536448"/>
                    <a:pt x="589788" y="1228344"/>
                    <a:pt x="448056" y="1463040"/>
                  </a:cubicBezTo>
                  <a:cubicBezTo>
                    <a:pt x="306324" y="1697736"/>
                    <a:pt x="153162" y="1699260"/>
                    <a:pt x="0" y="170078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F2C2A49-6FF8-435A-8709-1E761F87B6A0}"/>
                </a:ext>
              </a:extLst>
            </p:cNvPr>
            <p:cNvCxnSpPr>
              <a:cxnSpLocks/>
            </p:cNvCxnSpPr>
            <p:nvPr/>
          </p:nvCxnSpPr>
          <p:spPr>
            <a:xfrm>
              <a:off x="3846043" y="3529584"/>
              <a:ext cx="53554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21">
            <a:extLst>
              <a:ext uri="{FF2B5EF4-FFF2-40B4-BE49-F238E27FC236}">
                <a16:creationId xmlns:a16="http://schemas.microsoft.com/office/drawing/2014/main" id="{5F18546E-7395-40A6-BA21-52A54F4DCB7B}"/>
              </a:ext>
            </a:extLst>
          </p:cNvPr>
          <p:cNvSpPr txBox="1"/>
          <p:nvPr/>
        </p:nvSpPr>
        <p:spPr>
          <a:xfrm>
            <a:off x="4140699" y="2816572"/>
            <a:ext cx="5482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PFC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D6687121-1250-4509-8DF7-01C2686BB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0971" flipH="1">
            <a:off x="3952269" y="2496670"/>
            <a:ext cx="345559" cy="34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23">
            <a:extLst>
              <a:ext uri="{FF2B5EF4-FFF2-40B4-BE49-F238E27FC236}">
                <a16:creationId xmlns:a16="http://schemas.microsoft.com/office/drawing/2014/main" id="{4C3C2C6A-BE37-4001-93E2-2E99466A33F6}"/>
              </a:ext>
            </a:extLst>
          </p:cNvPr>
          <p:cNvSpPr txBox="1"/>
          <p:nvPr/>
        </p:nvSpPr>
        <p:spPr>
          <a:xfrm>
            <a:off x="3103836" y="2066081"/>
            <a:ext cx="1524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DIO-hM4Di-mCherry</a:t>
            </a:r>
          </a:p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1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DIO-mCherry 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5C9EEC1-297B-4256-B7CC-23948EA45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0971" flipH="1">
            <a:off x="4276021" y="3385949"/>
            <a:ext cx="345559" cy="34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25">
            <a:extLst>
              <a:ext uri="{FF2B5EF4-FFF2-40B4-BE49-F238E27FC236}">
                <a16:creationId xmlns:a16="http://schemas.microsoft.com/office/drawing/2014/main" id="{83A3FD70-6F36-4066-B8CD-40F2C27AA48F}"/>
              </a:ext>
            </a:extLst>
          </p:cNvPr>
          <p:cNvSpPr txBox="1"/>
          <p:nvPr/>
        </p:nvSpPr>
        <p:spPr>
          <a:xfrm>
            <a:off x="3307199" y="3210552"/>
            <a:ext cx="960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rAAV2-retro-</a:t>
            </a:r>
          </a:p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Ef1a-Cre</a:t>
            </a:r>
          </a:p>
        </p:txBody>
      </p:sp>
      <p:sp>
        <p:nvSpPr>
          <p:cNvPr id="40" name="Freeform 10">
            <a:extLst>
              <a:ext uri="{FF2B5EF4-FFF2-40B4-BE49-F238E27FC236}">
                <a16:creationId xmlns:a16="http://schemas.microsoft.com/office/drawing/2014/main" id="{8E410EB1-C2FA-42E6-9883-5F2DCDEF2282}"/>
              </a:ext>
            </a:extLst>
          </p:cNvPr>
          <p:cNvSpPr/>
          <p:nvPr/>
        </p:nvSpPr>
        <p:spPr>
          <a:xfrm rot="6234853" flipH="1">
            <a:off x="4309671" y="3201933"/>
            <a:ext cx="578280" cy="515466"/>
          </a:xfrm>
          <a:custGeom>
            <a:avLst/>
            <a:gdLst>
              <a:gd name="connsiteX0" fmla="*/ 396240 w 396240"/>
              <a:gd name="connsiteY0" fmla="*/ 487680 h 487680"/>
              <a:gd name="connsiteX1" fmla="*/ 243840 w 396240"/>
              <a:gd name="connsiteY1" fmla="*/ 205740 h 487680"/>
              <a:gd name="connsiteX2" fmla="*/ 0 w 39624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" h="487680">
                <a:moveTo>
                  <a:pt x="396240" y="487680"/>
                </a:moveTo>
                <a:cubicBezTo>
                  <a:pt x="353060" y="387350"/>
                  <a:pt x="309880" y="287020"/>
                  <a:pt x="243840" y="205740"/>
                </a:cubicBezTo>
                <a:cubicBezTo>
                  <a:pt x="177800" y="124460"/>
                  <a:pt x="88900" y="62230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332">
            <a:extLst>
              <a:ext uri="{FF2B5EF4-FFF2-40B4-BE49-F238E27FC236}">
                <a16:creationId xmlns:a16="http://schemas.microsoft.com/office/drawing/2014/main" id="{AF77DA6E-C58D-4A33-A5EE-855E587EBBE2}"/>
              </a:ext>
            </a:extLst>
          </p:cNvPr>
          <p:cNvSpPr txBox="1"/>
          <p:nvPr/>
        </p:nvSpPr>
        <p:spPr>
          <a:xfrm>
            <a:off x="4820782" y="2217175"/>
            <a:ext cx="960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IL single-unit recordings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A177847-3904-4D43-B1C8-455F8D57E08D}"/>
              </a:ext>
            </a:extLst>
          </p:cNvPr>
          <p:cNvGrpSpPr/>
          <p:nvPr/>
        </p:nvGrpSpPr>
        <p:grpSpPr>
          <a:xfrm flipH="1">
            <a:off x="4546872" y="2217818"/>
            <a:ext cx="570046" cy="639300"/>
            <a:chOff x="4363916" y="10301170"/>
            <a:chExt cx="570046" cy="639300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E1BAB7E-EA97-473C-8646-FC30FABBD7AE}"/>
                </a:ext>
              </a:extLst>
            </p:cNvPr>
            <p:cNvCxnSpPr>
              <a:cxnSpLocks/>
            </p:cNvCxnSpPr>
            <p:nvPr/>
          </p:nvCxnSpPr>
          <p:spPr>
            <a:xfrm>
              <a:off x="4842522" y="10574710"/>
              <a:ext cx="91440" cy="365760"/>
            </a:xfrm>
            <a:prstGeom prst="line">
              <a:avLst/>
            </a:prstGeom>
            <a:ln w="76200" cmpd="tri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Freeform 49">
              <a:extLst>
                <a:ext uri="{FF2B5EF4-FFF2-40B4-BE49-F238E27FC236}">
                  <a16:creationId xmlns:a16="http://schemas.microsoft.com/office/drawing/2014/main" id="{5CA6943B-A725-48A3-8EE6-E1B8DD3D26B7}"/>
                </a:ext>
              </a:extLst>
            </p:cNvPr>
            <p:cNvSpPr/>
            <p:nvPr/>
          </p:nvSpPr>
          <p:spPr>
            <a:xfrm rot="20709891" flipH="1">
              <a:off x="4363916" y="10301170"/>
              <a:ext cx="456758" cy="500937"/>
            </a:xfrm>
            <a:custGeom>
              <a:avLst/>
              <a:gdLst>
                <a:gd name="connsiteX0" fmla="*/ 0 w 404813"/>
                <a:gd name="connsiteY0" fmla="*/ 248536 h 368020"/>
                <a:gd name="connsiteX1" fmla="*/ 47625 w 404813"/>
                <a:gd name="connsiteY1" fmla="*/ 886 h 368020"/>
                <a:gd name="connsiteX2" fmla="*/ 204788 w 404813"/>
                <a:gd name="connsiteY2" fmla="*/ 172336 h 368020"/>
                <a:gd name="connsiteX3" fmla="*/ 314325 w 404813"/>
                <a:gd name="connsiteY3" fmla="*/ 343786 h 368020"/>
                <a:gd name="connsiteX4" fmla="*/ 404813 w 404813"/>
                <a:gd name="connsiteY4" fmla="*/ 362836 h 36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813" h="368020">
                  <a:moveTo>
                    <a:pt x="0" y="248536"/>
                  </a:moveTo>
                  <a:cubicBezTo>
                    <a:pt x="6747" y="131061"/>
                    <a:pt x="13494" y="13586"/>
                    <a:pt x="47625" y="886"/>
                  </a:cubicBezTo>
                  <a:cubicBezTo>
                    <a:pt x="81756" y="-11814"/>
                    <a:pt x="160338" y="115186"/>
                    <a:pt x="204788" y="172336"/>
                  </a:cubicBezTo>
                  <a:cubicBezTo>
                    <a:pt x="249238" y="229486"/>
                    <a:pt x="280988" y="312036"/>
                    <a:pt x="314325" y="343786"/>
                  </a:cubicBezTo>
                  <a:cubicBezTo>
                    <a:pt x="347662" y="375536"/>
                    <a:pt x="376237" y="369186"/>
                    <a:pt x="404813" y="362836"/>
                  </a:cubicBezTo>
                </a:path>
              </a:pathLst>
            </a:custGeom>
            <a:ln w="127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TextBox 192">
            <a:extLst>
              <a:ext uri="{FF2B5EF4-FFF2-40B4-BE49-F238E27FC236}">
                <a16:creationId xmlns:a16="http://schemas.microsoft.com/office/drawing/2014/main" id="{CBFF6BD7-A469-41E9-B8FA-269C4531192D}"/>
              </a:ext>
            </a:extLst>
          </p:cNvPr>
          <p:cNvSpPr txBox="1"/>
          <p:nvPr/>
        </p:nvSpPr>
        <p:spPr>
          <a:xfrm>
            <a:off x="143638" y="4510489"/>
            <a:ext cx="314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46" name="TextBox 193">
            <a:extLst>
              <a:ext uri="{FF2B5EF4-FFF2-40B4-BE49-F238E27FC236}">
                <a16:creationId xmlns:a16="http://schemas.microsoft.com/office/drawing/2014/main" id="{F2CB57A2-816A-469B-92C9-4A5AA1F47D51}"/>
              </a:ext>
            </a:extLst>
          </p:cNvPr>
          <p:cNvSpPr txBox="1"/>
          <p:nvPr/>
        </p:nvSpPr>
        <p:spPr>
          <a:xfrm>
            <a:off x="8474951" y="4510490"/>
            <a:ext cx="351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47" name="TextBox 194">
            <a:extLst>
              <a:ext uri="{FF2B5EF4-FFF2-40B4-BE49-F238E27FC236}">
                <a16:creationId xmlns:a16="http://schemas.microsoft.com/office/drawing/2014/main" id="{8E2E0DE7-6249-47C9-B560-0E8E0718875B}"/>
              </a:ext>
            </a:extLst>
          </p:cNvPr>
          <p:cNvSpPr txBox="1"/>
          <p:nvPr/>
        </p:nvSpPr>
        <p:spPr>
          <a:xfrm>
            <a:off x="139584" y="7615183"/>
            <a:ext cx="351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48" name="TextBox 195">
            <a:extLst>
              <a:ext uri="{FF2B5EF4-FFF2-40B4-BE49-F238E27FC236}">
                <a16:creationId xmlns:a16="http://schemas.microsoft.com/office/drawing/2014/main" id="{0312586F-A2F3-41DB-A6A1-7D999FF51A6B}"/>
              </a:ext>
            </a:extLst>
          </p:cNvPr>
          <p:cNvSpPr txBox="1"/>
          <p:nvPr/>
        </p:nvSpPr>
        <p:spPr>
          <a:xfrm>
            <a:off x="8554612" y="7611979"/>
            <a:ext cx="351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B0100C9-FC0A-4D7B-927C-586F7F165828}"/>
              </a:ext>
            </a:extLst>
          </p:cNvPr>
          <p:cNvGrpSpPr/>
          <p:nvPr/>
        </p:nvGrpSpPr>
        <p:grpSpPr>
          <a:xfrm>
            <a:off x="5878311" y="2121746"/>
            <a:ext cx="2777696" cy="1838959"/>
            <a:chOff x="6199954" y="5994644"/>
            <a:chExt cx="2777696" cy="1838959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50D7503-21CA-48D1-949A-395A932725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99954" y="5994644"/>
              <a:ext cx="2594503" cy="1734631"/>
              <a:chOff x="6094107" y="5743575"/>
              <a:chExt cx="2872123" cy="1920240"/>
            </a:xfrm>
          </p:grpSpPr>
          <p:pic>
            <p:nvPicPr>
              <p:cNvPr id="54" name="Picture 53" descr="A picture containing animal, dark, sitting, lit&#10;&#10;Description automatically generated">
                <a:extLst>
                  <a:ext uri="{FF2B5EF4-FFF2-40B4-BE49-F238E27FC236}">
                    <a16:creationId xmlns:a16="http://schemas.microsoft.com/office/drawing/2014/main" id="{BB7D7C21-34F1-4837-80B9-16A6A97010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6096355" y="5743575"/>
                <a:ext cx="2869875" cy="1920240"/>
              </a:xfrm>
              <a:prstGeom prst="rect">
                <a:avLst/>
              </a:prstGeom>
            </p:spPr>
          </p:pic>
          <p:sp>
            <p:nvSpPr>
              <p:cNvPr id="55" name="TextBox 196">
                <a:extLst>
                  <a:ext uri="{FF2B5EF4-FFF2-40B4-BE49-F238E27FC236}">
                    <a16:creationId xmlns:a16="http://schemas.microsoft.com/office/drawing/2014/main" id="{46ABD095-26AB-4C5F-805F-C927F1556263}"/>
                  </a:ext>
                </a:extLst>
              </p:cNvPr>
              <p:cNvSpPr txBox="1"/>
              <p:nvPr/>
            </p:nvSpPr>
            <p:spPr>
              <a:xfrm flipH="1">
                <a:off x="7626923" y="6065755"/>
                <a:ext cx="796918" cy="442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Electrode array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9139401D-6974-41EE-ADFC-3B4CA7E0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6094107" y="5749904"/>
                <a:ext cx="1316133" cy="306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/>
                <a:r>
                  <a:rPr lang="en-US" altLang="en-US" sz="1200" dirty="0">
                    <a:solidFill>
                      <a:srgbClr val="C00000"/>
                    </a:solidFill>
                  </a:rPr>
                  <a:t>hM4Di-mCherry</a:t>
                </a:r>
                <a:endParaRPr lang="en-US" altLang="en-US" sz="1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C3F53011-3749-4681-A5BA-E2E6B36B0A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20240" y="6353087"/>
                <a:ext cx="187037" cy="21474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0DE2A475-8EA1-488D-BF89-14D177B4ED15}"/>
                  </a:ext>
                </a:extLst>
              </p:cNvPr>
              <p:cNvCxnSpPr/>
              <p:nvPr/>
            </p:nvCxnSpPr>
            <p:spPr>
              <a:xfrm>
                <a:off x="6172360" y="7547327"/>
                <a:ext cx="20002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1" name="Picture 50" descr="A picture containing animal, dark, sitting, lit&#10;&#10;Description automatically generated">
              <a:extLst>
                <a:ext uri="{FF2B5EF4-FFF2-40B4-BE49-F238E27FC236}">
                  <a16:creationId xmlns:a16="http://schemas.microsoft.com/office/drawing/2014/main" id="{0B790B8D-9A4A-433F-A3C1-B7BF3AA770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255027" y="7102083"/>
              <a:ext cx="722623" cy="731520"/>
            </a:xfrm>
            <a:prstGeom prst="rect">
              <a:avLst/>
            </a:prstGeom>
            <a:ln>
              <a:solidFill>
                <a:schemeClr val="bg1"/>
              </a:solidFill>
              <a:prstDash val="dash"/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8F4A95A-7B08-4061-A2EB-00799A48CF1F}"/>
                </a:ext>
              </a:extLst>
            </p:cNvPr>
            <p:cNvSpPr>
              <a:spLocks/>
            </p:cNvSpPr>
            <p:nvPr/>
          </p:nvSpPr>
          <p:spPr>
            <a:xfrm>
              <a:off x="7486639" y="6622965"/>
              <a:ext cx="365760" cy="36576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99A64A77-D3DB-472B-84A8-A9FD5445E6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4652" y="7143162"/>
              <a:ext cx="168958" cy="193989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Picture 58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3CF835AC-8DC6-4332-927A-1E20656BD1A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46" t="12752" r="10852" b="12393"/>
          <a:stretch/>
        </p:blipFill>
        <p:spPr>
          <a:xfrm>
            <a:off x="984216" y="5089303"/>
            <a:ext cx="2267713" cy="1701996"/>
          </a:xfrm>
          <a:prstGeom prst="rect">
            <a:avLst/>
          </a:prstGeom>
        </p:spPr>
      </p:pic>
      <p:pic>
        <p:nvPicPr>
          <p:cNvPr id="60" name="Picture 59" descr="A close up of a logo&#10;&#10;Description automatically generated">
            <a:extLst>
              <a:ext uri="{FF2B5EF4-FFF2-40B4-BE49-F238E27FC236}">
                <a16:creationId xmlns:a16="http://schemas.microsoft.com/office/drawing/2014/main" id="{5A5E8936-4F38-4AFD-A6E6-BD04E3B8F4C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69" t="21448" r="10943" b="22229"/>
          <a:stretch/>
        </p:blipFill>
        <p:spPr>
          <a:xfrm>
            <a:off x="973656" y="8384028"/>
            <a:ext cx="2282586" cy="1282393"/>
          </a:xfrm>
          <a:prstGeom prst="rect">
            <a:avLst/>
          </a:prstGeom>
        </p:spPr>
      </p:pic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984457E-065E-4A97-8C8F-C83B2B52B0CE}"/>
              </a:ext>
            </a:extLst>
          </p:cNvPr>
          <p:cNvCxnSpPr/>
          <p:nvPr/>
        </p:nvCxnSpPr>
        <p:spPr>
          <a:xfrm>
            <a:off x="645169" y="5800130"/>
            <a:ext cx="0" cy="274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5067606-2F3C-40AD-B96F-E99EBFB9A164}"/>
              </a:ext>
            </a:extLst>
          </p:cNvPr>
          <p:cNvCxnSpPr>
            <a:cxnSpLocks/>
          </p:cNvCxnSpPr>
          <p:nvPr/>
        </p:nvCxnSpPr>
        <p:spPr>
          <a:xfrm rot="16200000" flipV="1">
            <a:off x="3483225" y="6747108"/>
            <a:ext cx="0" cy="2560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206">
            <a:extLst>
              <a:ext uri="{FF2B5EF4-FFF2-40B4-BE49-F238E27FC236}">
                <a16:creationId xmlns:a16="http://schemas.microsoft.com/office/drawing/2014/main" id="{9179EA11-5B25-4986-A704-D8D18BB44939}"/>
              </a:ext>
            </a:extLst>
          </p:cNvPr>
          <p:cNvSpPr txBox="1"/>
          <p:nvPr/>
        </p:nvSpPr>
        <p:spPr>
          <a:xfrm>
            <a:off x="3108432" y="6900798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200 msec</a:t>
            </a:r>
          </a:p>
        </p:txBody>
      </p:sp>
      <p:sp>
        <p:nvSpPr>
          <p:cNvPr id="64" name="TextBox 207">
            <a:extLst>
              <a:ext uri="{FF2B5EF4-FFF2-40B4-BE49-F238E27FC236}">
                <a16:creationId xmlns:a16="http://schemas.microsoft.com/office/drawing/2014/main" id="{C1483F54-FC1C-43DA-A46A-D9489450B9F1}"/>
              </a:ext>
            </a:extLst>
          </p:cNvPr>
          <p:cNvSpPr txBox="1"/>
          <p:nvPr/>
        </p:nvSpPr>
        <p:spPr>
          <a:xfrm>
            <a:off x="284411" y="5824827"/>
            <a:ext cx="3946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z=1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BBE1D5E-B0F7-4537-A175-650B36C518C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121809" y="5431117"/>
            <a:ext cx="0" cy="225856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49997BA-4C59-42E5-8028-0AAB5F8D2203}"/>
              </a:ext>
            </a:extLst>
          </p:cNvPr>
          <p:cNvCxnSpPr>
            <a:cxnSpLocks/>
          </p:cNvCxnSpPr>
          <p:nvPr/>
        </p:nvCxnSpPr>
        <p:spPr>
          <a:xfrm rot="10800000" flipV="1">
            <a:off x="2179665" y="4973648"/>
            <a:ext cx="0" cy="187452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211">
            <a:extLst>
              <a:ext uri="{FF2B5EF4-FFF2-40B4-BE49-F238E27FC236}">
                <a16:creationId xmlns:a16="http://schemas.microsoft.com/office/drawing/2014/main" id="{C9ABE083-29CC-421E-AE9F-64437DF31CD3}"/>
              </a:ext>
            </a:extLst>
          </p:cNvPr>
          <p:cNvSpPr txBox="1"/>
          <p:nvPr/>
        </p:nvSpPr>
        <p:spPr>
          <a:xfrm>
            <a:off x="1467856" y="4607049"/>
            <a:ext cx="1460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CS onset (CS-ON)</a:t>
            </a:r>
          </a:p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(average of all groups)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330230F8-09A3-431E-AEE5-F411463D106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122388" y="8529990"/>
            <a:ext cx="0" cy="225856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90C59A6-A1C5-4BF9-B3E5-97B4C2705FB0}"/>
              </a:ext>
            </a:extLst>
          </p:cNvPr>
          <p:cNvCxnSpPr>
            <a:cxnSpLocks/>
          </p:cNvCxnSpPr>
          <p:nvPr/>
        </p:nvCxnSpPr>
        <p:spPr>
          <a:xfrm rot="10800000" flipV="1">
            <a:off x="2188633" y="8149650"/>
            <a:ext cx="0" cy="173736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4709627-F82B-4380-8FDA-6A56053CDC48}"/>
              </a:ext>
            </a:extLst>
          </p:cNvPr>
          <p:cNvCxnSpPr/>
          <p:nvPr/>
        </p:nvCxnSpPr>
        <p:spPr>
          <a:xfrm>
            <a:off x="691990" y="8902938"/>
            <a:ext cx="0" cy="274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4A4F9A78-51E2-4AC4-9DF8-F29123019DD6}"/>
              </a:ext>
            </a:extLst>
          </p:cNvPr>
          <p:cNvCxnSpPr>
            <a:cxnSpLocks/>
          </p:cNvCxnSpPr>
          <p:nvPr/>
        </p:nvCxnSpPr>
        <p:spPr>
          <a:xfrm rot="16200000" flipV="1">
            <a:off x="3500058" y="9844772"/>
            <a:ext cx="0" cy="2560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217">
            <a:extLst>
              <a:ext uri="{FF2B5EF4-FFF2-40B4-BE49-F238E27FC236}">
                <a16:creationId xmlns:a16="http://schemas.microsoft.com/office/drawing/2014/main" id="{0C3EC17E-3511-4DE6-AA74-D152AD4FC945}"/>
              </a:ext>
            </a:extLst>
          </p:cNvPr>
          <p:cNvSpPr txBox="1"/>
          <p:nvPr/>
        </p:nvSpPr>
        <p:spPr>
          <a:xfrm>
            <a:off x="3113688" y="10000222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200 msec</a:t>
            </a:r>
          </a:p>
        </p:txBody>
      </p:sp>
      <p:sp>
        <p:nvSpPr>
          <p:cNvPr id="73" name="TextBox 218">
            <a:extLst>
              <a:ext uri="{FF2B5EF4-FFF2-40B4-BE49-F238E27FC236}">
                <a16:creationId xmlns:a16="http://schemas.microsoft.com/office/drawing/2014/main" id="{693F3EF0-272D-46EE-ADE8-36C61162CD60}"/>
              </a:ext>
            </a:extLst>
          </p:cNvPr>
          <p:cNvSpPr txBox="1"/>
          <p:nvPr/>
        </p:nvSpPr>
        <p:spPr>
          <a:xfrm>
            <a:off x="331232" y="8930375"/>
            <a:ext cx="3946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z=1</a:t>
            </a:r>
          </a:p>
        </p:txBody>
      </p:sp>
      <p:sp>
        <p:nvSpPr>
          <p:cNvPr id="74" name="TextBox 219">
            <a:extLst>
              <a:ext uri="{FF2B5EF4-FFF2-40B4-BE49-F238E27FC236}">
                <a16:creationId xmlns:a16="http://schemas.microsoft.com/office/drawing/2014/main" id="{B85A8989-2DF1-4905-81B0-AC565400E014}"/>
              </a:ext>
            </a:extLst>
          </p:cNvPr>
          <p:cNvSpPr txBox="1"/>
          <p:nvPr/>
        </p:nvSpPr>
        <p:spPr>
          <a:xfrm>
            <a:off x="1198076" y="7705075"/>
            <a:ext cx="1975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Freeze cessation (Freeze-OFF)</a:t>
            </a:r>
          </a:p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(average of all groups)</a:t>
            </a:r>
          </a:p>
        </p:txBody>
      </p:sp>
      <p:sp>
        <p:nvSpPr>
          <p:cNvPr id="75" name="TextBox 343">
            <a:extLst>
              <a:ext uri="{FF2B5EF4-FFF2-40B4-BE49-F238E27FC236}">
                <a16:creationId xmlns:a16="http://schemas.microsoft.com/office/drawing/2014/main" id="{412D7C6A-B2CF-4A5D-B7A1-BB2ADB06E6EA}"/>
              </a:ext>
            </a:extLst>
          </p:cNvPr>
          <p:cNvSpPr txBox="1"/>
          <p:nvPr/>
        </p:nvSpPr>
        <p:spPr>
          <a:xfrm>
            <a:off x="8657768" y="1613497"/>
            <a:ext cx="351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4C7CE6AC-7595-4AC0-90EB-D1E8859F4B7C}"/>
              </a:ext>
            </a:extLst>
          </p:cNvPr>
          <p:cNvGrpSpPr/>
          <p:nvPr/>
        </p:nvGrpSpPr>
        <p:grpSpPr>
          <a:xfrm>
            <a:off x="8717514" y="1914945"/>
            <a:ext cx="3105433" cy="2342318"/>
            <a:chOff x="8861582" y="6204834"/>
            <a:chExt cx="2939046" cy="1648825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C4DB97A4-0436-4FF7-8B30-1886D35C94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60" t="9799" r="1138" b="53991"/>
            <a:stretch/>
          </p:blipFill>
          <p:spPr>
            <a:xfrm>
              <a:off x="9342144" y="6240109"/>
              <a:ext cx="2355267" cy="1150872"/>
            </a:xfrm>
            <a:prstGeom prst="rect">
              <a:avLst/>
            </a:prstGeom>
          </p:spPr>
        </p:pic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F5AD2C84-8E23-482D-A938-D2B04A390E7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0560808" y="6290992"/>
              <a:ext cx="0" cy="1123153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722BDEB-C34D-4A80-9851-9E9E2A02BB9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0560620" y="6278930"/>
              <a:ext cx="0" cy="226947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220">
              <a:extLst>
                <a:ext uri="{FF2B5EF4-FFF2-40B4-BE49-F238E27FC236}">
                  <a16:creationId xmlns:a16="http://schemas.microsoft.com/office/drawing/2014/main" id="{CFD6F9F8-A4DE-4ED4-BEF7-2DB0D195F159}"/>
                </a:ext>
              </a:extLst>
            </p:cNvPr>
            <p:cNvSpPr txBox="1"/>
            <p:nvPr/>
          </p:nvSpPr>
          <p:spPr>
            <a:xfrm>
              <a:off x="10440243" y="7443826"/>
              <a:ext cx="241525" cy="173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81" name="TextBox 221">
              <a:extLst>
                <a:ext uri="{FF2B5EF4-FFF2-40B4-BE49-F238E27FC236}">
                  <a16:creationId xmlns:a16="http://schemas.microsoft.com/office/drawing/2014/main" id="{CA0A9C60-E3E6-4D28-AAF7-75A393C7CCA2}"/>
                </a:ext>
              </a:extLst>
            </p:cNvPr>
            <p:cNvSpPr txBox="1"/>
            <p:nvPr/>
          </p:nvSpPr>
          <p:spPr>
            <a:xfrm>
              <a:off x="9441950" y="7680337"/>
              <a:ext cx="2246959" cy="173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Time relative to CS onset (sec)</a:t>
              </a:r>
            </a:p>
          </p:txBody>
        </p:sp>
        <p:sp>
          <p:nvSpPr>
            <p:cNvPr id="82" name="TextBox 222">
              <a:extLst>
                <a:ext uri="{FF2B5EF4-FFF2-40B4-BE49-F238E27FC236}">
                  <a16:creationId xmlns:a16="http://schemas.microsoft.com/office/drawing/2014/main" id="{393A60A0-4CCA-49FF-9A18-28CF97A93386}"/>
                </a:ext>
              </a:extLst>
            </p:cNvPr>
            <p:cNvSpPr txBox="1"/>
            <p:nvPr/>
          </p:nvSpPr>
          <p:spPr>
            <a:xfrm>
              <a:off x="11559103" y="7443826"/>
              <a:ext cx="241525" cy="173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83" name="TextBox 223">
              <a:extLst>
                <a:ext uri="{FF2B5EF4-FFF2-40B4-BE49-F238E27FC236}">
                  <a16:creationId xmlns:a16="http://schemas.microsoft.com/office/drawing/2014/main" id="{963D1E65-C26D-45CA-A977-FB359A371DD1}"/>
                </a:ext>
              </a:extLst>
            </p:cNvPr>
            <p:cNvSpPr txBox="1"/>
            <p:nvPr/>
          </p:nvSpPr>
          <p:spPr>
            <a:xfrm>
              <a:off x="9294655" y="7443826"/>
              <a:ext cx="282488" cy="173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</a:p>
          </p:txBody>
        </p:sp>
        <p:sp>
          <p:nvSpPr>
            <p:cNvPr id="84" name="TextBox 224">
              <a:extLst>
                <a:ext uri="{FF2B5EF4-FFF2-40B4-BE49-F238E27FC236}">
                  <a16:creationId xmlns:a16="http://schemas.microsoft.com/office/drawing/2014/main" id="{E45DF1FD-12EF-4C45-8502-97FAF6D1C545}"/>
                </a:ext>
              </a:extLst>
            </p:cNvPr>
            <p:cNvSpPr txBox="1"/>
            <p:nvPr/>
          </p:nvSpPr>
          <p:spPr>
            <a:xfrm rot="16200000">
              <a:off x="8579094" y="6690052"/>
              <a:ext cx="798005" cy="233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CS presentation </a:t>
              </a:r>
            </a:p>
          </p:txBody>
        </p:sp>
        <p:sp>
          <p:nvSpPr>
            <p:cNvPr id="85" name="TextBox 225">
              <a:extLst>
                <a:ext uri="{FF2B5EF4-FFF2-40B4-BE49-F238E27FC236}">
                  <a16:creationId xmlns:a16="http://schemas.microsoft.com/office/drawing/2014/main" id="{43AB6B4D-1368-45D5-9749-BAC44B0636A8}"/>
                </a:ext>
              </a:extLst>
            </p:cNvPr>
            <p:cNvSpPr txBox="1"/>
            <p:nvPr/>
          </p:nvSpPr>
          <p:spPr>
            <a:xfrm>
              <a:off x="9099559" y="6204834"/>
              <a:ext cx="241525" cy="173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86" name="TextBox 226">
              <a:extLst>
                <a:ext uri="{FF2B5EF4-FFF2-40B4-BE49-F238E27FC236}">
                  <a16:creationId xmlns:a16="http://schemas.microsoft.com/office/drawing/2014/main" id="{640A317A-2A32-447E-B576-762D93324A5C}"/>
                </a:ext>
              </a:extLst>
            </p:cNvPr>
            <p:cNvSpPr txBox="1"/>
            <p:nvPr/>
          </p:nvSpPr>
          <p:spPr>
            <a:xfrm>
              <a:off x="9099559" y="7132045"/>
              <a:ext cx="241525" cy="173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1313E39F-106F-443E-A066-69FB2BC136CC}"/>
                </a:ext>
              </a:extLst>
            </p:cNvPr>
            <p:cNvCxnSpPr>
              <a:cxnSpLocks/>
            </p:cNvCxnSpPr>
            <p:nvPr/>
          </p:nvCxnSpPr>
          <p:spPr>
            <a:xfrm>
              <a:off x="9213654" y="6473892"/>
              <a:ext cx="7266" cy="63202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Line 5">
            <a:extLst>
              <a:ext uri="{FF2B5EF4-FFF2-40B4-BE49-F238E27FC236}">
                <a16:creationId xmlns:a16="http://schemas.microsoft.com/office/drawing/2014/main" id="{2ED95341-71E7-4319-86FF-7D8F79BC7D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459811" y="4968663"/>
            <a:ext cx="0" cy="182880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9" name="Line 6">
            <a:extLst>
              <a:ext uri="{FF2B5EF4-FFF2-40B4-BE49-F238E27FC236}">
                <a16:creationId xmlns:a16="http://schemas.microsoft.com/office/drawing/2014/main" id="{CE7EC13E-395B-4202-A09F-09ADACC654D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21711" y="6797463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C0386D75-FC7E-443D-AC3B-FEACC41C2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4988" y="6721262"/>
            <a:ext cx="849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1" name="Line 10">
            <a:extLst>
              <a:ext uri="{FF2B5EF4-FFF2-40B4-BE49-F238E27FC236}">
                <a16:creationId xmlns:a16="http://schemas.microsoft.com/office/drawing/2014/main" id="{117A69E0-912D-4738-845B-9BE4C4F86F9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21711" y="6340263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38725D96-25A4-4587-983C-5A8BE4053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7131" y="6264062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93" name="Line 14">
            <a:extLst>
              <a:ext uri="{FF2B5EF4-FFF2-40B4-BE49-F238E27FC236}">
                <a16:creationId xmlns:a16="http://schemas.microsoft.com/office/drawing/2014/main" id="{39FFB480-E79C-42DF-AA9A-C36453C4ADA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21711" y="5883063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04F04BE-C1DD-4003-8765-FF04B2495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7131" y="5806862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95" name="Line 18">
            <a:extLst>
              <a:ext uri="{FF2B5EF4-FFF2-40B4-BE49-F238E27FC236}">
                <a16:creationId xmlns:a16="http://schemas.microsoft.com/office/drawing/2014/main" id="{ABEB3021-E361-482A-A0DB-23620AC6207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21711" y="5425863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1B37212-0E75-461E-9682-DB0E9DC3A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7131" y="5349662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97" name="Line 22">
            <a:extLst>
              <a:ext uri="{FF2B5EF4-FFF2-40B4-BE49-F238E27FC236}">
                <a16:creationId xmlns:a16="http://schemas.microsoft.com/office/drawing/2014/main" id="{CF1DF94E-E956-4E40-BE50-B6616FC253F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21711" y="4968663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1C0A2D51-055A-43DB-BD0E-25B8A7EFD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7131" y="4892462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5A1F2C91-6402-45F2-BDD5-1FDADD39388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325045" y="5734700"/>
            <a:ext cx="11108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Percent CS-ON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neurons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0" name="Line 25">
            <a:extLst>
              <a:ext uri="{FF2B5EF4-FFF2-40B4-BE49-F238E27FC236}">
                <a16:creationId xmlns:a16="http://schemas.microsoft.com/office/drawing/2014/main" id="{C495E924-BBE6-470F-9DE8-3C408B7947A2}"/>
              </a:ext>
            </a:extLst>
          </p:cNvPr>
          <p:cNvSpPr>
            <a:spLocks noChangeShapeType="1"/>
          </p:cNvSpPr>
          <p:nvPr/>
        </p:nvSpPr>
        <p:spPr bwMode="auto">
          <a:xfrm>
            <a:off x="9459811" y="6797463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1" name="Freeform 35">
            <a:extLst>
              <a:ext uri="{FF2B5EF4-FFF2-40B4-BE49-F238E27FC236}">
                <a16:creationId xmlns:a16="http://schemas.microsoft.com/office/drawing/2014/main" id="{55538208-FB60-4616-9D07-E0C98E8E1EBF}"/>
              </a:ext>
            </a:extLst>
          </p:cNvPr>
          <p:cNvSpPr>
            <a:spLocks/>
          </p:cNvSpPr>
          <p:nvPr/>
        </p:nvSpPr>
        <p:spPr bwMode="auto">
          <a:xfrm>
            <a:off x="10330313" y="6530763"/>
            <a:ext cx="173736" cy="266700"/>
          </a:xfrm>
          <a:custGeom>
            <a:avLst/>
            <a:gdLst>
              <a:gd name="T0" fmla="*/ 0 w 23"/>
              <a:gd name="T1" fmla="*/ 28 h 28"/>
              <a:gd name="T2" fmla="*/ 0 w 23"/>
              <a:gd name="T3" fmla="*/ 0 h 28"/>
              <a:gd name="T4" fmla="*/ 23 w 23"/>
              <a:gd name="T5" fmla="*/ 0 h 28"/>
              <a:gd name="T6" fmla="*/ 23 w 23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8">
                <a:moveTo>
                  <a:pt x="0" y="28"/>
                </a:moveTo>
                <a:lnTo>
                  <a:pt x="0" y="0"/>
                </a:lnTo>
                <a:lnTo>
                  <a:pt x="23" y="0"/>
                </a:lnTo>
                <a:lnTo>
                  <a:pt x="23" y="28"/>
                </a:lnTo>
              </a:path>
            </a:pathLst>
          </a:custGeom>
          <a:solidFill>
            <a:srgbClr val="002060">
              <a:alpha val="50000"/>
            </a:srgbClr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2" name="Freeform 37">
            <a:extLst>
              <a:ext uri="{FF2B5EF4-FFF2-40B4-BE49-F238E27FC236}">
                <a16:creationId xmlns:a16="http://schemas.microsoft.com/office/drawing/2014/main" id="{12191C03-2113-422A-BE3D-3549BF333FBF}"/>
              </a:ext>
            </a:extLst>
          </p:cNvPr>
          <p:cNvSpPr>
            <a:spLocks/>
          </p:cNvSpPr>
          <p:nvPr/>
        </p:nvSpPr>
        <p:spPr bwMode="auto">
          <a:xfrm>
            <a:off x="9782835" y="6616492"/>
            <a:ext cx="173736" cy="180975"/>
          </a:xfrm>
          <a:custGeom>
            <a:avLst/>
            <a:gdLst>
              <a:gd name="T0" fmla="*/ 0 w 23"/>
              <a:gd name="T1" fmla="*/ 19 h 19"/>
              <a:gd name="T2" fmla="*/ 0 w 23"/>
              <a:gd name="T3" fmla="*/ 0 h 19"/>
              <a:gd name="T4" fmla="*/ 23 w 23"/>
              <a:gd name="T5" fmla="*/ 0 h 19"/>
              <a:gd name="T6" fmla="*/ 23 w 23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9">
                <a:moveTo>
                  <a:pt x="0" y="19"/>
                </a:moveTo>
                <a:lnTo>
                  <a:pt x="0" y="0"/>
                </a:lnTo>
                <a:lnTo>
                  <a:pt x="23" y="0"/>
                </a:lnTo>
                <a:lnTo>
                  <a:pt x="23" y="19"/>
                </a:lnTo>
              </a:path>
            </a:pathLst>
          </a:custGeom>
          <a:solidFill>
            <a:srgbClr val="C00000">
              <a:alpha val="50000"/>
            </a:srgbClr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3" name="Freeform 39">
            <a:extLst>
              <a:ext uri="{FF2B5EF4-FFF2-40B4-BE49-F238E27FC236}">
                <a16:creationId xmlns:a16="http://schemas.microsoft.com/office/drawing/2014/main" id="{7F348B99-FEB2-4DA4-AFAB-A19425D35EF8}"/>
              </a:ext>
            </a:extLst>
          </p:cNvPr>
          <p:cNvSpPr>
            <a:spLocks/>
          </p:cNvSpPr>
          <p:nvPr/>
        </p:nvSpPr>
        <p:spPr bwMode="auto">
          <a:xfrm>
            <a:off x="10103371" y="6111663"/>
            <a:ext cx="173736" cy="685800"/>
          </a:xfrm>
          <a:custGeom>
            <a:avLst/>
            <a:gdLst>
              <a:gd name="T0" fmla="*/ 0 w 23"/>
              <a:gd name="T1" fmla="*/ 72 h 72"/>
              <a:gd name="T2" fmla="*/ 0 w 23"/>
              <a:gd name="T3" fmla="*/ 0 h 72"/>
              <a:gd name="T4" fmla="*/ 23 w 23"/>
              <a:gd name="T5" fmla="*/ 0 h 72"/>
              <a:gd name="T6" fmla="*/ 23 w 23"/>
              <a:gd name="T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72">
                <a:moveTo>
                  <a:pt x="0" y="72"/>
                </a:moveTo>
                <a:lnTo>
                  <a:pt x="0" y="0"/>
                </a:lnTo>
                <a:lnTo>
                  <a:pt x="23" y="0"/>
                </a:lnTo>
                <a:lnTo>
                  <a:pt x="23" y="72"/>
                </a:lnTo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4" name="Freeform 41">
            <a:extLst>
              <a:ext uri="{FF2B5EF4-FFF2-40B4-BE49-F238E27FC236}">
                <a16:creationId xmlns:a16="http://schemas.microsoft.com/office/drawing/2014/main" id="{A3F4D6D8-039D-4ACE-A0AA-FF79F608F10B}"/>
              </a:ext>
            </a:extLst>
          </p:cNvPr>
          <p:cNvSpPr>
            <a:spLocks/>
          </p:cNvSpPr>
          <p:nvPr/>
        </p:nvSpPr>
        <p:spPr bwMode="auto">
          <a:xfrm>
            <a:off x="9549266" y="5187742"/>
            <a:ext cx="173736" cy="1609725"/>
          </a:xfrm>
          <a:custGeom>
            <a:avLst/>
            <a:gdLst>
              <a:gd name="T0" fmla="*/ 0 w 23"/>
              <a:gd name="T1" fmla="*/ 169 h 169"/>
              <a:gd name="T2" fmla="*/ 0 w 23"/>
              <a:gd name="T3" fmla="*/ 0 h 169"/>
              <a:gd name="T4" fmla="*/ 23 w 23"/>
              <a:gd name="T5" fmla="*/ 0 h 169"/>
              <a:gd name="T6" fmla="*/ 23 w 23"/>
              <a:gd name="T7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69">
                <a:moveTo>
                  <a:pt x="0" y="169"/>
                </a:moveTo>
                <a:lnTo>
                  <a:pt x="0" y="0"/>
                </a:lnTo>
                <a:lnTo>
                  <a:pt x="23" y="0"/>
                </a:lnTo>
                <a:lnTo>
                  <a:pt x="23" y="169"/>
                </a:ln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5" name="Line 42">
            <a:extLst>
              <a:ext uri="{FF2B5EF4-FFF2-40B4-BE49-F238E27FC236}">
                <a16:creationId xmlns:a16="http://schemas.microsoft.com/office/drawing/2014/main" id="{2B853680-633B-4736-BBB9-4B41E29A7AEE}"/>
              </a:ext>
            </a:extLst>
          </p:cNvPr>
          <p:cNvSpPr>
            <a:spLocks noChangeShapeType="1"/>
          </p:cNvSpPr>
          <p:nvPr/>
        </p:nvSpPr>
        <p:spPr bwMode="auto">
          <a:xfrm>
            <a:off x="9459811" y="6797463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6" name="Line 43">
            <a:extLst>
              <a:ext uri="{FF2B5EF4-FFF2-40B4-BE49-F238E27FC236}">
                <a16:creationId xmlns:a16="http://schemas.microsoft.com/office/drawing/2014/main" id="{E477E2E3-FD8E-405B-8C7A-960447D5AE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459811" y="4968663"/>
            <a:ext cx="0" cy="182880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D314D3D-95FD-480F-99C0-F3BC6E8A4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2463" y="6899005"/>
            <a:ext cx="30777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PRF</a:t>
            </a:r>
            <a:endParaRPr lang="en-US" altLang="en-US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DF5217B-15D3-4C19-9A62-EE7EB8C41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7031" y="6899005"/>
            <a:ext cx="2989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FRF</a:t>
            </a:r>
            <a:endParaRPr lang="en-US" altLang="en-US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F20B811-CF56-4D7A-8C25-DF68238285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191" y="5016116"/>
            <a:ext cx="4424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hM4Di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30AE8EE-F2EE-4156-AEDD-968A4C556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8311" y="5051994"/>
            <a:ext cx="112713" cy="112713"/>
          </a:xfrm>
          <a:prstGeom prst="rect">
            <a:avLst/>
          </a:prstGeom>
          <a:solidFill>
            <a:srgbClr val="C000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0B3B11E-E435-4E25-B358-9DA900DCF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191" y="4849589"/>
            <a:ext cx="5883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446B7C4-FBEF-40B2-AACC-F6BD74CAB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8311" y="4885468"/>
            <a:ext cx="112713" cy="112713"/>
          </a:xfrm>
          <a:prstGeom prst="rect">
            <a:avLst/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A82A1AD8-290D-4C67-A2D0-2AB5767CA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191" y="5366985"/>
            <a:ext cx="4424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hM4Di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A6CE47BA-60D9-433E-8DEC-9BF730EE0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8311" y="5402863"/>
            <a:ext cx="112713" cy="112713"/>
          </a:xfrm>
          <a:prstGeom prst="rect">
            <a:avLst/>
          </a:prstGeom>
          <a:solidFill>
            <a:srgbClr val="00206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581AD4D5-83BC-4DF3-B26F-64EDA63B0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191" y="5208341"/>
            <a:ext cx="5883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5721CC53-177D-41F0-AB6E-3269B1A11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8311" y="5244219"/>
            <a:ext cx="112713" cy="112713"/>
          </a:xfrm>
          <a:prstGeom prst="rect">
            <a:avLst/>
          </a:pr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Line 47">
            <a:extLst>
              <a:ext uri="{FF2B5EF4-FFF2-40B4-BE49-F238E27FC236}">
                <a16:creationId xmlns:a16="http://schemas.microsoft.com/office/drawing/2014/main" id="{9E1D47A9-C556-4E01-8099-DFC3A9395DB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47605" y="8069778"/>
            <a:ext cx="0" cy="182880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8" name="Line 48">
            <a:extLst>
              <a:ext uri="{FF2B5EF4-FFF2-40B4-BE49-F238E27FC236}">
                <a16:creationId xmlns:a16="http://schemas.microsoft.com/office/drawing/2014/main" id="{202A2F6B-57AC-48A4-ABD6-7ACB320587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09505" y="9898578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A1727DBF-08BF-4CA9-840A-1C2645B2C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6155" y="9822377"/>
            <a:ext cx="849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0" name="Line 52">
            <a:extLst>
              <a:ext uri="{FF2B5EF4-FFF2-40B4-BE49-F238E27FC236}">
                <a16:creationId xmlns:a16="http://schemas.microsoft.com/office/drawing/2014/main" id="{4A069A60-D9B4-4FAF-809B-298D6B1126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09505" y="9441378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CDD7DAE-5C16-4A28-B6E0-F840EBF7C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7235" y="9365177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22" name="Line 56">
            <a:extLst>
              <a:ext uri="{FF2B5EF4-FFF2-40B4-BE49-F238E27FC236}">
                <a16:creationId xmlns:a16="http://schemas.microsoft.com/office/drawing/2014/main" id="{69C7142F-E249-4ED6-8B1A-4D2ED322A58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09505" y="8984178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C1B8DE8C-78FC-4BEB-987C-8341C0A0A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7235" y="8907977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24" name="Line 60">
            <a:extLst>
              <a:ext uri="{FF2B5EF4-FFF2-40B4-BE49-F238E27FC236}">
                <a16:creationId xmlns:a16="http://schemas.microsoft.com/office/drawing/2014/main" id="{86C7EFA7-C2D1-4EDF-86CB-85B99B1B15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09505" y="8526978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E1FA1623-575C-4EF7-AC43-18F4DAC38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7235" y="8450777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26" name="Line 64">
            <a:extLst>
              <a:ext uri="{FF2B5EF4-FFF2-40B4-BE49-F238E27FC236}">
                <a16:creationId xmlns:a16="http://schemas.microsoft.com/office/drawing/2014/main" id="{BC7C7390-E997-45D6-BAC5-3F32F2CB64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09505" y="8069778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74ADB724-D8F6-41E4-82D9-D77130FB6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7235" y="7993577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28" name="Line 67">
            <a:extLst>
              <a:ext uri="{FF2B5EF4-FFF2-40B4-BE49-F238E27FC236}">
                <a16:creationId xmlns:a16="http://schemas.microsoft.com/office/drawing/2014/main" id="{6A12C5DB-DE2D-47EC-95B1-45E34C35DCC0}"/>
              </a:ext>
            </a:extLst>
          </p:cNvPr>
          <p:cNvSpPr>
            <a:spLocks noChangeShapeType="1"/>
          </p:cNvSpPr>
          <p:nvPr/>
        </p:nvSpPr>
        <p:spPr bwMode="auto">
          <a:xfrm>
            <a:off x="9547605" y="9898578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9" name="Freeform 77">
            <a:extLst>
              <a:ext uri="{FF2B5EF4-FFF2-40B4-BE49-F238E27FC236}">
                <a16:creationId xmlns:a16="http://schemas.microsoft.com/office/drawing/2014/main" id="{9AA0C128-7299-4B8F-BE93-D24B0B16420B}"/>
              </a:ext>
            </a:extLst>
          </p:cNvPr>
          <p:cNvSpPr>
            <a:spLocks/>
          </p:cNvSpPr>
          <p:nvPr/>
        </p:nvSpPr>
        <p:spPr bwMode="auto">
          <a:xfrm>
            <a:off x="10397236" y="9088957"/>
            <a:ext cx="173736" cy="809625"/>
          </a:xfrm>
          <a:custGeom>
            <a:avLst/>
            <a:gdLst>
              <a:gd name="T0" fmla="*/ 0 w 23"/>
              <a:gd name="T1" fmla="*/ 85 h 85"/>
              <a:gd name="T2" fmla="*/ 0 w 23"/>
              <a:gd name="T3" fmla="*/ 0 h 85"/>
              <a:gd name="T4" fmla="*/ 23 w 23"/>
              <a:gd name="T5" fmla="*/ 0 h 85"/>
              <a:gd name="T6" fmla="*/ 23 w 23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85">
                <a:moveTo>
                  <a:pt x="0" y="85"/>
                </a:moveTo>
                <a:lnTo>
                  <a:pt x="0" y="0"/>
                </a:lnTo>
                <a:lnTo>
                  <a:pt x="23" y="0"/>
                </a:lnTo>
                <a:lnTo>
                  <a:pt x="23" y="85"/>
                </a:lnTo>
              </a:path>
            </a:pathLst>
          </a:custGeom>
          <a:solidFill>
            <a:srgbClr val="002060">
              <a:alpha val="50000"/>
            </a:srgbClr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0" name="Freeform 79">
            <a:extLst>
              <a:ext uri="{FF2B5EF4-FFF2-40B4-BE49-F238E27FC236}">
                <a16:creationId xmlns:a16="http://schemas.microsoft.com/office/drawing/2014/main" id="{20271B0D-829A-472A-9D9E-C66AC9C6B3A1}"/>
              </a:ext>
            </a:extLst>
          </p:cNvPr>
          <p:cNvSpPr>
            <a:spLocks/>
          </p:cNvSpPr>
          <p:nvPr/>
        </p:nvSpPr>
        <p:spPr bwMode="auto">
          <a:xfrm>
            <a:off x="10149586" y="8984178"/>
            <a:ext cx="173736" cy="914400"/>
          </a:xfrm>
          <a:custGeom>
            <a:avLst/>
            <a:gdLst>
              <a:gd name="T0" fmla="*/ 0 w 23"/>
              <a:gd name="T1" fmla="*/ 96 h 96"/>
              <a:gd name="T2" fmla="*/ 0 w 23"/>
              <a:gd name="T3" fmla="*/ 0 h 96"/>
              <a:gd name="T4" fmla="*/ 23 w 23"/>
              <a:gd name="T5" fmla="*/ 0 h 96"/>
              <a:gd name="T6" fmla="*/ 23 w 23"/>
              <a:gd name="T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96">
                <a:moveTo>
                  <a:pt x="0" y="96"/>
                </a:moveTo>
                <a:lnTo>
                  <a:pt x="0" y="0"/>
                </a:lnTo>
                <a:lnTo>
                  <a:pt x="23" y="0"/>
                </a:lnTo>
                <a:lnTo>
                  <a:pt x="23" y="96"/>
                </a:lnTo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1" name="Freeform 81">
            <a:extLst>
              <a:ext uri="{FF2B5EF4-FFF2-40B4-BE49-F238E27FC236}">
                <a16:creationId xmlns:a16="http://schemas.microsoft.com/office/drawing/2014/main" id="{0AAC1B2A-3AE9-4244-9B18-9DF3BC54B5D3}"/>
              </a:ext>
            </a:extLst>
          </p:cNvPr>
          <p:cNvSpPr>
            <a:spLocks/>
          </p:cNvSpPr>
          <p:nvPr/>
        </p:nvSpPr>
        <p:spPr bwMode="auto">
          <a:xfrm>
            <a:off x="9654286" y="8288857"/>
            <a:ext cx="173736" cy="1609725"/>
          </a:xfrm>
          <a:custGeom>
            <a:avLst/>
            <a:gdLst>
              <a:gd name="T0" fmla="*/ 0 w 23"/>
              <a:gd name="T1" fmla="*/ 169 h 169"/>
              <a:gd name="T2" fmla="*/ 0 w 23"/>
              <a:gd name="T3" fmla="*/ 0 h 169"/>
              <a:gd name="T4" fmla="*/ 23 w 23"/>
              <a:gd name="T5" fmla="*/ 0 h 169"/>
              <a:gd name="T6" fmla="*/ 23 w 23"/>
              <a:gd name="T7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69">
                <a:moveTo>
                  <a:pt x="0" y="169"/>
                </a:moveTo>
                <a:lnTo>
                  <a:pt x="0" y="0"/>
                </a:lnTo>
                <a:lnTo>
                  <a:pt x="23" y="0"/>
                </a:lnTo>
                <a:lnTo>
                  <a:pt x="23" y="169"/>
                </a:ln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2" name="Line 82">
            <a:extLst>
              <a:ext uri="{FF2B5EF4-FFF2-40B4-BE49-F238E27FC236}">
                <a16:creationId xmlns:a16="http://schemas.microsoft.com/office/drawing/2014/main" id="{A0647E42-AA26-4FBD-8D69-B1508FAA5AA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47605" y="9898578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3" name="Line 83">
            <a:extLst>
              <a:ext uri="{FF2B5EF4-FFF2-40B4-BE49-F238E27FC236}">
                <a16:creationId xmlns:a16="http://schemas.microsoft.com/office/drawing/2014/main" id="{8B2502AF-BA16-4A65-9ACE-E7DFE9C158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47605" y="8069778"/>
            <a:ext cx="0" cy="182880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979BDBA3-F838-4CE7-9FFB-00D14DE6BBB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58494" y="8857686"/>
            <a:ext cx="1402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Percent freeze-OFF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neurons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EFE4033-F80E-4B63-9264-E8EE49F5F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4229" y="9989334"/>
            <a:ext cx="30777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PRF</a:t>
            </a:r>
            <a:endParaRPr lang="en-US" altLang="en-US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616E75D-15A6-4953-96B3-AAF964299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8796" y="9989334"/>
            <a:ext cx="2989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FRF</a:t>
            </a:r>
            <a:endParaRPr lang="en-US" altLang="en-US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7D20D056-33B2-4094-8894-F0AFB7A1C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20" y="8124374"/>
            <a:ext cx="4424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hM4Di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383EFE8A-2B35-4E41-83E4-552B9A57A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9639" y="8160253"/>
            <a:ext cx="112713" cy="112713"/>
          </a:xfrm>
          <a:prstGeom prst="rect">
            <a:avLst/>
          </a:prstGeom>
          <a:solidFill>
            <a:srgbClr val="C000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58D0A2C-84DB-4D6B-9ED6-059CC36B2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19" y="7957846"/>
            <a:ext cx="5883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440D2382-D1ED-41D2-9BB1-CEE3983AB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9639" y="7993726"/>
            <a:ext cx="112713" cy="112713"/>
          </a:xfrm>
          <a:prstGeom prst="rect">
            <a:avLst/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B4336540-DE84-42B5-B815-579215524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20" y="8475243"/>
            <a:ext cx="4424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hM4Di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ABD4D2AF-8B4F-41F9-B2A9-3970BE4E1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9639" y="8511122"/>
            <a:ext cx="112713" cy="112713"/>
          </a:xfrm>
          <a:prstGeom prst="rect">
            <a:avLst/>
          </a:prstGeom>
          <a:solidFill>
            <a:srgbClr val="00206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00E48C0D-8E77-4361-B75A-70AB47D47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19" y="8316599"/>
            <a:ext cx="5883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4BBCF37-96F9-4C4D-B6B3-82A803B2F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9639" y="8352478"/>
            <a:ext cx="112713" cy="112713"/>
          </a:xfrm>
          <a:prstGeom prst="rect">
            <a:avLst/>
          </a:pr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1D4A8E48-F366-4EB6-AC13-32FEED9F9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8134" y="9680172"/>
            <a:ext cx="849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E57789D-2170-4FC4-AF50-F1A55E492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5689" y="7854323"/>
            <a:ext cx="231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Line 40">
            <a:extLst>
              <a:ext uri="{FF2B5EF4-FFF2-40B4-BE49-F238E27FC236}">
                <a16:creationId xmlns:a16="http://schemas.microsoft.com/office/drawing/2014/main" id="{EFB7A8E3-368B-48FA-9B0A-59471D7ABE5F}"/>
              </a:ext>
            </a:extLst>
          </p:cNvPr>
          <p:cNvSpPr>
            <a:spLocks noChangeShapeType="1"/>
          </p:cNvSpPr>
          <p:nvPr/>
        </p:nvSpPr>
        <p:spPr bwMode="auto">
          <a:xfrm>
            <a:off x="9759788" y="8112576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BCFE5CDF-D6D4-4799-823B-21AD8A53E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1410" y="4760518"/>
            <a:ext cx="231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Line 40">
            <a:extLst>
              <a:ext uri="{FF2B5EF4-FFF2-40B4-BE49-F238E27FC236}">
                <a16:creationId xmlns:a16="http://schemas.microsoft.com/office/drawing/2014/main" id="{E75F5721-5834-4E4C-9DC6-1A5CF62AF4D6}"/>
              </a:ext>
            </a:extLst>
          </p:cNvPr>
          <p:cNvSpPr>
            <a:spLocks noChangeShapeType="1"/>
          </p:cNvSpPr>
          <p:nvPr/>
        </p:nvSpPr>
        <p:spPr bwMode="auto">
          <a:xfrm>
            <a:off x="9665510" y="5018771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50" name="TextBox 330">
            <a:extLst>
              <a:ext uri="{FF2B5EF4-FFF2-40B4-BE49-F238E27FC236}">
                <a16:creationId xmlns:a16="http://schemas.microsoft.com/office/drawing/2014/main" id="{E08FE8C5-A4EF-4978-A9C0-DC2AA1C57B37}"/>
              </a:ext>
            </a:extLst>
          </p:cNvPr>
          <p:cNvSpPr txBox="1"/>
          <p:nvPr/>
        </p:nvSpPr>
        <p:spPr>
          <a:xfrm>
            <a:off x="3950810" y="4504407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51" name="TextBox 336">
            <a:extLst>
              <a:ext uri="{FF2B5EF4-FFF2-40B4-BE49-F238E27FC236}">
                <a16:creationId xmlns:a16="http://schemas.microsoft.com/office/drawing/2014/main" id="{B1C3D897-05E4-4C3A-AC7D-31DCF53096A2}"/>
              </a:ext>
            </a:extLst>
          </p:cNvPr>
          <p:cNvSpPr txBox="1"/>
          <p:nvPr/>
        </p:nvSpPr>
        <p:spPr>
          <a:xfrm>
            <a:off x="4027011" y="7605897"/>
            <a:ext cx="351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1633B8FF-86AB-4AD8-AABD-60958E296898}"/>
              </a:ext>
            </a:extLst>
          </p:cNvPr>
          <p:cNvCxnSpPr>
            <a:cxnSpLocks/>
          </p:cNvCxnSpPr>
          <p:nvPr/>
        </p:nvCxnSpPr>
        <p:spPr>
          <a:xfrm rot="16200000" flipV="1">
            <a:off x="7391594" y="6741024"/>
            <a:ext cx="0" cy="2560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341">
            <a:extLst>
              <a:ext uri="{FF2B5EF4-FFF2-40B4-BE49-F238E27FC236}">
                <a16:creationId xmlns:a16="http://schemas.microsoft.com/office/drawing/2014/main" id="{1AA22E94-CF72-4081-8A79-357ECFD7FC30}"/>
              </a:ext>
            </a:extLst>
          </p:cNvPr>
          <p:cNvSpPr txBox="1"/>
          <p:nvPr/>
        </p:nvSpPr>
        <p:spPr>
          <a:xfrm>
            <a:off x="7016802" y="6894715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200 msec</a:t>
            </a:r>
          </a:p>
        </p:txBody>
      </p:sp>
      <p:sp>
        <p:nvSpPr>
          <p:cNvPr id="154" name="TextBox 346">
            <a:extLst>
              <a:ext uri="{FF2B5EF4-FFF2-40B4-BE49-F238E27FC236}">
                <a16:creationId xmlns:a16="http://schemas.microsoft.com/office/drawing/2014/main" id="{E58D146F-4625-460E-BD97-5A79987B22A2}"/>
              </a:ext>
            </a:extLst>
          </p:cNvPr>
          <p:cNvSpPr txBox="1"/>
          <p:nvPr/>
        </p:nvSpPr>
        <p:spPr>
          <a:xfrm>
            <a:off x="5303755" y="4600965"/>
            <a:ext cx="12442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CS onset (CS-ON)</a:t>
            </a:r>
          </a:p>
          <a:p>
            <a:pPr algn="ctr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9A51E365-11B0-456B-8180-033CC027F8E1}"/>
              </a:ext>
            </a:extLst>
          </p:cNvPr>
          <p:cNvCxnSpPr>
            <a:cxnSpLocks/>
          </p:cNvCxnSpPr>
          <p:nvPr/>
        </p:nvCxnSpPr>
        <p:spPr>
          <a:xfrm rot="16200000" flipV="1">
            <a:off x="7396851" y="9838688"/>
            <a:ext cx="0" cy="2560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359">
            <a:extLst>
              <a:ext uri="{FF2B5EF4-FFF2-40B4-BE49-F238E27FC236}">
                <a16:creationId xmlns:a16="http://schemas.microsoft.com/office/drawing/2014/main" id="{D623C923-404B-4B07-AE1E-F32792F68811}"/>
              </a:ext>
            </a:extLst>
          </p:cNvPr>
          <p:cNvSpPr txBox="1"/>
          <p:nvPr/>
        </p:nvSpPr>
        <p:spPr>
          <a:xfrm>
            <a:off x="7022057" y="9994138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200 msec</a:t>
            </a:r>
          </a:p>
        </p:txBody>
      </p:sp>
      <p:sp>
        <p:nvSpPr>
          <p:cNvPr id="157" name="TextBox 361">
            <a:extLst>
              <a:ext uri="{FF2B5EF4-FFF2-40B4-BE49-F238E27FC236}">
                <a16:creationId xmlns:a16="http://schemas.microsoft.com/office/drawing/2014/main" id="{A66A45C6-043C-44BB-B337-0F647A9DBDA0}"/>
              </a:ext>
            </a:extLst>
          </p:cNvPr>
          <p:cNvSpPr txBox="1"/>
          <p:nvPr/>
        </p:nvSpPr>
        <p:spPr>
          <a:xfrm>
            <a:off x="4883964" y="7698998"/>
            <a:ext cx="19752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Freeze cessation (Freeze-OFF)</a:t>
            </a:r>
          </a:p>
        </p:txBody>
      </p:sp>
      <p:pic>
        <p:nvPicPr>
          <p:cNvPr id="158" name="Picture 157">
            <a:extLst>
              <a:ext uri="{FF2B5EF4-FFF2-40B4-BE49-F238E27FC236}">
                <a16:creationId xmlns:a16="http://schemas.microsoft.com/office/drawing/2014/main" id="{A7CF2FC3-860D-4E33-B500-6560F9E52FB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0203" y="5229117"/>
            <a:ext cx="2260526" cy="1553753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6C5CF0E1-4FE2-4B96-88F5-1855C54D4FB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8726" y="5928394"/>
            <a:ext cx="2260456" cy="790714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31967AE3-2DB2-4076-93ED-D3EF5781715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47374" y="6111373"/>
            <a:ext cx="2261813" cy="585100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7C75448-42A1-4F6A-80B5-821260C07CD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28926" y="5894338"/>
            <a:ext cx="2274908" cy="1143636"/>
          </a:xfrm>
          <a:prstGeom prst="rect">
            <a:avLst/>
          </a:prstGeom>
        </p:spPr>
      </p:pic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4387204E-6939-4D02-8C2B-CF9CA9D2E558}"/>
              </a:ext>
            </a:extLst>
          </p:cNvPr>
          <p:cNvCxnSpPr/>
          <p:nvPr/>
        </p:nvCxnSpPr>
        <p:spPr>
          <a:xfrm flipV="1">
            <a:off x="4724066" y="6551498"/>
            <a:ext cx="22783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F10BD062-48D8-4684-8C85-E7679306DDA3}"/>
              </a:ext>
            </a:extLst>
          </p:cNvPr>
          <p:cNvCxnSpPr/>
          <p:nvPr/>
        </p:nvCxnSpPr>
        <p:spPr>
          <a:xfrm>
            <a:off x="5927898" y="5138167"/>
            <a:ext cx="0" cy="1865241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BCC4D135-0E06-4FDF-A977-680C1334EC9F}"/>
              </a:ext>
            </a:extLst>
          </p:cNvPr>
          <p:cNvCxnSpPr/>
          <p:nvPr/>
        </p:nvCxnSpPr>
        <p:spPr>
          <a:xfrm>
            <a:off x="4426250" y="5881396"/>
            <a:ext cx="0" cy="145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5" name="TextBox 370">
            <a:extLst>
              <a:ext uri="{FF2B5EF4-FFF2-40B4-BE49-F238E27FC236}">
                <a16:creationId xmlns:a16="http://schemas.microsoft.com/office/drawing/2014/main" id="{D427BDAE-935A-4552-846C-BF6B88B49295}"/>
              </a:ext>
            </a:extLst>
          </p:cNvPr>
          <p:cNvSpPr txBox="1"/>
          <p:nvPr/>
        </p:nvSpPr>
        <p:spPr>
          <a:xfrm>
            <a:off x="4070839" y="5822960"/>
            <a:ext cx="3946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z=1</a:t>
            </a: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12B58371-50BC-480D-A69E-E680C7EB57CD}"/>
              </a:ext>
            </a:extLst>
          </p:cNvPr>
          <p:cNvCxnSpPr/>
          <p:nvPr/>
        </p:nvCxnSpPr>
        <p:spPr>
          <a:xfrm>
            <a:off x="5883631" y="8411514"/>
            <a:ext cx="0" cy="1768963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EF77357B-57D6-4495-AF10-45322465D557}"/>
              </a:ext>
            </a:extLst>
          </p:cNvPr>
          <p:cNvGrpSpPr/>
          <p:nvPr/>
        </p:nvGrpSpPr>
        <p:grpSpPr>
          <a:xfrm>
            <a:off x="4856335" y="8494345"/>
            <a:ext cx="2275656" cy="1518159"/>
            <a:chOff x="3617421" y="5564008"/>
            <a:chExt cx="1686186" cy="828424"/>
          </a:xfrm>
        </p:grpSpPr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5D2CF62D-7670-4AC5-8E59-3CCE3D58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623081" y="5564008"/>
              <a:ext cx="1680526" cy="828424"/>
            </a:xfrm>
            <a:prstGeom prst="rect">
              <a:avLst/>
            </a:prstGeom>
          </p:spPr>
        </p:pic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id="{9ED3B7A1-BA2D-48F4-8410-A18B12897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623081" y="5777678"/>
              <a:ext cx="1675080" cy="552610"/>
            </a:xfrm>
            <a:prstGeom prst="rect">
              <a:avLst/>
            </a:prstGeom>
          </p:spPr>
        </p:pic>
        <p:pic>
          <p:nvPicPr>
            <p:cNvPr id="170" name="Picture 169">
              <a:extLst>
                <a:ext uri="{FF2B5EF4-FFF2-40B4-BE49-F238E27FC236}">
                  <a16:creationId xmlns:a16="http://schemas.microsoft.com/office/drawing/2014/main" id="{D0AE6A57-7308-4E26-88AC-CB4BD177B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623098" y="5676420"/>
              <a:ext cx="1675062" cy="599977"/>
            </a:xfrm>
            <a:prstGeom prst="rect">
              <a:avLst/>
            </a:prstGeom>
          </p:spPr>
        </p:pic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851C7303-6EA5-4D38-A49F-C17646CB50DF}"/>
                </a:ext>
              </a:extLst>
            </p:cNvPr>
            <p:cNvCxnSpPr/>
            <p:nvPr/>
          </p:nvCxnSpPr>
          <p:spPr>
            <a:xfrm flipV="1">
              <a:off x="3617421" y="6200844"/>
              <a:ext cx="1684093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310AEFDC-5926-4C42-9932-70B0EB7E4169}"/>
              </a:ext>
            </a:extLst>
          </p:cNvPr>
          <p:cNvCxnSpPr/>
          <p:nvPr/>
        </p:nvCxnSpPr>
        <p:spPr>
          <a:xfrm>
            <a:off x="4571078" y="8950366"/>
            <a:ext cx="0" cy="2010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3" name="TextBox 380">
            <a:extLst>
              <a:ext uri="{FF2B5EF4-FFF2-40B4-BE49-F238E27FC236}">
                <a16:creationId xmlns:a16="http://schemas.microsoft.com/office/drawing/2014/main" id="{AB6516BB-F8D2-4B8C-929F-88D51F671B33}"/>
              </a:ext>
            </a:extLst>
          </p:cNvPr>
          <p:cNvSpPr txBox="1"/>
          <p:nvPr/>
        </p:nvSpPr>
        <p:spPr>
          <a:xfrm>
            <a:off x="4225739" y="8931920"/>
            <a:ext cx="3946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z=1</a:t>
            </a:r>
          </a:p>
        </p:txBody>
      </p: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4DFB1819-1E02-43CE-AD75-77AB6D380234}"/>
              </a:ext>
            </a:extLst>
          </p:cNvPr>
          <p:cNvGrpSpPr/>
          <p:nvPr/>
        </p:nvGrpSpPr>
        <p:grpSpPr>
          <a:xfrm>
            <a:off x="7056134" y="4882801"/>
            <a:ext cx="1164493" cy="702062"/>
            <a:chOff x="4714240" y="10591363"/>
            <a:chExt cx="1164491" cy="702062"/>
          </a:xfrm>
        </p:grpSpPr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17009A9A-C7DF-4862-B1B8-5F69F5C72EC9}"/>
                </a:ext>
              </a:extLst>
            </p:cNvPr>
            <p:cNvCxnSpPr/>
            <p:nvPr/>
          </p:nvCxnSpPr>
          <p:spPr>
            <a:xfrm flipV="1">
              <a:off x="4714240" y="10713722"/>
              <a:ext cx="137160" cy="0"/>
            </a:xfrm>
            <a:prstGeom prst="line">
              <a:avLst/>
            </a:prstGeom>
            <a:ln w="25400" cmpd="sng">
              <a:solidFill>
                <a:srgbClr val="C0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ABB583A0-255E-4592-BF7A-111EB63DFD30}"/>
                </a:ext>
              </a:extLst>
            </p:cNvPr>
            <p:cNvCxnSpPr/>
            <p:nvPr/>
          </p:nvCxnSpPr>
          <p:spPr>
            <a:xfrm flipV="1">
              <a:off x="4714240" y="10864937"/>
              <a:ext cx="137160" cy="0"/>
            </a:xfrm>
            <a:prstGeom prst="line">
              <a:avLst/>
            </a:prstGeom>
            <a:ln w="25400" cmpd="sng">
              <a:solidFill>
                <a:srgbClr val="FF7E79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72A43BF2-3D7B-4FEF-A0DE-40BF5C1BD57A}"/>
                </a:ext>
              </a:extLst>
            </p:cNvPr>
            <p:cNvCxnSpPr/>
            <p:nvPr/>
          </p:nvCxnSpPr>
          <p:spPr>
            <a:xfrm flipV="1">
              <a:off x="4714240" y="11075636"/>
              <a:ext cx="137160" cy="0"/>
            </a:xfrm>
            <a:prstGeom prst="line">
              <a:avLst/>
            </a:prstGeom>
            <a:ln w="25400" cmpd="sng">
              <a:solidFill>
                <a:srgbClr val="00206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C7F655EE-11BC-477C-9501-85932264B9D8}"/>
                </a:ext>
              </a:extLst>
            </p:cNvPr>
            <p:cNvCxnSpPr/>
            <p:nvPr/>
          </p:nvCxnSpPr>
          <p:spPr>
            <a:xfrm flipV="1">
              <a:off x="4714240" y="11206531"/>
              <a:ext cx="137160" cy="0"/>
            </a:xfrm>
            <a:prstGeom prst="line">
              <a:avLst/>
            </a:prstGeom>
            <a:ln w="25400" cmpd="sng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BEB32C10-DB62-404E-AC9F-00FBFF2C9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757891"/>
              <a:ext cx="79348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hM4Di PRF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465463A0-C9C9-4F05-8F58-D892B90C8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591363"/>
              <a:ext cx="93935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mCherry PRF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D6A4E699-1D92-43DD-AD92-0D81C46CA1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1108759"/>
              <a:ext cx="78547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hM4Di FRF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C85981A1-C081-411F-9DD5-C026CA62F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950116"/>
              <a:ext cx="9313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mCherry FRF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72834C4F-02F2-466B-A8B0-6F7304CEA01D}"/>
              </a:ext>
            </a:extLst>
          </p:cNvPr>
          <p:cNvGrpSpPr/>
          <p:nvPr/>
        </p:nvGrpSpPr>
        <p:grpSpPr>
          <a:xfrm>
            <a:off x="7056132" y="7994134"/>
            <a:ext cx="1164493" cy="702062"/>
            <a:chOff x="4714240" y="10591363"/>
            <a:chExt cx="1164491" cy="702062"/>
          </a:xfrm>
        </p:grpSpPr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022D6BC8-6F71-472D-9381-84EA029C3CAB}"/>
                </a:ext>
              </a:extLst>
            </p:cNvPr>
            <p:cNvCxnSpPr/>
            <p:nvPr/>
          </p:nvCxnSpPr>
          <p:spPr>
            <a:xfrm flipV="1">
              <a:off x="4714240" y="10713722"/>
              <a:ext cx="137160" cy="0"/>
            </a:xfrm>
            <a:prstGeom prst="line">
              <a:avLst/>
            </a:prstGeom>
            <a:ln w="25400" cmpd="sng">
              <a:solidFill>
                <a:srgbClr val="C0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9FB4ACCB-FCC3-44A9-AC5A-587FCF6E7F09}"/>
                </a:ext>
              </a:extLst>
            </p:cNvPr>
            <p:cNvCxnSpPr/>
            <p:nvPr/>
          </p:nvCxnSpPr>
          <p:spPr>
            <a:xfrm flipV="1">
              <a:off x="4714240" y="10864937"/>
              <a:ext cx="137160" cy="0"/>
            </a:xfrm>
            <a:prstGeom prst="line">
              <a:avLst/>
            </a:prstGeom>
            <a:ln w="25400" cmpd="sng">
              <a:solidFill>
                <a:srgbClr val="FF7E79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16435C76-4055-45DD-9EEF-79076B2F9BE6}"/>
                </a:ext>
              </a:extLst>
            </p:cNvPr>
            <p:cNvCxnSpPr/>
            <p:nvPr/>
          </p:nvCxnSpPr>
          <p:spPr>
            <a:xfrm flipV="1">
              <a:off x="4714240" y="11075636"/>
              <a:ext cx="137160" cy="0"/>
            </a:xfrm>
            <a:prstGeom prst="line">
              <a:avLst/>
            </a:prstGeom>
            <a:ln w="25400" cmpd="sng">
              <a:solidFill>
                <a:srgbClr val="00206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12FB1B12-0A44-41CA-A404-2C6C414D6A3C}"/>
                </a:ext>
              </a:extLst>
            </p:cNvPr>
            <p:cNvCxnSpPr/>
            <p:nvPr/>
          </p:nvCxnSpPr>
          <p:spPr>
            <a:xfrm flipV="1">
              <a:off x="4714240" y="11206531"/>
              <a:ext cx="137160" cy="0"/>
            </a:xfrm>
            <a:prstGeom prst="line">
              <a:avLst/>
            </a:prstGeom>
            <a:ln w="25400" cmpd="sng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7235EFE5-C195-4DC6-92EE-CAD459B1E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757891"/>
              <a:ext cx="79348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hM4Di PRF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C6194BBE-24CA-4EB0-9014-101A121A6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591363"/>
              <a:ext cx="93935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mCherry PRF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36FDA730-EEFE-4DAE-B265-D9C4E0E92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1108759"/>
              <a:ext cx="78547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hM4Di FRF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ED72B978-492B-443D-A457-AC634DA92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950116"/>
              <a:ext cx="9313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mCherry FRF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2" name="Picture 191">
            <a:extLst>
              <a:ext uri="{FF2B5EF4-FFF2-40B4-BE49-F238E27FC236}">
                <a16:creationId xmlns:a16="http://schemas.microsoft.com/office/drawing/2014/main" id="{4AA39071-2E03-4E65-8F38-B151876BB1DF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16675" t="39012" r="16652" b="19517"/>
          <a:stretch/>
        </p:blipFill>
        <p:spPr>
          <a:xfrm>
            <a:off x="928971" y="11776866"/>
            <a:ext cx="2267294" cy="1022538"/>
          </a:xfrm>
          <a:prstGeom prst="rect">
            <a:avLst/>
          </a:prstGeom>
        </p:spPr>
      </p:pic>
      <p:sp>
        <p:nvSpPr>
          <p:cNvPr id="193" name="Freeform 119">
            <a:extLst>
              <a:ext uri="{FF2B5EF4-FFF2-40B4-BE49-F238E27FC236}">
                <a16:creationId xmlns:a16="http://schemas.microsoft.com/office/drawing/2014/main" id="{AEC71B50-58D1-4CE1-B8EA-9ADCC7886075}"/>
              </a:ext>
            </a:extLst>
          </p:cNvPr>
          <p:cNvSpPr>
            <a:spLocks/>
          </p:cNvSpPr>
          <p:nvPr/>
        </p:nvSpPr>
        <p:spPr bwMode="auto">
          <a:xfrm>
            <a:off x="9625515" y="12230377"/>
            <a:ext cx="173736" cy="809625"/>
          </a:xfrm>
          <a:custGeom>
            <a:avLst/>
            <a:gdLst>
              <a:gd name="T0" fmla="*/ 0 w 23"/>
              <a:gd name="T1" fmla="*/ 85 h 85"/>
              <a:gd name="T2" fmla="*/ 0 w 23"/>
              <a:gd name="T3" fmla="*/ 0 h 85"/>
              <a:gd name="T4" fmla="*/ 23 w 23"/>
              <a:gd name="T5" fmla="*/ 0 h 85"/>
              <a:gd name="T6" fmla="*/ 23 w 23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85">
                <a:moveTo>
                  <a:pt x="0" y="85"/>
                </a:moveTo>
                <a:lnTo>
                  <a:pt x="0" y="0"/>
                </a:lnTo>
                <a:lnTo>
                  <a:pt x="23" y="0"/>
                </a:lnTo>
                <a:lnTo>
                  <a:pt x="23" y="85"/>
                </a:lnTo>
              </a:path>
            </a:pathLst>
          </a:custGeom>
          <a:solidFill>
            <a:srgbClr val="C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4" name="Line 87">
            <a:extLst>
              <a:ext uri="{FF2B5EF4-FFF2-40B4-BE49-F238E27FC236}">
                <a16:creationId xmlns:a16="http://schemas.microsoft.com/office/drawing/2014/main" id="{ACE13DC3-4A8F-41F5-9D58-A5DB49EFF7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23481" y="11211200"/>
            <a:ext cx="0" cy="182880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5" name="Line 88">
            <a:extLst>
              <a:ext uri="{FF2B5EF4-FFF2-40B4-BE49-F238E27FC236}">
                <a16:creationId xmlns:a16="http://schemas.microsoft.com/office/drawing/2014/main" id="{4CB9DCA1-782F-4ED4-BD57-B97EE207F2B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85381" y="13040000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96DB0F94-BAF6-4D2C-B308-8D350B8FB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2031" y="12963801"/>
            <a:ext cx="849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97" name="Line 92">
            <a:extLst>
              <a:ext uri="{FF2B5EF4-FFF2-40B4-BE49-F238E27FC236}">
                <a16:creationId xmlns:a16="http://schemas.microsoft.com/office/drawing/2014/main" id="{504C4718-FF36-489A-A63E-9FFE8C7A78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85381" y="12582800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07C2E26-C1FF-4304-B886-C07B0FAE6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7437" y="12506601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99" name="Line 96">
            <a:extLst>
              <a:ext uri="{FF2B5EF4-FFF2-40B4-BE49-F238E27FC236}">
                <a16:creationId xmlns:a16="http://schemas.microsoft.com/office/drawing/2014/main" id="{5E7AEF70-288E-4A2D-B52B-E48DC9F5A6D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85381" y="12125600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9DEEA03F-6AB5-42C3-8C6F-90F36369F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7437" y="12049401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01" name="Line 100">
            <a:extLst>
              <a:ext uri="{FF2B5EF4-FFF2-40B4-BE49-F238E27FC236}">
                <a16:creationId xmlns:a16="http://schemas.microsoft.com/office/drawing/2014/main" id="{DE3C6C68-6039-4E47-8EFA-38BD9F532A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85381" y="11668400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9D475BC1-A883-435E-8D7D-E6650D8F3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7437" y="11592201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03" name="Line 104">
            <a:extLst>
              <a:ext uri="{FF2B5EF4-FFF2-40B4-BE49-F238E27FC236}">
                <a16:creationId xmlns:a16="http://schemas.microsoft.com/office/drawing/2014/main" id="{A2245EBB-78A1-4711-AAA3-0E931D934E1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85381" y="11211200"/>
            <a:ext cx="381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57CBE566-6FDB-4364-82E0-84AA0D992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7437" y="11135001"/>
            <a:ext cx="1699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2D37DC67-0797-45AA-A6B2-0C38F210654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122664" y="12006962"/>
            <a:ext cx="1695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Percent freeze onset neurons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Line 107">
            <a:extLst>
              <a:ext uri="{FF2B5EF4-FFF2-40B4-BE49-F238E27FC236}">
                <a16:creationId xmlns:a16="http://schemas.microsoft.com/office/drawing/2014/main" id="{BA72521C-7D3F-4581-A067-E2120108E6D2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3481" y="13040000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7" name="Freeform 113">
            <a:extLst>
              <a:ext uri="{FF2B5EF4-FFF2-40B4-BE49-F238E27FC236}">
                <a16:creationId xmlns:a16="http://schemas.microsoft.com/office/drawing/2014/main" id="{F058C229-D7DE-4567-843B-CE6EB22F3A11}"/>
              </a:ext>
            </a:extLst>
          </p:cNvPr>
          <p:cNvSpPr>
            <a:spLocks/>
          </p:cNvSpPr>
          <p:nvPr/>
        </p:nvSpPr>
        <p:spPr bwMode="auto">
          <a:xfrm>
            <a:off x="10145670" y="11963677"/>
            <a:ext cx="173736" cy="1076325"/>
          </a:xfrm>
          <a:custGeom>
            <a:avLst/>
            <a:gdLst>
              <a:gd name="T0" fmla="*/ 0 w 23"/>
              <a:gd name="T1" fmla="*/ 113 h 113"/>
              <a:gd name="T2" fmla="*/ 0 w 23"/>
              <a:gd name="T3" fmla="*/ 0 h 113"/>
              <a:gd name="T4" fmla="*/ 23 w 23"/>
              <a:gd name="T5" fmla="*/ 0 h 113"/>
              <a:gd name="T6" fmla="*/ 23 w 23"/>
              <a:gd name="T7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13">
                <a:moveTo>
                  <a:pt x="0" y="113"/>
                </a:moveTo>
                <a:lnTo>
                  <a:pt x="0" y="0"/>
                </a:lnTo>
                <a:lnTo>
                  <a:pt x="23" y="0"/>
                </a:lnTo>
                <a:lnTo>
                  <a:pt x="23" y="113"/>
                </a:lnTo>
              </a:path>
            </a:pathLst>
          </a:custGeom>
          <a:solidFill>
            <a:srgbClr val="002060">
              <a:alpha val="50000"/>
            </a:srgbClr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8" name="Freeform 115">
            <a:extLst>
              <a:ext uri="{FF2B5EF4-FFF2-40B4-BE49-F238E27FC236}">
                <a16:creationId xmlns:a16="http://schemas.microsoft.com/office/drawing/2014/main" id="{BE4A2642-01B4-4100-A370-DE5D0BC999D9}"/>
              </a:ext>
            </a:extLst>
          </p:cNvPr>
          <p:cNvSpPr>
            <a:spLocks/>
          </p:cNvSpPr>
          <p:nvPr/>
        </p:nvSpPr>
        <p:spPr bwMode="auto">
          <a:xfrm>
            <a:off x="9858631" y="12678050"/>
            <a:ext cx="173736" cy="361950"/>
          </a:xfrm>
          <a:custGeom>
            <a:avLst/>
            <a:gdLst>
              <a:gd name="T0" fmla="*/ 0 w 23"/>
              <a:gd name="T1" fmla="*/ 38 h 38"/>
              <a:gd name="T2" fmla="*/ 0 w 23"/>
              <a:gd name="T3" fmla="*/ 0 h 38"/>
              <a:gd name="T4" fmla="*/ 23 w 23"/>
              <a:gd name="T5" fmla="*/ 0 h 38"/>
              <a:gd name="T6" fmla="*/ 23 w 23"/>
              <a:gd name="T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38">
                <a:moveTo>
                  <a:pt x="0" y="38"/>
                </a:moveTo>
                <a:lnTo>
                  <a:pt x="0" y="0"/>
                </a:lnTo>
                <a:lnTo>
                  <a:pt x="23" y="0"/>
                </a:lnTo>
                <a:lnTo>
                  <a:pt x="23" y="38"/>
                </a:lnTo>
              </a:path>
            </a:pathLst>
          </a:custGeom>
          <a:solidFill>
            <a:srgbClr val="C00000">
              <a:alpha val="50000"/>
            </a:srgbClr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9" name="Freeform 117">
            <a:extLst>
              <a:ext uri="{FF2B5EF4-FFF2-40B4-BE49-F238E27FC236}">
                <a16:creationId xmlns:a16="http://schemas.microsoft.com/office/drawing/2014/main" id="{8BBB3635-477C-4F50-B81C-E07682FE182F}"/>
              </a:ext>
            </a:extLst>
          </p:cNvPr>
          <p:cNvSpPr>
            <a:spLocks/>
          </p:cNvSpPr>
          <p:nvPr/>
        </p:nvSpPr>
        <p:spPr bwMode="auto">
          <a:xfrm>
            <a:off x="10377501" y="12582800"/>
            <a:ext cx="173736" cy="457200"/>
          </a:xfrm>
          <a:custGeom>
            <a:avLst/>
            <a:gdLst>
              <a:gd name="T0" fmla="*/ 0 w 23"/>
              <a:gd name="T1" fmla="*/ 48 h 48"/>
              <a:gd name="T2" fmla="*/ 0 w 23"/>
              <a:gd name="T3" fmla="*/ 0 h 48"/>
              <a:gd name="T4" fmla="*/ 23 w 23"/>
              <a:gd name="T5" fmla="*/ 0 h 48"/>
              <a:gd name="T6" fmla="*/ 23 w 23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48">
                <a:moveTo>
                  <a:pt x="0" y="48"/>
                </a:moveTo>
                <a:lnTo>
                  <a:pt x="0" y="0"/>
                </a:lnTo>
                <a:lnTo>
                  <a:pt x="23" y="0"/>
                </a:lnTo>
                <a:lnTo>
                  <a:pt x="23" y="48"/>
                </a:lnTo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0" name="Line 120">
            <a:extLst>
              <a:ext uri="{FF2B5EF4-FFF2-40B4-BE49-F238E27FC236}">
                <a16:creationId xmlns:a16="http://schemas.microsoft.com/office/drawing/2014/main" id="{2FB6AC74-8E33-4F17-A485-38AF5CAC8D08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3481" y="13040000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1" name="Line 121">
            <a:extLst>
              <a:ext uri="{FF2B5EF4-FFF2-40B4-BE49-F238E27FC236}">
                <a16:creationId xmlns:a16="http://schemas.microsoft.com/office/drawing/2014/main" id="{5DE8C459-3A1D-417C-9CC0-A6956A3F1B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23481" y="11211200"/>
            <a:ext cx="0" cy="1828800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40605B67-9DCE-47AB-9380-5B40B319C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7543" y="13123956"/>
            <a:ext cx="30777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PRF</a:t>
            </a:r>
            <a:endParaRPr lang="en-US" altLang="en-US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19AB1DB3-EEB5-41EF-9908-065F04C1C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2109" y="13123956"/>
            <a:ext cx="2989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FRF</a:t>
            </a:r>
            <a:endParaRPr lang="en-US" altLang="en-US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TextBox 138">
            <a:extLst>
              <a:ext uri="{FF2B5EF4-FFF2-40B4-BE49-F238E27FC236}">
                <a16:creationId xmlns:a16="http://schemas.microsoft.com/office/drawing/2014/main" id="{154235BD-266E-457F-9ADD-F3721BFF0297}"/>
              </a:ext>
            </a:extLst>
          </p:cNvPr>
          <p:cNvSpPr txBox="1"/>
          <p:nvPr/>
        </p:nvSpPr>
        <p:spPr>
          <a:xfrm>
            <a:off x="137162" y="1060577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</p:txBody>
      </p:sp>
      <p:sp>
        <p:nvSpPr>
          <p:cNvPr id="223" name="TextBox 139">
            <a:extLst>
              <a:ext uri="{FF2B5EF4-FFF2-40B4-BE49-F238E27FC236}">
                <a16:creationId xmlns:a16="http://schemas.microsoft.com/office/drawing/2014/main" id="{B5093883-E9BA-4963-8EED-7BC36A088C2A}"/>
              </a:ext>
            </a:extLst>
          </p:cNvPr>
          <p:cNvSpPr txBox="1"/>
          <p:nvPr/>
        </p:nvSpPr>
        <p:spPr>
          <a:xfrm>
            <a:off x="8558784" y="10605777"/>
            <a:ext cx="351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cxnSp>
        <p:nvCxnSpPr>
          <p:cNvPr id="224" name="Straight Connector 223">
            <a:extLst>
              <a:ext uri="{FF2B5EF4-FFF2-40B4-BE49-F238E27FC236}">
                <a16:creationId xmlns:a16="http://schemas.microsoft.com/office/drawing/2014/main" id="{F4FE2501-DA24-4E9A-AFB6-0908639D36DD}"/>
              </a:ext>
            </a:extLst>
          </p:cNvPr>
          <p:cNvCxnSpPr/>
          <p:nvPr/>
        </p:nvCxnSpPr>
        <p:spPr>
          <a:xfrm>
            <a:off x="721724" y="12442909"/>
            <a:ext cx="0" cy="274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AF4D8E93-C23A-4E5C-BF7E-91A58E5B7DEE}"/>
              </a:ext>
            </a:extLst>
          </p:cNvPr>
          <p:cNvCxnSpPr>
            <a:cxnSpLocks/>
          </p:cNvCxnSpPr>
          <p:nvPr/>
        </p:nvCxnSpPr>
        <p:spPr>
          <a:xfrm rot="16200000" flipV="1">
            <a:off x="3511941" y="12740578"/>
            <a:ext cx="0" cy="2560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TextBox 143">
            <a:extLst>
              <a:ext uri="{FF2B5EF4-FFF2-40B4-BE49-F238E27FC236}">
                <a16:creationId xmlns:a16="http://schemas.microsoft.com/office/drawing/2014/main" id="{45A0999D-EB5E-4DC4-B305-67CD7B490437}"/>
              </a:ext>
            </a:extLst>
          </p:cNvPr>
          <p:cNvSpPr txBox="1"/>
          <p:nvPr/>
        </p:nvSpPr>
        <p:spPr>
          <a:xfrm>
            <a:off x="3125572" y="12894267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200 msec</a:t>
            </a:r>
          </a:p>
        </p:txBody>
      </p:sp>
      <p:sp>
        <p:nvSpPr>
          <p:cNvPr id="227" name="TextBox 144">
            <a:extLst>
              <a:ext uri="{FF2B5EF4-FFF2-40B4-BE49-F238E27FC236}">
                <a16:creationId xmlns:a16="http://schemas.microsoft.com/office/drawing/2014/main" id="{B8BA836E-6764-4340-AEF2-B01277109E6B}"/>
              </a:ext>
            </a:extLst>
          </p:cNvPr>
          <p:cNvSpPr txBox="1"/>
          <p:nvPr/>
        </p:nvSpPr>
        <p:spPr>
          <a:xfrm>
            <a:off x="360963" y="12467603"/>
            <a:ext cx="3946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z=1</a:t>
            </a:r>
          </a:p>
        </p:txBody>
      </p: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E1B4D45F-BCCE-4A55-9ED1-7569242DCBD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059760" y="10727974"/>
            <a:ext cx="0" cy="225856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834E749A-68DC-40D5-8725-76A74CCD9AEB}"/>
              </a:ext>
            </a:extLst>
          </p:cNvPr>
          <p:cNvCxnSpPr>
            <a:cxnSpLocks/>
          </p:cNvCxnSpPr>
          <p:nvPr/>
        </p:nvCxnSpPr>
        <p:spPr>
          <a:xfrm rot="10800000" flipV="1">
            <a:off x="2185055" y="11189599"/>
            <a:ext cx="0" cy="180136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147">
            <a:extLst>
              <a:ext uri="{FF2B5EF4-FFF2-40B4-BE49-F238E27FC236}">
                <a16:creationId xmlns:a16="http://schemas.microsoft.com/office/drawing/2014/main" id="{85B0DACF-CB69-4F1C-B414-7F634F0CF010}"/>
              </a:ext>
            </a:extLst>
          </p:cNvPr>
          <p:cNvSpPr txBox="1"/>
          <p:nvPr/>
        </p:nvSpPr>
        <p:spPr>
          <a:xfrm>
            <a:off x="1455491" y="10773499"/>
            <a:ext cx="1460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Freeze onset</a:t>
            </a:r>
          </a:p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(average of all groups)</a:t>
            </a:r>
          </a:p>
        </p:txBody>
      </p:sp>
      <p:sp>
        <p:nvSpPr>
          <p:cNvPr id="231" name="TextBox 130">
            <a:extLst>
              <a:ext uri="{FF2B5EF4-FFF2-40B4-BE49-F238E27FC236}">
                <a16:creationId xmlns:a16="http://schemas.microsoft.com/office/drawing/2014/main" id="{104D59DE-CD15-4441-8D3C-CB098BA9079E}"/>
              </a:ext>
            </a:extLst>
          </p:cNvPr>
          <p:cNvSpPr txBox="1"/>
          <p:nvPr/>
        </p:nvSpPr>
        <p:spPr>
          <a:xfrm>
            <a:off x="4023362" y="10602060"/>
            <a:ext cx="314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cxnSp>
        <p:nvCxnSpPr>
          <p:cNvPr id="232" name="Straight Connector 231">
            <a:extLst>
              <a:ext uri="{FF2B5EF4-FFF2-40B4-BE49-F238E27FC236}">
                <a16:creationId xmlns:a16="http://schemas.microsoft.com/office/drawing/2014/main" id="{7F0A7679-8DD8-4232-912C-BCAC61574850}"/>
              </a:ext>
            </a:extLst>
          </p:cNvPr>
          <p:cNvCxnSpPr>
            <a:cxnSpLocks/>
          </p:cNvCxnSpPr>
          <p:nvPr/>
        </p:nvCxnSpPr>
        <p:spPr>
          <a:xfrm rot="16200000" flipV="1">
            <a:off x="7346213" y="12736863"/>
            <a:ext cx="0" cy="2560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TextBox 133">
            <a:extLst>
              <a:ext uri="{FF2B5EF4-FFF2-40B4-BE49-F238E27FC236}">
                <a16:creationId xmlns:a16="http://schemas.microsoft.com/office/drawing/2014/main" id="{D330F0B8-2B95-401C-AA63-FCE78B9B0660}"/>
              </a:ext>
            </a:extLst>
          </p:cNvPr>
          <p:cNvSpPr txBox="1"/>
          <p:nvPr/>
        </p:nvSpPr>
        <p:spPr>
          <a:xfrm>
            <a:off x="6971419" y="12890550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200 msec</a:t>
            </a:r>
          </a:p>
        </p:txBody>
      </p:sp>
      <p:sp>
        <p:nvSpPr>
          <p:cNvPr id="234" name="TextBox 137">
            <a:extLst>
              <a:ext uri="{FF2B5EF4-FFF2-40B4-BE49-F238E27FC236}">
                <a16:creationId xmlns:a16="http://schemas.microsoft.com/office/drawing/2014/main" id="{53ABAD2E-A084-4F46-8AA0-BBAA0DFD912C}"/>
              </a:ext>
            </a:extLst>
          </p:cNvPr>
          <p:cNvSpPr txBox="1"/>
          <p:nvPr/>
        </p:nvSpPr>
        <p:spPr>
          <a:xfrm>
            <a:off x="5039469" y="10715997"/>
            <a:ext cx="16834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Freeze onset (Freeze-ON)</a:t>
            </a:r>
          </a:p>
        </p:txBody>
      </p:sp>
      <p:sp>
        <p:nvSpPr>
          <p:cNvPr id="235" name="TextBox 129">
            <a:extLst>
              <a:ext uri="{FF2B5EF4-FFF2-40B4-BE49-F238E27FC236}">
                <a16:creationId xmlns:a16="http://schemas.microsoft.com/office/drawing/2014/main" id="{869B955C-3C77-4661-B89F-E2DB7C6BCA03}"/>
              </a:ext>
            </a:extLst>
          </p:cNvPr>
          <p:cNvSpPr txBox="1"/>
          <p:nvPr/>
        </p:nvSpPr>
        <p:spPr>
          <a:xfrm>
            <a:off x="-5553" y="634273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Figure 3-figure supplement 4</a:t>
            </a:r>
          </a:p>
        </p:txBody>
      </p:sp>
      <p:pic>
        <p:nvPicPr>
          <p:cNvPr id="236" name="Picture 235">
            <a:extLst>
              <a:ext uri="{FF2B5EF4-FFF2-40B4-BE49-F238E27FC236}">
                <a16:creationId xmlns:a16="http://schemas.microsoft.com/office/drawing/2014/main" id="{81FBA10A-04ED-40BA-B219-C98C1D27E03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12823" y="11640019"/>
            <a:ext cx="2222426" cy="918668"/>
          </a:xfrm>
          <a:prstGeom prst="rect">
            <a:avLst/>
          </a:prstGeom>
        </p:spPr>
      </p:pic>
      <p:pic>
        <p:nvPicPr>
          <p:cNvPr id="237" name="Picture 236">
            <a:extLst>
              <a:ext uri="{FF2B5EF4-FFF2-40B4-BE49-F238E27FC236}">
                <a16:creationId xmlns:a16="http://schemas.microsoft.com/office/drawing/2014/main" id="{882CB55F-FB2B-4C09-84B6-7E0E889BBA5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07893" y="11720971"/>
            <a:ext cx="2227361" cy="780539"/>
          </a:xfrm>
          <a:prstGeom prst="rect">
            <a:avLst/>
          </a:prstGeom>
        </p:spPr>
      </p:pic>
      <p:pic>
        <p:nvPicPr>
          <p:cNvPr id="238" name="Picture 237">
            <a:extLst>
              <a:ext uri="{FF2B5EF4-FFF2-40B4-BE49-F238E27FC236}">
                <a16:creationId xmlns:a16="http://schemas.microsoft.com/office/drawing/2014/main" id="{3FF9EDC3-072A-4C4E-AF7F-318A7C02DE8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96066" y="11529653"/>
            <a:ext cx="2235144" cy="784571"/>
          </a:xfrm>
          <a:prstGeom prst="rect">
            <a:avLst/>
          </a:prstGeom>
        </p:spPr>
      </p:pic>
      <p:pic>
        <p:nvPicPr>
          <p:cNvPr id="239" name="Picture 238">
            <a:extLst>
              <a:ext uri="{FF2B5EF4-FFF2-40B4-BE49-F238E27FC236}">
                <a16:creationId xmlns:a16="http://schemas.microsoft.com/office/drawing/2014/main" id="{AB77B4FC-D5A4-4C6A-9C3C-78D17487EBD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700109" y="11798916"/>
            <a:ext cx="2246311" cy="497044"/>
          </a:xfrm>
          <a:prstGeom prst="rect">
            <a:avLst/>
          </a:prstGeom>
        </p:spPr>
      </p:pic>
      <p:cxnSp>
        <p:nvCxnSpPr>
          <p:cNvPr id="240" name="Straight Connector 239">
            <a:extLst>
              <a:ext uri="{FF2B5EF4-FFF2-40B4-BE49-F238E27FC236}">
                <a16:creationId xmlns:a16="http://schemas.microsoft.com/office/drawing/2014/main" id="{3478CEC0-3BCE-45A4-8BEB-99C4143809DE}"/>
              </a:ext>
            </a:extLst>
          </p:cNvPr>
          <p:cNvCxnSpPr/>
          <p:nvPr/>
        </p:nvCxnSpPr>
        <p:spPr>
          <a:xfrm flipV="1">
            <a:off x="4697258" y="11851819"/>
            <a:ext cx="225125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1" name="Straight Connector 240">
            <a:extLst>
              <a:ext uri="{FF2B5EF4-FFF2-40B4-BE49-F238E27FC236}">
                <a16:creationId xmlns:a16="http://schemas.microsoft.com/office/drawing/2014/main" id="{D680F1B3-3FF8-499A-BC52-A4381BA6B176}"/>
              </a:ext>
            </a:extLst>
          </p:cNvPr>
          <p:cNvCxnSpPr/>
          <p:nvPr/>
        </p:nvCxnSpPr>
        <p:spPr>
          <a:xfrm>
            <a:off x="5878286" y="11176778"/>
            <a:ext cx="0" cy="1808430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2" name="Straight Connector 241">
            <a:extLst>
              <a:ext uri="{FF2B5EF4-FFF2-40B4-BE49-F238E27FC236}">
                <a16:creationId xmlns:a16="http://schemas.microsoft.com/office/drawing/2014/main" id="{61F48BA1-BA76-4E96-91FF-596828274913}"/>
              </a:ext>
            </a:extLst>
          </p:cNvPr>
          <p:cNvCxnSpPr/>
          <p:nvPr/>
        </p:nvCxnSpPr>
        <p:spPr>
          <a:xfrm>
            <a:off x="4584204" y="12521840"/>
            <a:ext cx="0" cy="1531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3" name="TextBox 155">
            <a:extLst>
              <a:ext uri="{FF2B5EF4-FFF2-40B4-BE49-F238E27FC236}">
                <a16:creationId xmlns:a16="http://schemas.microsoft.com/office/drawing/2014/main" id="{6E4F8EDF-92F0-4F53-BB61-C5DAF07D3FB6}"/>
              </a:ext>
            </a:extLst>
          </p:cNvPr>
          <p:cNvSpPr txBox="1"/>
          <p:nvPr/>
        </p:nvSpPr>
        <p:spPr>
          <a:xfrm>
            <a:off x="4206791" y="12465274"/>
            <a:ext cx="3946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z=1</a:t>
            </a:r>
          </a:p>
        </p:txBody>
      </p: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399D7E54-5EDD-49A6-9041-AA0ED98F448B}"/>
              </a:ext>
            </a:extLst>
          </p:cNvPr>
          <p:cNvGrpSpPr/>
          <p:nvPr/>
        </p:nvGrpSpPr>
        <p:grpSpPr>
          <a:xfrm>
            <a:off x="7042955" y="10917377"/>
            <a:ext cx="1164493" cy="702062"/>
            <a:chOff x="4714240" y="10591363"/>
            <a:chExt cx="1164491" cy="702062"/>
          </a:xfrm>
        </p:grpSpPr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6377EC66-5ECE-4B7D-B425-4D7833E89E39}"/>
                </a:ext>
              </a:extLst>
            </p:cNvPr>
            <p:cNvCxnSpPr/>
            <p:nvPr/>
          </p:nvCxnSpPr>
          <p:spPr>
            <a:xfrm flipV="1">
              <a:off x="4714240" y="10713722"/>
              <a:ext cx="137160" cy="0"/>
            </a:xfrm>
            <a:prstGeom prst="line">
              <a:avLst/>
            </a:prstGeom>
            <a:ln w="25400" cmpd="sng">
              <a:solidFill>
                <a:srgbClr val="C0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89F428D2-DCBF-4D79-B80B-09E24F6D52B7}"/>
                </a:ext>
              </a:extLst>
            </p:cNvPr>
            <p:cNvCxnSpPr/>
            <p:nvPr/>
          </p:nvCxnSpPr>
          <p:spPr>
            <a:xfrm flipV="1">
              <a:off x="4714240" y="10864937"/>
              <a:ext cx="137160" cy="0"/>
            </a:xfrm>
            <a:prstGeom prst="line">
              <a:avLst/>
            </a:prstGeom>
            <a:ln w="25400" cmpd="sng">
              <a:solidFill>
                <a:srgbClr val="FF7E79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A6D976D3-B7E1-4268-A324-F1EE2027255B}"/>
                </a:ext>
              </a:extLst>
            </p:cNvPr>
            <p:cNvCxnSpPr/>
            <p:nvPr/>
          </p:nvCxnSpPr>
          <p:spPr>
            <a:xfrm flipV="1">
              <a:off x="4714240" y="11075636"/>
              <a:ext cx="137160" cy="0"/>
            </a:xfrm>
            <a:prstGeom prst="line">
              <a:avLst/>
            </a:prstGeom>
            <a:ln w="25400" cmpd="sng">
              <a:solidFill>
                <a:srgbClr val="00206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8BF2DBA1-F0F7-4709-BE34-F7DF5D21BA0E}"/>
                </a:ext>
              </a:extLst>
            </p:cNvPr>
            <p:cNvCxnSpPr/>
            <p:nvPr/>
          </p:nvCxnSpPr>
          <p:spPr>
            <a:xfrm flipV="1">
              <a:off x="4714240" y="11206531"/>
              <a:ext cx="137160" cy="0"/>
            </a:xfrm>
            <a:prstGeom prst="line">
              <a:avLst/>
            </a:prstGeom>
            <a:ln w="25400" cmpd="sng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FE510CA3-EA84-49CF-887A-0175FCEED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757891"/>
              <a:ext cx="79348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hM4Di PRF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B270A285-1616-4049-B01B-166F36C9A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591363"/>
              <a:ext cx="93935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mCherry PRF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A57F758A-324E-4AC2-B7EA-5B550B39E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1108759"/>
              <a:ext cx="78547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hM4Di FRF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76D405F3-72C5-4045-9CEE-7A311613C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9372" y="10950116"/>
              <a:ext cx="9313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mCherry FRF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3" name="Rectangle 252">
            <a:extLst>
              <a:ext uri="{FF2B5EF4-FFF2-40B4-BE49-F238E27FC236}">
                <a16:creationId xmlns:a16="http://schemas.microsoft.com/office/drawing/2014/main" id="{BB1CD29C-F108-45E6-86F2-16DB0A343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2390" y="11088981"/>
            <a:ext cx="4424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hM4Di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27C8F434-A218-42E6-963E-F242D24EE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9509" y="11124859"/>
            <a:ext cx="112713" cy="112713"/>
          </a:xfrm>
          <a:prstGeom prst="rect">
            <a:avLst/>
          </a:prstGeom>
          <a:solidFill>
            <a:srgbClr val="C000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00D44B23-D2B9-4E3B-9A60-0FE1DBE5D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2389" y="10922454"/>
            <a:ext cx="5883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1B618289-4CD4-4E79-91F4-AA6E22203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9509" y="10958333"/>
            <a:ext cx="112713" cy="112713"/>
          </a:xfrm>
          <a:prstGeom prst="rect">
            <a:avLst/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CF568F0E-212F-4CD4-98FD-B79BD1D1E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2390" y="11439850"/>
            <a:ext cx="4424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hM4Di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7D2CD02B-2DD4-454B-90EA-994B8161A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9509" y="11475728"/>
            <a:ext cx="112713" cy="112713"/>
          </a:xfrm>
          <a:prstGeom prst="rect">
            <a:avLst/>
          </a:prstGeom>
          <a:solidFill>
            <a:srgbClr val="00206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9B955B10-0135-4908-B2BC-C04648162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2389" y="11281206"/>
            <a:ext cx="58830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6F716F88-CA03-405E-BE06-719683DA6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9509" y="11317084"/>
            <a:ext cx="112713" cy="112713"/>
          </a:xfrm>
          <a:prstGeom prst="rect">
            <a:avLst/>
          </a:pr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266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218</Words>
  <Application>Microsoft Office PowerPoint</Application>
  <PresentationFormat>Custom</PresentationFormat>
  <Paragraphs>117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Holmes, Andrew (NIH/NIAAA) [E]</dc:creator>
  <cp:lastModifiedBy>Holmes, Andrew (NIH/NIAAA) [E]</cp:lastModifiedBy>
  <cp:revision>3</cp:revision>
  <dcterms:created xsi:type="dcterms:W3CDTF">2020-12-04T21:49:01Z</dcterms:created>
  <dcterms:modified xsi:type="dcterms:W3CDTF">2020-12-07T15:16:37Z</dcterms:modified>
</cp:coreProperties>
</file>