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6480175" cy="93599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90"/>
  </p:normalViewPr>
  <p:slideViewPr>
    <p:cSldViewPr snapToGrid="0" snapToObjects="1">
      <p:cViewPr varScale="1">
        <p:scale>
          <a:sx n="71" d="100"/>
          <a:sy n="71" d="100"/>
        </p:scale>
        <p:origin x="28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13" y="1531818"/>
            <a:ext cx="5508149" cy="3258632"/>
          </a:xfrm>
        </p:spPr>
        <p:txBody>
          <a:bodyPr anchor="b"/>
          <a:lstStyle>
            <a:lvl1pPr algn="ctr">
              <a:defRPr sz="425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22" y="4916115"/>
            <a:ext cx="4860131" cy="2259809"/>
          </a:xfrm>
        </p:spPr>
        <p:txBody>
          <a:bodyPr/>
          <a:lstStyle>
            <a:lvl1pPr marL="0" indent="0" algn="ctr">
              <a:buNone/>
              <a:defRPr sz="1701"/>
            </a:lvl1pPr>
            <a:lvl2pPr marL="324018" indent="0" algn="ctr">
              <a:buNone/>
              <a:defRPr sz="1417"/>
            </a:lvl2pPr>
            <a:lvl3pPr marL="648035" indent="0" algn="ctr">
              <a:buNone/>
              <a:defRPr sz="1276"/>
            </a:lvl3pPr>
            <a:lvl4pPr marL="972053" indent="0" algn="ctr">
              <a:buNone/>
              <a:defRPr sz="1134"/>
            </a:lvl4pPr>
            <a:lvl5pPr marL="1296071" indent="0" algn="ctr">
              <a:buNone/>
              <a:defRPr sz="1134"/>
            </a:lvl5pPr>
            <a:lvl6pPr marL="1620088" indent="0" algn="ctr">
              <a:buNone/>
              <a:defRPr sz="1134"/>
            </a:lvl6pPr>
            <a:lvl7pPr marL="1944106" indent="0" algn="ctr">
              <a:buNone/>
              <a:defRPr sz="1134"/>
            </a:lvl7pPr>
            <a:lvl8pPr marL="2268123" indent="0" algn="ctr">
              <a:buNone/>
              <a:defRPr sz="1134"/>
            </a:lvl8pPr>
            <a:lvl9pPr marL="2592141" indent="0" algn="ctr">
              <a:buNone/>
              <a:defRPr sz="113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F7628-0056-EB40-AAEC-F20531FF8E19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A433-83C5-D642-A11C-B7673A2872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7914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F7628-0056-EB40-AAEC-F20531FF8E19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A433-83C5-D642-A11C-B7673A2872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909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7375" y="498328"/>
            <a:ext cx="1397288" cy="79320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512" y="498328"/>
            <a:ext cx="4110861" cy="79320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F7628-0056-EB40-AAEC-F20531FF8E19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A433-83C5-D642-A11C-B7673A2872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0485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F7628-0056-EB40-AAEC-F20531FF8E19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A433-83C5-D642-A11C-B7673A2872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348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37" y="2333478"/>
            <a:ext cx="5589151" cy="3893458"/>
          </a:xfrm>
        </p:spPr>
        <p:txBody>
          <a:bodyPr anchor="b"/>
          <a:lstStyle>
            <a:lvl1pPr>
              <a:defRPr sz="425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137" y="6263769"/>
            <a:ext cx="5589151" cy="2047477"/>
          </a:xfrm>
        </p:spPr>
        <p:txBody>
          <a:bodyPr/>
          <a:lstStyle>
            <a:lvl1pPr marL="0" indent="0">
              <a:buNone/>
              <a:defRPr sz="1701">
                <a:solidFill>
                  <a:schemeClr val="tx1"/>
                </a:solidFill>
              </a:defRPr>
            </a:lvl1pPr>
            <a:lvl2pPr marL="324018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2pPr>
            <a:lvl3pPr marL="648035" indent="0">
              <a:buNone/>
              <a:defRPr sz="1276">
                <a:solidFill>
                  <a:schemeClr val="tx1">
                    <a:tint val="75000"/>
                  </a:schemeClr>
                </a:solidFill>
              </a:defRPr>
            </a:lvl3pPr>
            <a:lvl4pPr marL="97205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4pPr>
            <a:lvl5pPr marL="129607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5pPr>
            <a:lvl6pPr marL="1620088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6pPr>
            <a:lvl7pPr marL="1944106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7pPr>
            <a:lvl8pPr marL="2268123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8pPr>
            <a:lvl9pPr marL="259214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F7628-0056-EB40-AAEC-F20531FF8E19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A433-83C5-D642-A11C-B7673A2872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1168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512" y="2491640"/>
            <a:ext cx="2754074" cy="59387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589" y="2491640"/>
            <a:ext cx="2754074" cy="59387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F7628-0056-EB40-AAEC-F20531FF8E19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A433-83C5-D642-A11C-B7673A2872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7004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498330"/>
            <a:ext cx="5589151" cy="180914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357" y="2294476"/>
            <a:ext cx="2741417" cy="1124487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357" y="3418964"/>
            <a:ext cx="2741417" cy="502878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589" y="2294476"/>
            <a:ext cx="2754918" cy="1124487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0589" y="3418964"/>
            <a:ext cx="2754918" cy="502878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F7628-0056-EB40-AAEC-F20531FF8E19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A433-83C5-D642-A11C-B7673A2872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343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F7628-0056-EB40-AAEC-F20531FF8E19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A433-83C5-D642-A11C-B7673A2872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6946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F7628-0056-EB40-AAEC-F20531FF8E19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A433-83C5-D642-A11C-B7673A2872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7053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623993"/>
            <a:ext cx="2090025" cy="2183977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918" y="1347654"/>
            <a:ext cx="3280589" cy="6651596"/>
          </a:xfrm>
        </p:spPr>
        <p:txBody>
          <a:bodyPr/>
          <a:lstStyle>
            <a:lvl1pPr>
              <a:defRPr sz="2268"/>
            </a:lvl1pPr>
            <a:lvl2pPr>
              <a:defRPr sz="1984"/>
            </a:lvl2pPr>
            <a:lvl3pPr>
              <a:defRPr sz="1701"/>
            </a:lvl3pPr>
            <a:lvl4pPr>
              <a:defRPr sz="1417"/>
            </a:lvl4pPr>
            <a:lvl5pPr>
              <a:defRPr sz="1417"/>
            </a:lvl5pPr>
            <a:lvl6pPr>
              <a:defRPr sz="1417"/>
            </a:lvl6pPr>
            <a:lvl7pPr>
              <a:defRPr sz="1417"/>
            </a:lvl7pPr>
            <a:lvl8pPr>
              <a:defRPr sz="1417"/>
            </a:lvl8pPr>
            <a:lvl9pPr>
              <a:defRPr sz="14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2807970"/>
            <a:ext cx="2090025" cy="5202112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F7628-0056-EB40-AAEC-F20531FF8E19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A433-83C5-D642-A11C-B7673A2872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276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623993"/>
            <a:ext cx="2090025" cy="2183977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4918" y="1347654"/>
            <a:ext cx="3280589" cy="6651596"/>
          </a:xfrm>
        </p:spPr>
        <p:txBody>
          <a:bodyPr anchor="t"/>
          <a:lstStyle>
            <a:lvl1pPr marL="0" indent="0">
              <a:buNone/>
              <a:defRPr sz="2268"/>
            </a:lvl1pPr>
            <a:lvl2pPr marL="324018" indent="0">
              <a:buNone/>
              <a:defRPr sz="1984"/>
            </a:lvl2pPr>
            <a:lvl3pPr marL="648035" indent="0">
              <a:buNone/>
              <a:defRPr sz="1701"/>
            </a:lvl3pPr>
            <a:lvl4pPr marL="972053" indent="0">
              <a:buNone/>
              <a:defRPr sz="1417"/>
            </a:lvl4pPr>
            <a:lvl5pPr marL="1296071" indent="0">
              <a:buNone/>
              <a:defRPr sz="1417"/>
            </a:lvl5pPr>
            <a:lvl6pPr marL="1620088" indent="0">
              <a:buNone/>
              <a:defRPr sz="1417"/>
            </a:lvl6pPr>
            <a:lvl7pPr marL="1944106" indent="0">
              <a:buNone/>
              <a:defRPr sz="1417"/>
            </a:lvl7pPr>
            <a:lvl8pPr marL="2268123" indent="0">
              <a:buNone/>
              <a:defRPr sz="1417"/>
            </a:lvl8pPr>
            <a:lvl9pPr marL="2592141" indent="0">
              <a:buNone/>
              <a:defRPr sz="141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2807970"/>
            <a:ext cx="2090025" cy="5202112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F7628-0056-EB40-AAEC-F20531FF8E19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AA433-83C5-D642-A11C-B7673A2872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7255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512" y="498330"/>
            <a:ext cx="5589151" cy="1809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512" y="2491640"/>
            <a:ext cx="5589151" cy="59387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512" y="8675243"/>
            <a:ext cx="1458039" cy="4983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F7628-0056-EB40-AAEC-F20531FF8E19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6558" y="8675243"/>
            <a:ext cx="2187059" cy="4983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6624" y="8675243"/>
            <a:ext cx="1458039" cy="4983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AA433-83C5-D642-A11C-B7673A2872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5949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48035" rtl="0" eaLnBrk="1" latinLnBrk="0" hangingPunct="1">
        <a:lnSpc>
          <a:spcPct val="90000"/>
        </a:lnSpc>
        <a:spcBef>
          <a:spcPct val="0"/>
        </a:spcBef>
        <a:buNone/>
        <a:defRPr kumimoji="1" sz="31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09" indent="-162009" algn="l" defTabSz="648035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486026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10044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13406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458079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782097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2106115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43013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754150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1pPr>
      <a:lvl2pPr marL="324018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2pPr>
      <a:lvl3pPr marL="648035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972053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296071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620088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1944106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268123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592141" algn="l" defTabSz="648035" rtl="0" eaLnBrk="1" latinLnBrk="0" hangingPunct="1"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image" Target="../media/image3.jpg"/><Relationship Id="rId7" Type="http://schemas.openxmlformats.org/officeDocument/2006/relationships/package" Target="../embeddings/Microsoft_Excel_______1.xls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package" Target="../embeddings/Microsoft_Excel_______.xlsx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8C2D882-A326-3F4B-8C4C-051157B427BE}"/>
              </a:ext>
            </a:extLst>
          </p:cNvPr>
          <p:cNvGrpSpPr/>
          <p:nvPr/>
        </p:nvGrpSpPr>
        <p:grpSpPr>
          <a:xfrm>
            <a:off x="224690" y="23188"/>
            <a:ext cx="6138367" cy="9170090"/>
            <a:chOff x="492419" y="366504"/>
            <a:chExt cx="6138367" cy="9170090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F0571DB1-A9B7-D54A-AFB0-4D9C021AC1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932" y="6661463"/>
              <a:ext cx="2885314" cy="2875131"/>
            </a:xfrm>
            <a:prstGeom prst="rect">
              <a:avLst/>
            </a:prstGeom>
          </p:spPr>
        </p:pic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F32D807A-272B-A040-874D-D79136FB68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2496" y="4493916"/>
              <a:ext cx="2298282" cy="1834167"/>
            </a:xfrm>
            <a:prstGeom prst="rect">
              <a:avLst/>
            </a:prstGeom>
          </p:spPr>
        </p:pic>
        <p:sp>
          <p:nvSpPr>
            <p:cNvPr id="7" name="Rectangle 35">
              <a:extLst>
                <a:ext uri="{FF2B5EF4-FFF2-40B4-BE49-F238E27FC236}">
                  <a16:creationId xmlns:a16="http://schemas.microsoft.com/office/drawing/2014/main" id="{E8B8B2ED-A4E2-EF40-8819-9C69D0CAFB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867" y="3575156"/>
              <a:ext cx="4335423" cy="12210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33">
              <a:extLst>
                <a:ext uri="{FF2B5EF4-FFF2-40B4-BE49-F238E27FC236}">
                  <a16:creationId xmlns:a16="http://schemas.microsoft.com/office/drawing/2014/main" id="{A3FE3B9B-5D52-6F4D-B30A-E083BDE3A2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260" y="3575156"/>
              <a:ext cx="85343" cy="12210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33">
              <a:extLst>
                <a:ext uri="{FF2B5EF4-FFF2-40B4-BE49-F238E27FC236}">
                  <a16:creationId xmlns:a16="http://schemas.microsoft.com/office/drawing/2014/main" id="{D06098C5-6CBA-454C-A3EA-798E01CEFD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7290" y="3575156"/>
              <a:ext cx="182065" cy="12210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2457C66D-EFF4-A64F-A10C-6A48756957B4}"/>
                </a:ext>
              </a:extLst>
            </p:cNvPr>
            <p:cNvSpPr txBox="1"/>
            <p:nvPr/>
          </p:nvSpPr>
          <p:spPr>
            <a:xfrm>
              <a:off x="492419" y="2908278"/>
              <a:ext cx="3209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"/>
                  <a:cs typeface="Arial"/>
                </a:rPr>
                <a:t>B</a:t>
              </a:r>
              <a:endParaRPr lang="ja-JP" altLang="en-US" sz="1600" dirty="0">
                <a:latin typeface="Arial"/>
                <a:cs typeface="Arial"/>
              </a:endParaRPr>
            </a:p>
          </p:txBody>
        </p:sp>
        <p:sp>
          <p:nvSpPr>
            <p:cNvPr id="11" name="Line 116">
              <a:extLst>
                <a:ext uri="{FF2B5EF4-FFF2-40B4-BE49-F238E27FC236}">
                  <a16:creationId xmlns:a16="http://schemas.microsoft.com/office/drawing/2014/main" id="{6ED07296-2EE1-DE4B-AD01-CB44F7B68D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44880" y="3265882"/>
              <a:ext cx="0" cy="274738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  <a:normAutofit fontScale="25000" lnSpcReduction="20000"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2" name="Text Box 117">
              <a:extLst>
                <a:ext uri="{FF2B5EF4-FFF2-40B4-BE49-F238E27FC236}">
                  <a16:creationId xmlns:a16="http://schemas.microsoft.com/office/drawing/2014/main" id="{99B62984-BA9A-3B45-ACA7-3F9AA889D9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61819" y="3044751"/>
              <a:ext cx="543213" cy="1548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 dirty="0">
                  <a:solidFill>
                    <a:srgbClr val="000000"/>
                  </a:solidFill>
                  <a:latin typeface="Arial"/>
                  <a:cs typeface="Arial"/>
                </a:rPr>
                <a:t>G → A in </a:t>
              </a:r>
              <a:r>
                <a:rPr lang="en-US" altLang="ja-JP" sz="1200" i="1" dirty="0">
                  <a:solidFill>
                    <a:srgbClr val="000000"/>
                  </a:solidFill>
                  <a:latin typeface="Arial"/>
                  <a:cs typeface="Arial"/>
                </a:rPr>
                <a:t>rrd2</a:t>
              </a:r>
            </a:p>
          </p:txBody>
        </p:sp>
        <p:sp>
          <p:nvSpPr>
            <p:cNvPr id="13" name="Text Box 118">
              <a:extLst>
                <a:ext uri="{FF2B5EF4-FFF2-40B4-BE49-F238E27FC236}">
                  <a16:creationId xmlns:a16="http://schemas.microsoft.com/office/drawing/2014/main" id="{C942355E-D30D-EB4C-8536-D96112E17E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0073" y="3690486"/>
              <a:ext cx="464460" cy="173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 dirty="0">
                  <a:solidFill>
                    <a:srgbClr val="000000"/>
                  </a:solidFill>
                  <a:latin typeface="Arial"/>
                  <a:cs typeface="Arial"/>
                </a:rPr>
                <a:t>At1g32415 </a:t>
              </a:r>
            </a:p>
          </p:txBody>
        </p:sp>
        <p:sp>
          <p:nvSpPr>
            <p:cNvPr id="14" name="Line 19">
              <a:extLst>
                <a:ext uri="{FF2B5EF4-FFF2-40B4-BE49-F238E27FC236}">
                  <a16:creationId xmlns:a16="http://schemas.microsoft.com/office/drawing/2014/main" id="{7C510385-8711-2A4E-B243-5DB4F91904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0152" y="3173706"/>
              <a:ext cx="81437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normAutofit fontScale="25000" lnSpcReduction="20000"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5" name="Line 2">
              <a:extLst>
                <a:ext uri="{FF2B5EF4-FFF2-40B4-BE49-F238E27FC236}">
                  <a16:creationId xmlns:a16="http://schemas.microsoft.com/office/drawing/2014/main" id="{EEA744FF-D927-6143-8CFE-5EC737DD07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108960" y="3255143"/>
              <a:ext cx="246102" cy="1762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normAutofit fontScale="25000" lnSpcReduction="20000"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6" name="Line 3">
              <a:extLst>
                <a:ext uri="{FF2B5EF4-FFF2-40B4-BE49-F238E27FC236}">
                  <a16:creationId xmlns:a16="http://schemas.microsoft.com/office/drawing/2014/main" id="{36207064-C3E8-A548-A00F-BD1F3875D0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55061" y="3265882"/>
              <a:ext cx="290847" cy="1664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normAutofit fontScale="25000" lnSpcReduction="20000"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7" name="Line 18">
              <a:extLst>
                <a:ext uri="{FF2B5EF4-FFF2-40B4-BE49-F238E27FC236}">
                  <a16:creationId xmlns:a16="http://schemas.microsoft.com/office/drawing/2014/main" id="{E41BFCA5-03BA-6C4B-A180-A8C22D2748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55061" y="3431441"/>
              <a:ext cx="0" cy="1396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normAutofit fontScale="25000" lnSpcReduction="20000"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8" name="Rectangle 20">
              <a:extLst>
                <a:ext uri="{FF2B5EF4-FFF2-40B4-BE49-F238E27FC236}">
                  <a16:creationId xmlns:a16="http://schemas.microsoft.com/office/drawing/2014/main" id="{FE45DF6F-0B68-2745-A7CD-6AF7FB8D769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123278" y="3206078"/>
              <a:ext cx="514576" cy="4653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  <a:normAutofit fontScale="25000" lnSpcReduction="20000"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9" name="Text Box 21">
              <a:extLst>
                <a:ext uri="{FF2B5EF4-FFF2-40B4-BE49-F238E27FC236}">
                  <a16:creationId xmlns:a16="http://schemas.microsoft.com/office/drawing/2014/main" id="{B7549849-3718-2440-949E-7A1A2E24EE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25910" y="3019816"/>
              <a:ext cx="225518" cy="1288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800" dirty="0">
                  <a:solidFill>
                    <a:srgbClr val="000000"/>
                  </a:solidFill>
                  <a:latin typeface="Arial"/>
                  <a:cs typeface="Arial"/>
                </a:rPr>
                <a:t>1 kb</a:t>
              </a:r>
            </a:p>
          </p:txBody>
        </p:sp>
        <p:sp>
          <p:nvSpPr>
            <p:cNvPr id="20" name="Text Box 46">
              <a:extLst>
                <a:ext uri="{FF2B5EF4-FFF2-40B4-BE49-F238E27FC236}">
                  <a16:creationId xmlns:a16="http://schemas.microsoft.com/office/drawing/2014/main" id="{025535D1-C3E8-3445-9AF6-B9EE846834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32540" y="2869038"/>
              <a:ext cx="840324" cy="189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 dirty="0">
                  <a:solidFill>
                    <a:srgbClr val="000000"/>
                  </a:solidFill>
                  <a:latin typeface="Arial"/>
                  <a:cs typeface="Arial"/>
                </a:rPr>
                <a:t>SALK_027874</a:t>
              </a:r>
            </a:p>
          </p:txBody>
        </p: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4C3513A3-CA49-9446-8663-9EA3C40F945E}"/>
                </a:ext>
              </a:extLst>
            </p:cNvPr>
            <p:cNvCxnSpPr/>
            <p:nvPr/>
          </p:nvCxnSpPr>
          <p:spPr>
            <a:xfrm rot="10800000" flipH="1">
              <a:off x="768259" y="3636209"/>
              <a:ext cx="4601095" cy="1314"/>
            </a:xfrm>
            <a:prstGeom prst="line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6BB285C2-9730-0443-880E-1B19D8B79BAA}"/>
                </a:ext>
              </a:extLst>
            </p:cNvPr>
            <p:cNvCxnSpPr/>
            <p:nvPr/>
          </p:nvCxnSpPr>
          <p:spPr>
            <a:xfrm>
              <a:off x="4958506" y="3941669"/>
              <a:ext cx="379302" cy="131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1F759F12-A952-BF4F-A3E6-12535B691CD1}"/>
                </a:ext>
              </a:extLst>
            </p:cNvPr>
            <p:cNvSpPr txBox="1"/>
            <p:nvPr/>
          </p:nvSpPr>
          <p:spPr>
            <a:xfrm>
              <a:off x="4930250" y="3739290"/>
              <a:ext cx="449823" cy="2036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200 </a:t>
              </a:r>
              <a:r>
                <a:rPr lang="en-US" altLang="ja-JP" sz="1000" dirty="0" err="1"/>
                <a:t>bp</a:t>
              </a:r>
              <a:endParaRPr lang="ja-JP" altLang="en-US" sz="1000" dirty="0"/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87D8CAD6-BD7B-A344-9B2E-37E8C39C27D6}"/>
                </a:ext>
              </a:extLst>
            </p:cNvPr>
            <p:cNvSpPr txBox="1"/>
            <p:nvPr/>
          </p:nvSpPr>
          <p:spPr>
            <a:xfrm>
              <a:off x="492419" y="579039"/>
              <a:ext cx="3209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"/>
                  <a:cs typeface="Arial"/>
                </a:rPr>
                <a:t>A</a:t>
              </a:r>
              <a:endParaRPr lang="ja-JP" altLang="en-US" sz="1600" dirty="0">
                <a:latin typeface="Arial"/>
                <a:cs typeface="Arial"/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5D22415D-9A50-AD43-B494-CFF5263B15BB}"/>
                </a:ext>
              </a:extLst>
            </p:cNvPr>
            <p:cNvSpPr txBox="1"/>
            <p:nvPr/>
          </p:nvSpPr>
          <p:spPr>
            <a:xfrm>
              <a:off x="492419" y="4236639"/>
              <a:ext cx="3321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"/>
                  <a:cs typeface="Arial"/>
                </a:rPr>
                <a:t>C</a:t>
              </a:r>
              <a:endParaRPr lang="ja-JP" altLang="en-US" sz="1600" dirty="0">
                <a:latin typeface="Arial"/>
                <a:cs typeface="Arial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D994E0D7-082D-9142-91B9-9C248771A225}"/>
                </a:ext>
              </a:extLst>
            </p:cNvPr>
            <p:cNvSpPr txBox="1"/>
            <p:nvPr/>
          </p:nvSpPr>
          <p:spPr>
            <a:xfrm>
              <a:off x="492419" y="6541689"/>
              <a:ext cx="3209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"/>
                  <a:cs typeface="Arial"/>
                </a:rPr>
                <a:t>E</a:t>
              </a:r>
              <a:endParaRPr lang="ja-JP" altLang="en-US" sz="1600" dirty="0">
                <a:latin typeface="Arial"/>
                <a:cs typeface="Arial"/>
              </a:endParaRPr>
            </a:p>
          </p:txBody>
        </p:sp>
        <p:grpSp>
          <p:nvGrpSpPr>
            <p:cNvPr id="27" name="図形グループ 128">
              <a:extLst>
                <a:ext uri="{FF2B5EF4-FFF2-40B4-BE49-F238E27FC236}">
                  <a16:creationId xmlns:a16="http://schemas.microsoft.com/office/drawing/2014/main" id="{41916A58-41EC-C049-B147-27455FFA6552}"/>
                </a:ext>
              </a:extLst>
            </p:cNvPr>
            <p:cNvGrpSpPr/>
            <p:nvPr/>
          </p:nvGrpSpPr>
          <p:grpSpPr>
            <a:xfrm>
              <a:off x="3564403" y="4388604"/>
              <a:ext cx="3066383" cy="1938029"/>
              <a:chOff x="918467" y="4213500"/>
              <a:chExt cx="3066383" cy="1938029"/>
            </a:xfrm>
          </p:grpSpPr>
          <p:graphicFrame>
            <p:nvGraphicFramePr>
              <p:cNvPr id="44" name="オブジェクト 43">
                <a:extLst>
                  <a:ext uri="{FF2B5EF4-FFF2-40B4-BE49-F238E27FC236}">
                    <a16:creationId xmlns:a16="http://schemas.microsoft.com/office/drawing/2014/main" id="{E5C5CC31-E304-7944-84EF-D07D1319477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6134744"/>
                  </p:ext>
                </p:extLst>
              </p:nvPr>
            </p:nvGraphicFramePr>
            <p:xfrm>
              <a:off x="1101950" y="4213500"/>
              <a:ext cx="2882900" cy="1778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29" name="シート" r:id="rId5" imgW="2882900" imgH="1778000" progId="Excel.Sheet.12">
                      <p:embed/>
                    </p:oleObj>
                  </mc:Choice>
                  <mc:Fallback>
                    <p:oleObj name="シート" r:id="rId5" imgW="2882900" imgH="1778000" progId="Excel.Sheet.12">
                      <p:embed/>
                      <p:pic>
                        <p:nvPicPr>
                          <p:cNvPr id="63" name="オブジェクト 62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1101950" y="4213500"/>
                            <a:ext cx="2882900" cy="17780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45" name="図形グループ 42">
                <a:extLst>
                  <a:ext uri="{FF2B5EF4-FFF2-40B4-BE49-F238E27FC236}">
                    <a16:creationId xmlns:a16="http://schemas.microsoft.com/office/drawing/2014/main" id="{01AAE827-13BF-6B41-AD31-835A4FB58C78}"/>
                  </a:ext>
                </a:extLst>
              </p:cNvPr>
              <p:cNvGrpSpPr/>
              <p:nvPr/>
            </p:nvGrpSpPr>
            <p:grpSpPr>
              <a:xfrm>
                <a:off x="1282264" y="5843752"/>
                <a:ext cx="2598392" cy="307777"/>
                <a:chOff x="1282264" y="5843752"/>
                <a:chExt cx="2598392" cy="307777"/>
              </a:xfrm>
            </p:grpSpPr>
            <p:sp>
              <p:nvSpPr>
                <p:cNvPr id="47" name="テキスト ボックス 46">
                  <a:extLst>
                    <a:ext uri="{FF2B5EF4-FFF2-40B4-BE49-F238E27FC236}">
                      <a16:creationId xmlns:a16="http://schemas.microsoft.com/office/drawing/2014/main" id="{FE1A13DB-051E-764E-AD82-423A39981484}"/>
                    </a:ext>
                  </a:extLst>
                </p:cNvPr>
                <p:cNvSpPr txBox="1"/>
                <p:nvPr/>
              </p:nvSpPr>
              <p:spPr>
                <a:xfrm>
                  <a:off x="1282264" y="5843752"/>
                  <a:ext cx="54653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700" i="1" dirty="0">
                      <a:latin typeface="Arial" charset="0"/>
                      <a:ea typeface="Arial" charset="0"/>
                      <a:cs typeface="Arial" charset="0"/>
                    </a:rPr>
                    <a:t>RRD2</a:t>
                  </a:r>
                </a:p>
                <a:p>
                  <a:pPr algn="ctr"/>
                  <a:r>
                    <a:rPr lang="en-US" altLang="ja-JP" sz="700" i="1" dirty="0">
                      <a:latin typeface="Arial" charset="0"/>
                      <a:ea typeface="Arial" charset="0"/>
                      <a:cs typeface="Arial" charset="0"/>
                    </a:rPr>
                    <a:t>/RRD2</a:t>
                  </a:r>
                  <a:endParaRPr kumimoji="1" lang="ja-JP" altLang="en-US" sz="7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48" name="テキスト ボックス 47">
                  <a:extLst>
                    <a:ext uri="{FF2B5EF4-FFF2-40B4-BE49-F238E27FC236}">
                      <a16:creationId xmlns:a16="http://schemas.microsoft.com/office/drawing/2014/main" id="{D8CDEE0A-D2B9-6042-8078-D1BF93B84B90}"/>
                    </a:ext>
                  </a:extLst>
                </p:cNvPr>
                <p:cNvSpPr txBox="1"/>
                <p:nvPr/>
              </p:nvSpPr>
              <p:spPr>
                <a:xfrm>
                  <a:off x="1932739" y="5843752"/>
                  <a:ext cx="54653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700" i="1" dirty="0">
                      <a:latin typeface="Arial" charset="0"/>
                      <a:ea typeface="Arial" charset="0"/>
                      <a:cs typeface="Arial" charset="0"/>
                    </a:rPr>
                    <a:t>rrd2</a:t>
                  </a:r>
                  <a:endParaRPr lang="en-US" altLang="ja-JP" sz="700" dirty="0">
                    <a:latin typeface="Arial" charset="0"/>
                    <a:ea typeface="Arial" charset="0"/>
                    <a:cs typeface="Arial" charset="0"/>
                  </a:endParaRPr>
                </a:p>
                <a:p>
                  <a:pPr algn="ctr"/>
                  <a:r>
                    <a:rPr lang="en-US" altLang="ja-JP" sz="700" i="1" dirty="0">
                      <a:latin typeface="Arial" charset="0"/>
                      <a:ea typeface="Arial" charset="0"/>
                      <a:cs typeface="Arial" charset="0"/>
                    </a:rPr>
                    <a:t>/rrd2</a:t>
                  </a:r>
                  <a:endParaRPr kumimoji="1" lang="ja-JP" altLang="en-US" sz="7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49" name="テキスト ボックス 48">
                  <a:extLst>
                    <a:ext uri="{FF2B5EF4-FFF2-40B4-BE49-F238E27FC236}">
                      <a16:creationId xmlns:a16="http://schemas.microsoft.com/office/drawing/2014/main" id="{C614F163-CF4D-0147-ACB5-8B5F9784613C}"/>
                    </a:ext>
                  </a:extLst>
                </p:cNvPr>
                <p:cNvSpPr txBox="1"/>
                <p:nvPr/>
              </p:nvSpPr>
              <p:spPr>
                <a:xfrm>
                  <a:off x="2411766" y="5843752"/>
                  <a:ext cx="82357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700" i="1" dirty="0">
                      <a:latin typeface="Arial" charset="0"/>
                      <a:ea typeface="Arial" charset="0"/>
                      <a:cs typeface="Arial" charset="0"/>
                    </a:rPr>
                    <a:t>rrd2</a:t>
                  </a:r>
                  <a:endParaRPr lang="en-US" altLang="ja-JP" sz="700" dirty="0">
                    <a:latin typeface="Arial" charset="0"/>
                    <a:ea typeface="Arial" charset="0"/>
                    <a:cs typeface="Arial" charset="0"/>
                  </a:endParaRPr>
                </a:p>
                <a:p>
                  <a:pPr algn="ctr"/>
                  <a:r>
                    <a:rPr lang="en-US" altLang="ja-JP" sz="700" i="1" dirty="0">
                      <a:latin typeface="Arial" charset="0"/>
                      <a:ea typeface="Arial" charset="0"/>
                      <a:cs typeface="Arial" charset="0"/>
                    </a:rPr>
                    <a:t>/</a:t>
                  </a:r>
                  <a:r>
                    <a:rPr lang="is-IS" altLang="ja-JP" sz="700" i="1" dirty="0">
                      <a:latin typeface="Arial" charset="0"/>
                      <a:ea typeface="Arial" charset="0"/>
                      <a:cs typeface="Arial" charset="0"/>
                    </a:rPr>
                    <a:t>SALK_02784</a:t>
                  </a:r>
                  <a:endParaRPr kumimoji="1" lang="ja-JP" altLang="en-US" sz="7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50" name="テキスト ボックス 49">
                  <a:extLst>
                    <a:ext uri="{FF2B5EF4-FFF2-40B4-BE49-F238E27FC236}">
                      <a16:creationId xmlns:a16="http://schemas.microsoft.com/office/drawing/2014/main" id="{A163DEA6-1C94-1245-96B6-F29285E88CD5}"/>
                    </a:ext>
                  </a:extLst>
                </p:cNvPr>
                <p:cNvSpPr txBox="1"/>
                <p:nvPr/>
              </p:nvSpPr>
              <p:spPr>
                <a:xfrm>
                  <a:off x="3057082" y="5843752"/>
                  <a:ext cx="82357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is-IS" altLang="ja-JP" sz="700" i="1" dirty="0">
                      <a:latin typeface="Arial" charset="0"/>
                      <a:ea typeface="Arial" charset="0"/>
                      <a:cs typeface="Arial" charset="0"/>
                    </a:rPr>
                    <a:t>SALK_02784</a:t>
                  </a:r>
                  <a:endParaRPr lang="ja-JP" altLang="en-US" sz="700" i="1" dirty="0">
                    <a:latin typeface="Arial" charset="0"/>
                    <a:ea typeface="Arial" charset="0"/>
                    <a:cs typeface="Arial" charset="0"/>
                  </a:endParaRPr>
                </a:p>
                <a:p>
                  <a:pPr algn="ctr"/>
                  <a:r>
                    <a:rPr lang="en-US" altLang="ja-JP" sz="700" i="1" dirty="0">
                      <a:latin typeface="Arial" charset="0"/>
                      <a:ea typeface="Arial" charset="0"/>
                      <a:cs typeface="Arial" charset="0"/>
                    </a:rPr>
                    <a:t>/</a:t>
                  </a:r>
                  <a:r>
                    <a:rPr lang="is-IS" altLang="ja-JP" sz="700" i="1" dirty="0">
                      <a:latin typeface="Arial" charset="0"/>
                      <a:ea typeface="Arial" charset="0"/>
                      <a:cs typeface="Arial" charset="0"/>
                    </a:rPr>
                    <a:t>SALK_02784</a:t>
                  </a:r>
                  <a:endParaRPr kumimoji="1" lang="ja-JP" altLang="en-US" sz="7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43E918E6-49B1-274F-BDDD-979A127DDFFD}"/>
                  </a:ext>
                </a:extLst>
              </p:cNvPr>
              <p:cNvSpPr txBox="1"/>
              <p:nvPr/>
            </p:nvSpPr>
            <p:spPr>
              <a:xfrm rot="16200000">
                <a:off x="375592" y="4962323"/>
                <a:ext cx="14243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800" dirty="0">
                    <a:latin typeface="Arial" charset="0"/>
                    <a:ea typeface="Arial" charset="0"/>
                    <a:cs typeface="Arial" charset="0"/>
                  </a:rPr>
                  <a:t>Number of </a:t>
                </a:r>
                <a:r>
                  <a:rPr kumimoji="1" lang="en-US" altLang="ja-JP" sz="800">
                    <a:latin typeface="Arial" charset="0"/>
                    <a:ea typeface="Arial" charset="0"/>
                    <a:cs typeface="Arial" charset="0"/>
                  </a:rPr>
                  <a:t>explants classified </a:t>
                </a:r>
                <a:r>
                  <a:rPr kumimoji="1" lang="en-US" altLang="ja-JP" sz="800" dirty="0">
                    <a:latin typeface="Arial" charset="0"/>
                    <a:ea typeface="Arial" charset="0"/>
                    <a:cs typeface="Arial" charset="0"/>
                  </a:rPr>
                  <a:t>by AR length</a:t>
                </a:r>
                <a:endParaRPr kumimoji="1" lang="ja-JP" altLang="en-US" sz="8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28" name="図形グループ 58">
              <a:extLst>
                <a:ext uri="{FF2B5EF4-FFF2-40B4-BE49-F238E27FC236}">
                  <a16:creationId xmlns:a16="http://schemas.microsoft.com/office/drawing/2014/main" id="{B7B0F621-B9BA-154F-BFF6-DE2883A4BFD2}"/>
                </a:ext>
              </a:extLst>
            </p:cNvPr>
            <p:cNvGrpSpPr/>
            <p:nvPr/>
          </p:nvGrpSpPr>
          <p:grpSpPr>
            <a:xfrm>
              <a:off x="993685" y="366504"/>
              <a:ext cx="5238148" cy="2206996"/>
              <a:chOff x="993685" y="424254"/>
              <a:chExt cx="5238148" cy="2206996"/>
            </a:xfrm>
          </p:grpSpPr>
          <p:grpSp>
            <p:nvGrpSpPr>
              <p:cNvPr id="34" name="図形グループ 49">
                <a:extLst>
                  <a:ext uri="{FF2B5EF4-FFF2-40B4-BE49-F238E27FC236}">
                    <a16:creationId xmlns:a16="http://schemas.microsoft.com/office/drawing/2014/main" id="{22D3A035-C3AC-274F-BD12-7399BAAB3B0E}"/>
                  </a:ext>
                </a:extLst>
              </p:cNvPr>
              <p:cNvGrpSpPr/>
              <p:nvPr/>
            </p:nvGrpSpPr>
            <p:grpSpPr>
              <a:xfrm>
                <a:off x="993685" y="424254"/>
                <a:ext cx="5238148" cy="1981200"/>
                <a:chOff x="993685" y="424254"/>
                <a:chExt cx="5238148" cy="1981200"/>
              </a:xfrm>
            </p:grpSpPr>
            <p:graphicFrame>
              <p:nvGraphicFramePr>
                <p:cNvPr id="42" name="オブジェクト 41">
                  <a:extLst>
                    <a:ext uri="{FF2B5EF4-FFF2-40B4-BE49-F238E27FC236}">
                      <a16:creationId xmlns:a16="http://schemas.microsoft.com/office/drawing/2014/main" id="{A85C1FA8-C6DC-9B45-92A4-8871DF8C5CCE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447944209"/>
                    </p:ext>
                  </p:extLst>
                </p:nvPr>
              </p:nvGraphicFramePr>
              <p:xfrm>
                <a:off x="1164533" y="424254"/>
                <a:ext cx="5067300" cy="19812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30" name="シート" r:id="rId7" imgW="5067300" imgH="1981200" progId="Excel.Sheet.12">
                        <p:embed/>
                      </p:oleObj>
                    </mc:Choice>
                    <mc:Fallback>
                      <p:oleObj name="シート" r:id="rId7" imgW="5067300" imgH="1981200" progId="Excel.Sheet.12">
                        <p:embed/>
                        <p:pic>
                          <p:nvPicPr>
                            <p:cNvPr id="49" name="オブジェクト 48"/>
                            <p:cNvPicPr/>
                            <p:nvPr/>
                          </p:nvPicPr>
                          <p:blipFill>
                            <a:blip r:embed="rId8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164533" y="424254"/>
                              <a:ext cx="5067300" cy="198120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43" name="テキスト ボックス 42">
                  <a:extLst>
                    <a:ext uri="{FF2B5EF4-FFF2-40B4-BE49-F238E27FC236}">
                      <a16:creationId xmlns:a16="http://schemas.microsoft.com/office/drawing/2014/main" id="{48602B04-B1AF-C946-B188-B3E3353A5175}"/>
                    </a:ext>
                  </a:extLst>
                </p:cNvPr>
                <p:cNvSpPr txBox="1"/>
                <p:nvPr/>
              </p:nvSpPr>
              <p:spPr>
                <a:xfrm rot="16200000">
                  <a:off x="450810" y="1364930"/>
                  <a:ext cx="142430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800" dirty="0">
                      <a:latin typeface="Arial" charset="0"/>
                      <a:ea typeface="Arial" charset="0"/>
                      <a:cs typeface="Arial" charset="0"/>
                    </a:rPr>
                    <a:t>Number of </a:t>
                  </a:r>
                  <a:r>
                    <a:rPr kumimoji="1" lang="en-US" altLang="ja-JP" sz="800">
                      <a:latin typeface="Arial" charset="0"/>
                      <a:ea typeface="Arial" charset="0"/>
                      <a:cs typeface="Arial" charset="0"/>
                    </a:rPr>
                    <a:t>explants classified </a:t>
                  </a:r>
                  <a:r>
                    <a:rPr kumimoji="1" lang="en-US" altLang="ja-JP" sz="800" dirty="0">
                      <a:latin typeface="Arial" charset="0"/>
                      <a:ea typeface="Arial" charset="0"/>
                      <a:cs typeface="Arial" charset="0"/>
                    </a:rPr>
                    <a:t>by AR length</a:t>
                  </a:r>
                  <a:endParaRPr kumimoji="1" lang="ja-JP" altLang="en-US" sz="8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35" name="図形グループ 51">
                <a:extLst>
                  <a:ext uri="{FF2B5EF4-FFF2-40B4-BE49-F238E27FC236}">
                    <a16:creationId xmlns:a16="http://schemas.microsoft.com/office/drawing/2014/main" id="{C62CCACC-EAFD-3C47-B009-D4F0E54E4B9D}"/>
                  </a:ext>
                </a:extLst>
              </p:cNvPr>
              <p:cNvGrpSpPr/>
              <p:nvPr/>
            </p:nvGrpSpPr>
            <p:grpSpPr>
              <a:xfrm>
                <a:off x="1322613" y="2246529"/>
                <a:ext cx="4765499" cy="384721"/>
                <a:chOff x="1322613" y="2246529"/>
                <a:chExt cx="4765499" cy="384721"/>
              </a:xfrm>
            </p:grpSpPr>
            <p:sp>
              <p:nvSpPr>
                <p:cNvPr id="36" name="テキスト ボックス 35">
                  <a:extLst>
                    <a:ext uri="{FF2B5EF4-FFF2-40B4-BE49-F238E27FC236}">
                      <a16:creationId xmlns:a16="http://schemas.microsoft.com/office/drawing/2014/main" id="{6E2CF83D-768C-5A46-B980-CE14322D961D}"/>
                    </a:ext>
                  </a:extLst>
                </p:cNvPr>
                <p:cNvSpPr txBox="1"/>
                <p:nvPr/>
              </p:nvSpPr>
              <p:spPr>
                <a:xfrm>
                  <a:off x="1322613" y="2246529"/>
                  <a:ext cx="804572" cy="3847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i="1" dirty="0">
                      <a:latin typeface="Arial" charset="0"/>
                      <a:ea typeface="Arial" charset="0"/>
                      <a:cs typeface="Arial" charset="0"/>
                    </a:rPr>
                    <a:t>RRD1/RRD1</a:t>
                  </a:r>
                </a:p>
                <a:p>
                  <a:pPr algn="ctr"/>
                  <a:endParaRPr lang="en-US" altLang="ja-JP" sz="300" i="1" dirty="0">
                    <a:latin typeface="Arial" charset="0"/>
                    <a:ea typeface="Arial" charset="0"/>
                    <a:cs typeface="Arial" charset="0"/>
                  </a:endParaRPr>
                </a:p>
                <a:p>
                  <a:pPr algn="ctr"/>
                  <a:r>
                    <a:rPr kumimoji="1" lang="en-US" altLang="ja-JP" sz="800" i="1" dirty="0">
                      <a:latin typeface="Arial" charset="0"/>
                      <a:ea typeface="Arial" charset="0"/>
                      <a:cs typeface="Arial" charset="0"/>
                    </a:rPr>
                    <a:t>+</a:t>
                  </a:r>
                  <a:endParaRPr kumimoji="1" lang="ja-JP" altLang="en-US" sz="8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37" name="テキスト ボックス 36">
                  <a:extLst>
                    <a:ext uri="{FF2B5EF4-FFF2-40B4-BE49-F238E27FC236}">
                      <a16:creationId xmlns:a16="http://schemas.microsoft.com/office/drawing/2014/main" id="{45733039-1309-AF4B-A210-FF79D1C340E9}"/>
                    </a:ext>
                  </a:extLst>
                </p:cNvPr>
                <p:cNvSpPr txBox="1"/>
                <p:nvPr/>
              </p:nvSpPr>
              <p:spPr>
                <a:xfrm>
                  <a:off x="2906983" y="2246529"/>
                  <a:ext cx="804572" cy="3847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i="1" dirty="0">
                      <a:latin typeface="Arial" charset="0"/>
                      <a:ea typeface="Arial" charset="0"/>
                      <a:cs typeface="Arial" charset="0"/>
                    </a:rPr>
                    <a:t>RRD1/rrd1</a:t>
                  </a:r>
                </a:p>
                <a:p>
                  <a:pPr algn="ctr"/>
                  <a:endParaRPr lang="en-US" altLang="ja-JP" sz="300" i="1" dirty="0">
                    <a:latin typeface="Arial" charset="0"/>
                    <a:ea typeface="Arial" charset="0"/>
                    <a:cs typeface="Arial" charset="0"/>
                  </a:endParaRPr>
                </a:p>
                <a:p>
                  <a:pPr algn="ctr"/>
                  <a:r>
                    <a:rPr kumimoji="1" lang="en-US" altLang="ja-JP" sz="800" i="1" dirty="0">
                      <a:latin typeface="Arial" charset="0"/>
                      <a:ea typeface="Arial" charset="0"/>
                      <a:cs typeface="Arial" charset="0"/>
                    </a:rPr>
                    <a:t>+</a:t>
                  </a:r>
                  <a:endParaRPr kumimoji="1" lang="ja-JP" altLang="en-US" sz="8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38" name="テキスト ボックス 37">
                  <a:extLst>
                    <a:ext uri="{FF2B5EF4-FFF2-40B4-BE49-F238E27FC236}">
                      <a16:creationId xmlns:a16="http://schemas.microsoft.com/office/drawing/2014/main" id="{A13F5264-A884-5E4E-815C-CADD796F7BC7}"/>
                    </a:ext>
                  </a:extLst>
                </p:cNvPr>
                <p:cNvSpPr txBox="1"/>
                <p:nvPr/>
              </p:nvSpPr>
              <p:spPr>
                <a:xfrm>
                  <a:off x="3699168" y="2246529"/>
                  <a:ext cx="804572" cy="3847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i="1" dirty="0">
                      <a:latin typeface="Arial" charset="0"/>
                      <a:ea typeface="Arial" charset="0"/>
                      <a:cs typeface="Arial" charset="0"/>
                    </a:rPr>
                    <a:t>RRD1/rrd1</a:t>
                  </a:r>
                </a:p>
                <a:p>
                  <a:pPr algn="ctr"/>
                  <a:endParaRPr lang="en-US" altLang="ja-JP" sz="300" i="1" dirty="0">
                    <a:latin typeface="Arial" charset="0"/>
                    <a:ea typeface="Arial" charset="0"/>
                    <a:cs typeface="Arial" charset="0"/>
                  </a:endParaRPr>
                </a:p>
                <a:p>
                  <a:pPr algn="ctr"/>
                  <a:r>
                    <a:rPr lang="en-US" altLang="ja-JP" sz="800" i="1" dirty="0">
                      <a:latin typeface="Arial" charset="0"/>
                      <a:ea typeface="Arial" charset="0"/>
                      <a:cs typeface="Arial" charset="0"/>
                    </a:rPr>
                    <a:t>-</a:t>
                  </a:r>
                  <a:endParaRPr kumimoji="1" lang="ja-JP" altLang="en-US" sz="8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39" name="テキスト ボックス 38">
                  <a:extLst>
                    <a:ext uri="{FF2B5EF4-FFF2-40B4-BE49-F238E27FC236}">
                      <a16:creationId xmlns:a16="http://schemas.microsoft.com/office/drawing/2014/main" id="{EB7BDCB8-C24C-D240-9C00-C77EEE530C00}"/>
                    </a:ext>
                  </a:extLst>
                </p:cNvPr>
                <p:cNvSpPr txBox="1"/>
                <p:nvPr/>
              </p:nvSpPr>
              <p:spPr>
                <a:xfrm>
                  <a:off x="2114798" y="2246529"/>
                  <a:ext cx="804572" cy="3847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i="1" dirty="0">
                      <a:latin typeface="Arial" charset="0"/>
                      <a:ea typeface="Arial" charset="0"/>
                      <a:cs typeface="Arial" charset="0"/>
                    </a:rPr>
                    <a:t>RRD1/RRD1</a:t>
                  </a:r>
                </a:p>
                <a:p>
                  <a:pPr algn="ctr"/>
                  <a:endParaRPr lang="en-US" altLang="ja-JP" sz="300" i="1" dirty="0">
                    <a:latin typeface="Arial" charset="0"/>
                    <a:ea typeface="Arial" charset="0"/>
                    <a:cs typeface="Arial" charset="0"/>
                  </a:endParaRPr>
                </a:p>
                <a:p>
                  <a:pPr algn="ctr"/>
                  <a:r>
                    <a:rPr lang="en-US" altLang="ja-JP" sz="800" i="1" dirty="0">
                      <a:latin typeface="Arial" charset="0"/>
                      <a:ea typeface="Arial" charset="0"/>
                      <a:cs typeface="Arial" charset="0"/>
                    </a:rPr>
                    <a:t>-</a:t>
                  </a:r>
                  <a:endParaRPr kumimoji="1" lang="ja-JP" altLang="en-US" sz="8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40" name="テキスト ボックス 39">
                  <a:extLst>
                    <a:ext uri="{FF2B5EF4-FFF2-40B4-BE49-F238E27FC236}">
                      <a16:creationId xmlns:a16="http://schemas.microsoft.com/office/drawing/2014/main" id="{084DD885-08AB-C34E-BD0C-8DE7194FCD07}"/>
                    </a:ext>
                  </a:extLst>
                </p:cNvPr>
                <p:cNvSpPr txBox="1"/>
                <p:nvPr/>
              </p:nvSpPr>
              <p:spPr>
                <a:xfrm>
                  <a:off x="4491353" y="2246529"/>
                  <a:ext cx="804572" cy="3847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i="1" dirty="0">
                      <a:latin typeface="Arial" charset="0"/>
                      <a:ea typeface="Arial" charset="0"/>
                      <a:cs typeface="Arial" charset="0"/>
                    </a:rPr>
                    <a:t>rrd1/rrd1</a:t>
                  </a:r>
                </a:p>
                <a:p>
                  <a:pPr algn="ctr"/>
                  <a:endParaRPr lang="en-US" altLang="ja-JP" sz="300" i="1" dirty="0">
                    <a:latin typeface="Arial" charset="0"/>
                    <a:ea typeface="Arial" charset="0"/>
                    <a:cs typeface="Arial" charset="0"/>
                  </a:endParaRPr>
                </a:p>
                <a:p>
                  <a:pPr algn="ctr"/>
                  <a:r>
                    <a:rPr kumimoji="1" lang="en-US" altLang="ja-JP" sz="800" i="1" dirty="0">
                      <a:latin typeface="Arial" charset="0"/>
                      <a:ea typeface="Arial" charset="0"/>
                      <a:cs typeface="Arial" charset="0"/>
                    </a:rPr>
                    <a:t>+</a:t>
                  </a:r>
                  <a:endParaRPr kumimoji="1" lang="ja-JP" altLang="en-US" sz="8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41" name="テキスト ボックス 40">
                  <a:extLst>
                    <a:ext uri="{FF2B5EF4-FFF2-40B4-BE49-F238E27FC236}">
                      <a16:creationId xmlns:a16="http://schemas.microsoft.com/office/drawing/2014/main" id="{2EC44AF5-B1F7-5146-A16F-BFC4BAC6E722}"/>
                    </a:ext>
                  </a:extLst>
                </p:cNvPr>
                <p:cNvSpPr txBox="1"/>
                <p:nvPr/>
              </p:nvSpPr>
              <p:spPr>
                <a:xfrm>
                  <a:off x="5283540" y="2246529"/>
                  <a:ext cx="804572" cy="3847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800" i="1" dirty="0">
                      <a:latin typeface="Arial" charset="0"/>
                      <a:ea typeface="Arial" charset="0"/>
                      <a:cs typeface="Arial" charset="0"/>
                    </a:rPr>
                    <a:t>rrd1/rrd1</a:t>
                  </a:r>
                </a:p>
                <a:p>
                  <a:pPr algn="ctr"/>
                  <a:endParaRPr lang="en-US" altLang="ja-JP" sz="300" i="1" dirty="0">
                    <a:latin typeface="Arial" charset="0"/>
                    <a:ea typeface="Arial" charset="0"/>
                    <a:cs typeface="Arial" charset="0"/>
                  </a:endParaRPr>
                </a:p>
                <a:p>
                  <a:pPr algn="ctr"/>
                  <a:r>
                    <a:rPr lang="en-US" altLang="ja-JP" sz="800" i="1" dirty="0">
                      <a:latin typeface="Arial" charset="0"/>
                      <a:ea typeface="Arial" charset="0"/>
                      <a:cs typeface="Arial" charset="0"/>
                    </a:rPr>
                    <a:t>-</a:t>
                  </a:r>
                  <a:endParaRPr kumimoji="1" lang="ja-JP" altLang="en-US" sz="800" i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</p:grpSp>
        </p:grp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47245874-C906-5147-8091-8BF784A73AB5}"/>
                </a:ext>
              </a:extLst>
            </p:cNvPr>
            <p:cNvSpPr txBox="1"/>
            <p:nvPr/>
          </p:nvSpPr>
          <p:spPr>
            <a:xfrm>
              <a:off x="591398" y="2357214"/>
              <a:ext cx="8045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>
                  <a:latin typeface="Arial" charset="0"/>
                  <a:ea typeface="Arial" charset="0"/>
                  <a:cs typeface="Arial" charset="0"/>
                </a:rPr>
                <a:t>GL07 T-DNA</a:t>
              </a:r>
              <a:endParaRPr lang="en-US" altLang="ja-JP" sz="8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8A41D23F-DA1A-7049-A5C1-817A659C2CA2}"/>
                </a:ext>
              </a:extLst>
            </p:cNvPr>
            <p:cNvSpPr txBox="1"/>
            <p:nvPr/>
          </p:nvSpPr>
          <p:spPr>
            <a:xfrm>
              <a:off x="924392" y="7537265"/>
              <a:ext cx="904829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i="1">
                  <a:latin typeface="Arial" charset="0"/>
                  <a:ea typeface="Arial" charset="0"/>
                  <a:cs typeface="Arial" charset="0"/>
                </a:rPr>
                <a:t>rid4 </a:t>
              </a:r>
              <a:r>
                <a:rPr lang="en-US" altLang="ja-JP" sz="800">
                  <a:latin typeface="Arial" charset="0"/>
                  <a:ea typeface="Arial" charset="0"/>
                  <a:cs typeface="Arial" charset="0"/>
                </a:rPr>
                <a:t>+ GL91321</a:t>
              </a:r>
              <a:endParaRPr kumimoji="1" lang="ja-JP" altLang="en-US" sz="8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A96F3C2A-81EA-1445-87E6-84D76A6CF15C}"/>
                </a:ext>
              </a:extLst>
            </p:cNvPr>
            <p:cNvSpPr txBox="1"/>
            <p:nvPr/>
          </p:nvSpPr>
          <p:spPr>
            <a:xfrm>
              <a:off x="942035" y="7027331"/>
              <a:ext cx="407927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i="1">
                  <a:latin typeface="Arial" charset="0"/>
                  <a:ea typeface="Arial" charset="0"/>
                  <a:cs typeface="Arial" charset="0"/>
                </a:rPr>
                <a:t>rid4</a:t>
              </a:r>
              <a:endParaRPr kumimoji="1" lang="en-US" altLang="ja-JP" sz="800" i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38CA9463-C7A2-4E43-AE89-20357D9DF55F}"/>
                </a:ext>
              </a:extLst>
            </p:cNvPr>
            <p:cNvSpPr txBox="1"/>
            <p:nvPr/>
          </p:nvSpPr>
          <p:spPr>
            <a:xfrm>
              <a:off x="1487377" y="7026597"/>
              <a:ext cx="341425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dirty="0">
                  <a:latin typeface="Arial" charset="0"/>
                  <a:ea typeface="Arial" charset="0"/>
                  <a:cs typeface="Arial" charset="0"/>
                </a:rPr>
                <a:t>WT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726722E8-0958-EE44-9C3E-18351194BC8C}"/>
                </a:ext>
              </a:extLst>
            </p:cNvPr>
            <p:cNvSpPr txBox="1"/>
            <p:nvPr/>
          </p:nvSpPr>
          <p:spPr>
            <a:xfrm>
              <a:off x="3629390" y="4236639"/>
              <a:ext cx="3321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"/>
                  <a:cs typeface="Arial"/>
                </a:rPr>
                <a:t>D</a:t>
              </a:r>
              <a:endParaRPr lang="ja-JP" altLang="en-US" sz="1600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3693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81</Words>
  <Application>Microsoft Macintosh PowerPoint</Application>
  <PresentationFormat>ユーザー設定</PresentationFormat>
  <Paragraphs>42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テーマ</vt:lpstr>
      <vt:lpstr>シート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mamiya akihito</dc:creator>
  <cp:lastModifiedBy>mamiya akihito</cp:lastModifiedBy>
  <cp:revision>5</cp:revision>
  <dcterms:created xsi:type="dcterms:W3CDTF">2021-01-11T03:52:07Z</dcterms:created>
  <dcterms:modified xsi:type="dcterms:W3CDTF">2021-01-11T03:55:27Z</dcterms:modified>
</cp:coreProperties>
</file>