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480175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74" d="100"/>
          <a:sy n="74" d="100"/>
        </p:scale>
        <p:origin x="28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472842"/>
            <a:ext cx="5508149" cy="3133172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4726842"/>
            <a:ext cx="4860131" cy="2172804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36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629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479142"/>
            <a:ext cx="1397288" cy="762669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479142"/>
            <a:ext cx="4110861" cy="762669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89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34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243638"/>
            <a:ext cx="5589151" cy="3743557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6022610"/>
            <a:ext cx="5589151" cy="196864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8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395710"/>
            <a:ext cx="2754074" cy="57101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395710"/>
            <a:ext cx="2754074" cy="57101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70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79144"/>
            <a:ext cx="5589151" cy="173949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206137"/>
            <a:ext cx="2741417" cy="1081194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3287331"/>
            <a:ext cx="2741417" cy="48351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206137"/>
            <a:ext cx="2754918" cy="1081194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3287331"/>
            <a:ext cx="2754918" cy="48351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75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20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785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99969"/>
            <a:ext cx="2090025" cy="2099892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295769"/>
            <a:ext cx="3280589" cy="6395505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699862"/>
            <a:ext cx="2090025" cy="5001827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65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599969"/>
            <a:ext cx="2090025" cy="2099892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295769"/>
            <a:ext cx="3280589" cy="6395505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699862"/>
            <a:ext cx="2090025" cy="5001827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82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479144"/>
            <a:ext cx="5589151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395710"/>
            <a:ext cx="5589151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8341240"/>
            <a:ext cx="1458039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BDD8B-04D7-4745-A241-107A188C252C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8341240"/>
            <a:ext cx="2187059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8341240"/>
            <a:ext cx="1458039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1966A-7E62-6742-B7F0-48AC69646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16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kumimoji="1"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image" Target="../media/image2.jpg"/><Relationship Id="rId7" Type="http://schemas.openxmlformats.org/officeDocument/2006/relationships/package" Target="../embeddings/Microsoft_Excel_______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51AFE851-B0A9-4B41-AAAA-366E2C819DA8}"/>
              </a:ext>
            </a:extLst>
          </p:cNvPr>
          <p:cNvGrpSpPr/>
          <p:nvPr/>
        </p:nvGrpSpPr>
        <p:grpSpPr>
          <a:xfrm>
            <a:off x="103940" y="-8299"/>
            <a:ext cx="6237787" cy="8921572"/>
            <a:chOff x="389509" y="410133"/>
            <a:chExt cx="6237787" cy="8921572"/>
          </a:xfrm>
        </p:grpSpPr>
        <p:pic>
          <p:nvPicPr>
            <p:cNvPr id="44" name="図 43">
              <a:extLst>
                <a:ext uri="{FF2B5EF4-FFF2-40B4-BE49-F238E27FC236}">
                  <a16:creationId xmlns:a16="http://schemas.microsoft.com/office/drawing/2014/main" id="{B07C7429-D8C9-F049-BCD5-2560F7EEC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509" y="410133"/>
              <a:ext cx="3240000" cy="3240000"/>
            </a:xfrm>
            <a:prstGeom prst="rect">
              <a:avLst/>
            </a:prstGeom>
          </p:spPr>
        </p:pic>
        <p:pic>
          <p:nvPicPr>
            <p:cNvPr id="45" name="図 44">
              <a:extLst>
                <a:ext uri="{FF2B5EF4-FFF2-40B4-BE49-F238E27FC236}">
                  <a16:creationId xmlns:a16="http://schemas.microsoft.com/office/drawing/2014/main" id="{CA93FED3-9FEC-2D45-B6D7-D4F47AEE7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7296" y="410133"/>
              <a:ext cx="3240000" cy="3240000"/>
            </a:xfrm>
            <a:prstGeom prst="rect">
              <a:avLst/>
            </a:prstGeom>
          </p:spPr>
        </p:pic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C8A7CEAD-955F-934A-928F-014CE4CCB58B}"/>
                </a:ext>
              </a:extLst>
            </p:cNvPr>
            <p:cNvSpPr txBox="1"/>
            <p:nvPr/>
          </p:nvSpPr>
          <p:spPr>
            <a:xfrm>
              <a:off x="3490206" y="587785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B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635997CA-C115-0148-BD30-19F34A03C05B}"/>
                </a:ext>
              </a:extLst>
            </p:cNvPr>
            <p:cNvSpPr txBox="1"/>
            <p:nvPr/>
          </p:nvSpPr>
          <p:spPr>
            <a:xfrm>
              <a:off x="492419" y="587785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A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pic>
          <p:nvPicPr>
            <p:cNvPr id="48" name="図 47" descr="16323 SDS-PAGE.jpg">
              <a:extLst>
                <a:ext uri="{FF2B5EF4-FFF2-40B4-BE49-F238E27FC236}">
                  <a16:creationId xmlns:a16="http://schemas.microsoft.com/office/drawing/2014/main" id="{FB6EEC01-A96F-C049-94E3-032681D2E8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14" t="4387" r="50485" b="20091"/>
            <a:stretch/>
          </p:blipFill>
          <p:spPr>
            <a:xfrm>
              <a:off x="941398" y="6766549"/>
              <a:ext cx="1135655" cy="21029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B552CF4D-1C71-C24C-81AF-D78595EA7926}"/>
                </a:ext>
              </a:extLst>
            </p:cNvPr>
            <p:cNvSpPr txBox="1"/>
            <p:nvPr/>
          </p:nvSpPr>
          <p:spPr>
            <a:xfrm>
              <a:off x="941397" y="6525732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100" dirty="0"/>
                <a:t>＋</a:t>
              </a:r>
              <a:endParaRPr kumimoji="1" lang="ja-JP" altLang="en-US" sz="1100" dirty="0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B6F715FA-903E-D345-A1A0-4629552DF4F0}"/>
                </a:ext>
              </a:extLst>
            </p:cNvPr>
            <p:cNvSpPr txBox="1"/>
            <p:nvPr/>
          </p:nvSpPr>
          <p:spPr>
            <a:xfrm>
              <a:off x="1218701" y="6525732"/>
              <a:ext cx="320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100" dirty="0"/>
                <a:t>ー</a:t>
              </a:r>
              <a:endParaRPr kumimoji="1" lang="ja-JP" altLang="en-US" sz="1100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3B5A4ABC-1B29-0C43-9193-C0CBF1CFB359}"/>
                </a:ext>
              </a:extLst>
            </p:cNvPr>
            <p:cNvSpPr txBox="1"/>
            <p:nvPr/>
          </p:nvSpPr>
          <p:spPr>
            <a:xfrm>
              <a:off x="1497868" y="6525732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100" dirty="0"/>
                <a:t>＋</a:t>
              </a:r>
              <a:endParaRPr kumimoji="1" lang="ja-JP" altLang="en-US" sz="1100" dirty="0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1D68C0EA-03B6-EE40-B435-8F86B2460D95}"/>
                </a:ext>
              </a:extLst>
            </p:cNvPr>
            <p:cNvSpPr txBox="1"/>
            <p:nvPr/>
          </p:nvSpPr>
          <p:spPr>
            <a:xfrm>
              <a:off x="1775173" y="6525732"/>
              <a:ext cx="320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100" dirty="0"/>
                <a:t>ー</a:t>
              </a:r>
              <a:endParaRPr kumimoji="1" lang="ja-JP" altLang="en-US" sz="1100" dirty="0"/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DC5E2460-A194-E540-B0B0-0291B2A16D6B}"/>
                </a:ext>
              </a:extLst>
            </p:cNvPr>
            <p:cNvCxnSpPr/>
            <p:nvPr/>
          </p:nvCxnSpPr>
          <p:spPr>
            <a:xfrm>
              <a:off x="983686" y="6507338"/>
              <a:ext cx="4746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670E4CA3-A1D0-774A-AE7B-4FF1A8A63F83}"/>
                </a:ext>
              </a:extLst>
            </p:cNvPr>
            <p:cNvCxnSpPr/>
            <p:nvPr/>
          </p:nvCxnSpPr>
          <p:spPr>
            <a:xfrm>
              <a:off x="1519527" y="6505217"/>
              <a:ext cx="474660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1BC2C16A-E674-8941-8CF2-9D596F718320}"/>
                </a:ext>
              </a:extLst>
            </p:cNvPr>
            <p:cNvSpPr txBox="1"/>
            <p:nvPr/>
          </p:nvSpPr>
          <p:spPr>
            <a:xfrm rot="19800000">
              <a:off x="905158" y="5964237"/>
              <a:ext cx="132826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50" dirty="0">
                  <a:latin typeface="Arial" charset="0"/>
                  <a:ea typeface="Arial" charset="0"/>
                  <a:cs typeface="Arial" charset="0"/>
                </a:rPr>
                <a:t>RRD1Δ24aa-C9D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C0DD1CD-7671-CC49-8436-93E2E26B3F6E}"/>
                </a:ext>
              </a:extLst>
            </p:cNvPr>
            <p:cNvSpPr txBox="1"/>
            <p:nvPr/>
          </p:nvSpPr>
          <p:spPr>
            <a:xfrm rot="19800000">
              <a:off x="1591294" y="6044514"/>
              <a:ext cx="100715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>
                  <a:latin typeface="Arial" charset="0"/>
                  <a:ea typeface="Arial" charset="0"/>
                  <a:cs typeface="Arial" charset="0"/>
                </a:rPr>
                <a:t>hPARN-C9D</a:t>
              </a:r>
              <a:endParaRPr kumimoji="1" lang="ja-JP" altLang="en-US" sz="105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141FB66B-3D02-7749-BBF5-CC167BE3888A}"/>
                </a:ext>
              </a:extLst>
            </p:cNvPr>
            <p:cNvSpPr txBox="1"/>
            <p:nvPr/>
          </p:nvSpPr>
          <p:spPr>
            <a:xfrm>
              <a:off x="2079815" y="6503840"/>
              <a:ext cx="58746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50" dirty="0">
                  <a:latin typeface="Arial" charset="0"/>
                  <a:ea typeface="Arial" charset="0"/>
                  <a:cs typeface="Arial" charset="0"/>
                </a:rPr>
                <a:t>IPTG</a:t>
              </a:r>
              <a:endParaRPr kumimoji="1" lang="ja-JP" altLang="en-US" sz="105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D51AEC32-0353-B947-81EB-82C7D40DCD68}"/>
                </a:ext>
              </a:extLst>
            </p:cNvPr>
            <p:cNvCxnSpPr/>
            <p:nvPr/>
          </p:nvCxnSpPr>
          <p:spPr>
            <a:xfrm flipH="1">
              <a:off x="1222609" y="7307478"/>
              <a:ext cx="38176" cy="144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9EA82802-F388-C646-ACFA-91EB571451B5}"/>
                </a:ext>
              </a:extLst>
            </p:cNvPr>
            <p:cNvCxnSpPr/>
            <p:nvPr/>
          </p:nvCxnSpPr>
          <p:spPr>
            <a:xfrm flipH="1">
              <a:off x="1766929" y="7239211"/>
              <a:ext cx="38176" cy="144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E66A985B-4216-A844-878B-07D90A7B5EA6}"/>
                </a:ext>
              </a:extLst>
            </p:cNvPr>
            <p:cNvSpPr txBox="1"/>
            <p:nvPr/>
          </p:nvSpPr>
          <p:spPr>
            <a:xfrm>
              <a:off x="537940" y="602832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>
                  <a:latin typeface="Arial"/>
                  <a:cs typeface="Arial"/>
                </a:rPr>
                <a:t>D</a:t>
              </a:r>
              <a:endParaRPr lang="ja-JP" altLang="en-US" dirty="0">
                <a:latin typeface="Arial"/>
                <a:cs typeface="Arial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85F5EBF2-5C1A-9D4F-8B17-24CAB8D6A527}"/>
                </a:ext>
              </a:extLst>
            </p:cNvPr>
            <p:cNvSpPr txBox="1"/>
            <p:nvPr/>
          </p:nvSpPr>
          <p:spPr>
            <a:xfrm>
              <a:off x="3008527" y="602832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>
                  <a:latin typeface="Arial"/>
                  <a:cs typeface="Arial"/>
                </a:rPr>
                <a:t>E</a:t>
              </a:r>
              <a:endParaRPr lang="ja-JP" altLang="en-US" dirty="0">
                <a:latin typeface="Arial"/>
                <a:cs typeface="Arial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2B526384-8BB5-8943-9922-59CF0B6742E1}"/>
                </a:ext>
              </a:extLst>
            </p:cNvPr>
            <p:cNvSpPr txBox="1"/>
            <p:nvPr/>
          </p:nvSpPr>
          <p:spPr>
            <a:xfrm>
              <a:off x="492419" y="3430352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C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grpSp>
          <p:nvGrpSpPr>
            <p:cNvPr id="63" name="図形グループ 1">
              <a:extLst>
                <a:ext uri="{FF2B5EF4-FFF2-40B4-BE49-F238E27FC236}">
                  <a16:creationId xmlns:a16="http://schemas.microsoft.com/office/drawing/2014/main" id="{D01C7603-53B5-6E47-9AE2-8D3A75B38324}"/>
                </a:ext>
              </a:extLst>
            </p:cNvPr>
            <p:cNvGrpSpPr/>
            <p:nvPr/>
          </p:nvGrpSpPr>
          <p:grpSpPr>
            <a:xfrm>
              <a:off x="3229414" y="4639613"/>
              <a:ext cx="3198986" cy="4692092"/>
              <a:chOff x="3229414" y="4292774"/>
              <a:chExt cx="3198986" cy="4692092"/>
            </a:xfrm>
          </p:grpSpPr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DD8EB6CE-E442-524E-9C00-0276E7009F78}"/>
                  </a:ext>
                </a:extLst>
              </p:cNvPr>
              <p:cNvSpPr txBox="1"/>
              <p:nvPr/>
            </p:nvSpPr>
            <p:spPr>
              <a:xfrm rot="16200000">
                <a:off x="4279315" y="5941145"/>
                <a:ext cx="161046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RRD1-C9D</a:t>
                </a:r>
              </a:p>
              <a:p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(</a:t>
                </a:r>
                <a:r>
                  <a:rPr lang="en-US" altLang="ja-JP" sz="1050" dirty="0" err="1">
                    <a:latin typeface="Arial" charset="0"/>
                    <a:ea typeface="Arial" charset="0"/>
                    <a:cs typeface="Arial" charset="0"/>
                  </a:rPr>
                  <a:t>E.coli</a:t>
                </a:r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; M15) </a:t>
                </a:r>
              </a:p>
            </p:txBody>
          </p:sp>
          <p:pic>
            <p:nvPicPr>
              <p:cNvPr id="66" name="図 65" descr="16318 Urea-PAGE.jpg">
                <a:extLst>
                  <a:ext uri="{FF2B5EF4-FFF2-40B4-BE49-F238E27FC236}">
                    <a16:creationId xmlns:a16="http://schemas.microsoft.com/office/drawing/2014/main" id="{DA824E21-0CAF-A449-B02A-77B6A9DC24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1180"/>
              <a:stretch/>
            </p:blipFill>
            <p:spPr>
              <a:xfrm>
                <a:off x="3229414" y="7273090"/>
                <a:ext cx="2663124" cy="1438773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898E405F-FC9D-3246-BC21-D364918E8111}"/>
                  </a:ext>
                </a:extLst>
              </p:cNvPr>
              <p:cNvSpPr txBox="1"/>
              <p:nvPr/>
            </p:nvSpPr>
            <p:spPr>
              <a:xfrm>
                <a:off x="3765277" y="6980216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100" dirty="0"/>
                  <a:t>＋</a:t>
                </a:r>
                <a:endParaRPr kumimoji="1" lang="ja-JP" altLang="en-US" sz="1100" dirty="0"/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C3A06BC3-6AD3-224A-9BA9-7502FEA01250}"/>
                  </a:ext>
                </a:extLst>
              </p:cNvPr>
              <p:cNvSpPr txBox="1"/>
              <p:nvPr/>
            </p:nvSpPr>
            <p:spPr>
              <a:xfrm>
                <a:off x="4042582" y="6980216"/>
                <a:ext cx="320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100" dirty="0"/>
                  <a:t>ー</a:t>
                </a:r>
                <a:endParaRPr kumimoji="1" lang="ja-JP" altLang="en-US" sz="1100" dirty="0"/>
              </a:p>
            </p:txBody>
          </p: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FAFC58C6-0E19-B344-B9E9-2E0786AE4F38}"/>
                  </a:ext>
                </a:extLst>
              </p:cNvPr>
              <p:cNvSpPr txBox="1"/>
              <p:nvPr/>
            </p:nvSpPr>
            <p:spPr>
              <a:xfrm>
                <a:off x="4321749" y="6980216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100" dirty="0"/>
                  <a:t>＋</a:t>
                </a:r>
                <a:endParaRPr kumimoji="1" lang="ja-JP" altLang="en-US" sz="1100" dirty="0"/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5FF6FC08-5A7C-D940-A2E4-978B8B4FFFA3}"/>
                  </a:ext>
                </a:extLst>
              </p:cNvPr>
              <p:cNvSpPr txBox="1"/>
              <p:nvPr/>
            </p:nvSpPr>
            <p:spPr>
              <a:xfrm>
                <a:off x="4599053" y="6980216"/>
                <a:ext cx="320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100" dirty="0"/>
                  <a:t>ー</a:t>
                </a:r>
                <a:endParaRPr kumimoji="1" lang="ja-JP" altLang="en-US" sz="1100" dirty="0"/>
              </a:p>
            </p:txBody>
          </p: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F2430FCB-AFA5-804E-B51D-AA49AF4BA5D3}"/>
                  </a:ext>
                </a:extLst>
              </p:cNvPr>
              <p:cNvSpPr txBox="1"/>
              <p:nvPr/>
            </p:nvSpPr>
            <p:spPr>
              <a:xfrm>
                <a:off x="4827296" y="6980216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100" dirty="0"/>
                  <a:t>＋</a:t>
                </a:r>
                <a:endParaRPr kumimoji="1" lang="ja-JP" altLang="en-US" sz="1100" dirty="0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6C2D1ADE-6738-654D-A8EB-C023E8F1B408}"/>
                  </a:ext>
                </a:extLst>
              </p:cNvPr>
              <p:cNvSpPr txBox="1"/>
              <p:nvPr/>
            </p:nvSpPr>
            <p:spPr>
              <a:xfrm>
                <a:off x="5104602" y="6980216"/>
                <a:ext cx="320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100" dirty="0"/>
                  <a:t>ー</a:t>
                </a:r>
                <a:endParaRPr kumimoji="1" lang="ja-JP" altLang="en-US" sz="1100" dirty="0"/>
              </a:p>
            </p:txBody>
          </p: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CCD0FF43-3E0C-CC4A-8CD9-66C7A79CC3CD}"/>
                  </a:ext>
                </a:extLst>
              </p:cNvPr>
              <p:cNvSpPr txBox="1"/>
              <p:nvPr/>
            </p:nvSpPr>
            <p:spPr>
              <a:xfrm>
                <a:off x="5737217" y="6938832"/>
                <a:ext cx="691183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>
                    <a:latin typeface="Arial" charset="0"/>
                    <a:ea typeface="Arial" charset="0"/>
                    <a:cs typeface="Arial" charset="0"/>
                  </a:rPr>
                  <a:t>IPTG</a:t>
                </a:r>
                <a:endParaRPr kumimoji="1" lang="ja-JP" altLang="en-US" sz="105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CD1B4628-3292-0F43-B5B5-A1EC17B6D596}"/>
                  </a:ext>
                </a:extLst>
              </p:cNvPr>
              <p:cNvCxnSpPr/>
              <p:nvPr/>
            </p:nvCxnSpPr>
            <p:spPr>
              <a:xfrm>
                <a:off x="3807567" y="6961823"/>
                <a:ext cx="474660" cy="0"/>
              </a:xfrm>
              <a:prstGeom prst="line">
                <a:avLst/>
              </a:prstGeom>
              <a:ln w="190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3D3456EE-BB39-0C46-8619-5A21260E5B9A}"/>
                  </a:ext>
                </a:extLst>
              </p:cNvPr>
              <p:cNvCxnSpPr/>
              <p:nvPr/>
            </p:nvCxnSpPr>
            <p:spPr>
              <a:xfrm>
                <a:off x="4343408" y="6959701"/>
                <a:ext cx="474660" cy="0"/>
              </a:xfrm>
              <a:prstGeom prst="line">
                <a:avLst/>
              </a:prstGeom>
              <a:ln w="190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981E2B3C-5075-4D46-B7DD-E0376976029C}"/>
                  </a:ext>
                </a:extLst>
              </p:cNvPr>
              <p:cNvCxnSpPr/>
              <p:nvPr/>
            </p:nvCxnSpPr>
            <p:spPr>
              <a:xfrm>
                <a:off x="4870657" y="6961823"/>
                <a:ext cx="474660" cy="0"/>
              </a:xfrm>
              <a:prstGeom prst="line">
                <a:avLst/>
              </a:prstGeom>
              <a:ln w="190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DA5C7070-ECF5-E742-8D02-47AA00B9F7A4}"/>
                  </a:ext>
                </a:extLst>
              </p:cNvPr>
              <p:cNvSpPr txBox="1"/>
              <p:nvPr/>
            </p:nvSpPr>
            <p:spPr>
              <a:xfrm rot="16200000">
                <a:off x="3044182" y="6510842"/>
                <a:ext cx="11176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dirty="0"/>
                  <a:t>No </a:t>
                </a:r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enzyme</a:t>
                </a:r>
                <a:endParaRPr kumimoji="1" lang="ja-JP" altLang="en-US" sz="105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6C1A9334-FB2D-4742-A777-A3E8F5215EA0}"/>
                  </a:ext>
                </a:extLst>
              </p:cNvPr>
              <p:cNvSpPr txBox="1"/>
              <p:nvPr/>
            </p:nvSpPr>
            <p:spPr>
              <a:xfrm rot="16200000">
                <a:off x="5031863" y="6618240"/>
                <a:ext cx="8896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RNase</a:t>
                </a:r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 1f</a:t>
                </a:r>
                <a:endParaRPr kumimoji="1"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F4AE3832-5E99-3743-A97F-1835BC00F70B}"/>
                  </a:ext>
                </a:extLst>
              </p:cNvPr>
              <p:cNvSpPr txBox="1"/>
              <p:nvPr/>
            </p:nvSpPr>
            <p:spPr>
              <a:xfrm>
                <a:off x="3255706" y="8730950"/>
                <a:ext cx="261962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Substrate </a:t>
                </a:r>
                <a:r>
                  <a:rPr kumimoji="1" lang="en-US" altLang="ja-JP" sz="1050" dirty="0">
                    <a:latin typeface="Arial" charset="0"/>
                    <a:ea typeface="Arial" charset="0"/>
                    <a:cs typeface="Arial" charset="0"/>
                  </a:rPr>
                  <a:t>RNA: FITC-5’CUUUUAG(A</a:t>
                </a:r>
                <a:r>
                  <a:rPr kumimoji="1" lang="en-US" altLang="ja-JP" sz="1050" baseline="-25000" dirty="0">
                    <a:latin typeface="Arial" charset="0"/>
                    <a:ea typeface="Arial" charset="0"/>
                    <a:cs typeface="Arial" charset="0"/>
                  </a:rPr>
                  <a:t>20</a:t>
                </a:r>
                <a:r>
                  <a:rPr kumimoji="1" lang="en-US" altLang="ja-JP" sz="1050" dirty="0">
                    <a:latin typeface="Arial" charset="0"/>
                    <a:ea typeface="Arial" charset="0"/>
                    <a:cs typeface="Arial" charset="0"/>
                  </a:rPr>
                  <a:t>)</a:t>
                </a:r>
                <a:endParaRPr kumimoji="1" lang="ja-JP" altLang="en-US" sz="105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346415C9-B5B4-9A49-88F9-9EC71FC7A044}"/>
                  </a:ext>
                </a:extLst>
              </p:cNvPr>
              <p:cNvSpPr txBox="1"/>
              <p:nvPr/>
            </p:nvSpPr>
            <p:spPr>
              <a:xfrm rot="16200000">
                <a:off x="2698978" y="5411061"/>
                <a:ext cx="266746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>
                    <a:latin typeface="Arial" charset="0"/>
                    <a:ea typeface="Arial" charset="0"/>
                    <a:cs typeface="Arial" charset="0"/>
                  </a:rPr>
                  <a:t>RRD1Δ24aa-C9D</a:t>
                </a:r>
              </a:p>
              <a:p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(</a:t>
                </a:r>
                <a:r>
                  <a:rPr lang="en-US" altLang="ja-JP" sz="1050" dirty="0" err="1">
                    <a:latin typeface="Arial" charset="0"/>
                    <a:ea typeface="Arial" charset="0"/>
                    <a:cs typeface="Arial" charset="0"/>
                  </a:rPr>
                  <a:t>E.coli</a:t>
                </a:r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; Rosetta-gami2)</a:t>
                </a:r>
                <a:endParaRPr kumimoji="1" lang="en-US" altLang="ja-JP" sz="105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9166A255-835E-D04F-9F90-54743ACE970E}"/>
                  </a:ext>
                </a:extLst>
              </p:cNvPr>
              <p:cNvSpPr txBox="1"/>
              <p:nvPr/>
            </p:nvSpPr>
            <p:spPr>
              <a:xfrm rot="16200000">
                <a:off x="3255449" y="5411062"/>
                <a:ext cx="266746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hPARN-C9D</a:t>
                </a:r>
              </a:p>
              <a:p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(</a:t>
                </a:r>
                <a:r>
                  <a:rPr lang="en-US" altLang="ja-JP" sz="1050" dirty="0" err="1">
                    <a:latin typeface="Arial" charset="0"/>
                    <a:ea typeface="Arial" charset="0"/>
                    <a:cs typeface="Arial" charset="0"/>
                  </a:rPr>
                  <a:t>E.coli</a:t>
                </a:r>
                <a:r>
                  <a:rPr lang="en-US" altLang="ja-JP" sz="1050" dirty="0">
                    <a:latin typeface="Arial" charset="0"/>
                    <a:ea typeface="Arial" charset="0"/>
                    <a:cs typeface="Arial" charset="0"/>
                  </a:rPr>
                  <a:t>; Rosetta-gami2)</a:t>
                </a:r>
              </a:p>
            </p:txBody>
          </p:sp>
        </p:grpSp>
        <p:graphicFrame>
          <p:nvGraphicFramePr>
            <p:cNvPr id="64" name="オブジェクト 63">
              <a:extLst>
                <a:ext uri="{FF2B5EF4-FFF2-40B4-BE49-F238E27FC236}">
                  <a16:creationId xmlns:a16="http://schemas.microsoft.com/office/drawing/2014/main" id="{821CA158-2EE9-6149-BD05-F24EA7E1A0B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2808619"/>
                </p:ext>
              </p:extLst>
            </p:nvPr>
          </p:nvGraphicFramePr>
          <p:xfrm>
            <a:off x="664484" y="3981686"/>
            <a:ext cx="5819400" cy="1390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name="シート" r:id="rId7" imgW="11747500" imgH="2806700" progId="Excel.Sheet.12">
                    <p:embed/>
                  </p:oleObj>
                </mc:Choice>
                <mc:Fallback>
                  <p:oleObj name="シート" r:id="rId7" imgW="11747500" imgH="2806700" progId="Excel.Sheet.12">
                    <p:embed/>
                    <p:pic>
                      <p:nvPicPr>
                        <p:cNvPr id="3" name="オブジェクト 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64484" y="3981686"/>
                          <a:ext cx="5819400" cy="139019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69057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54</Words>
  <Application>Microsoft Macintosh PowerPoint</Application>
  <PresentationFormat>ユーザー設定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シート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12</cp:revision>
  <dcterms:created xsi:type="dcterms:W3CDTF">2021-01-11T04:21:27Z</dcterms:created>
  <dcterms:modified xsi:type="dcterms:W3CDTF">2021-01-11T04:25:08Z</dcterms:modified>
</cp:coreProperties>
</file>