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572125" cy="7059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94" d="100"/>
          <a:sy n="94" d="100"/>
        </p:scale>
        <p:origin x="26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910" y="1155359"/>
            <a:ext cx="4736306" cy="2457791"/>
          </a:xfrm>
        </p:spPr>
        <p:txBody>
          <a:bodyPr anchor="b"/>
          <a:lstStyle>
            <a:lvl1pPr algn="ctr">
              <a:defRPr sz="36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516" y="3707932"/>
            <a:ext cx="4179094" cy="1704438"/>
          </a:xfrm>
        </p:spPr>
        <p:txBody>
          <a:bodyPr/>
          <a:lstStyle>
            <a:lvl1pPr marL="0" indent="0" algn="ctr">
              <a:buNone/>
              <a:defRPr sz="1463"/>
            </a:lvl1pPr>
            <a:lvl2pPr marL="278618" indent="0" algn="ctr">
              <a:buNone/>
              <a:defRPr sz="1219"/>
            </a:lvl2pPr>
            <a:lvl3pPr marL="557235" indent="0" algn="ctr">
              <a:buNone/>
              <a:defRPr sz="1097"/>
            </a:lvl3pPr>
            <a:lvl4pPr marL="835853" indent="0" algn="ctr">
              <a:buNone/>
              <a:defRPr sz="975"/>
            </a:lvl4pPr>
            <a:lvl5pPr marL="1114471" indent="0" algn="ctr">
              <a:buNone/>
              <a:defRPr sz="975"/>
            </a:lvl5pPr>
            <a:lvl6pPr marL="1393088" indent="0" algn="ctr">
              <a:buNone/>
              <a:defRPr sz="975"/>
            </a:lvl6pPr>
            <a:lvl7pPr marL="1671706" indent="0" algn="ctr">
              <a:buNone/>
              <a:defRPr sz="975"/>
            </a:lvl7pPr>
            <a:lvl8pPr marL="1950324" indent="0" algn="ctr">
              <a:buNone/>
              <a:defRPr sz="975"/>
            </a:lvl8pPr>
            <a:lvl9pPr marL="2228941" indent="0" algn="ctr">
              <a:buNone/>
              <a:defRPr sz="97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0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55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87552" y="375859"/>
            <a:ext cx="1201489" cy="598269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084" y="375859"/>
            <a:ext cx="3534817" cy="598269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50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51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182" y="1760003"/>
            <a:ext cx="4805958" cy="2936602"/>
          </a:xfrm>
        </p:spPr>
        <p:txBody>
          <a:bodyPr anchor="b"/>
          <a:lstStyle>
            <a:lvl1pPr>
              <a:defRPr sz="36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182" y="4724387"/>
            <a:ext cx="4805958" cy="1544290"/>
          </a:xfrm>
        </p:spPr>
        <p:txBody>
          <a:bodyPr/>
          <a:lstStyle>
            <a:lvl1pPr marL="0" indent="0">
              <a:buNone/>
              <a:defRPr sz="1463">
                <a:solidFill>
                  <a:schemeClr val="tx1"/>
                </a:solidFill>
              </a:defRPr>
            </a:lvl1pPr>
            <a:lvl2pPr marL="278618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557235" indent="0">
              <a:buNone/>
              <a:defRPr sz="1097">
                <a:solidFill>
                  <a:schemeClr val="tx1">
                    <a:tint val="75000"/>
                  </a:schemeClr>
                </a:solidFill>
              </a:defRPr>
            </a:lvl3pPr>
            <a:lvl4pPr marL="835853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4pPr>
            <a:lvl5pPr marL="1114471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5pPr>
            <a:lvl6pPr marL="1393088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6pPr>
            <a:lvl7pPr marL="1671706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7pPr>
            <a:lvl8pPr marL="1950324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8pPr>
            <a:lvl9pPr marL="2228941" indent="0">
              <a:buNone/>
              <a:defRPr sz="9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50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084" y="1879295"/>
            <a:ext cx="2368153" cy="44792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20888" y="1879295"/>
            <a:ext cx="2368153" cy="44792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35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09" y="375861"/>
            <a:ext cx="4805958" cy="136453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10" y="1730586"/>
            <a:ext cx="2357270" cy="848134"/>
          </a:xfrm>
        </p:spPr>
        <p:txBody>
          <a:bodyPr anchor="b"/>
          <a:lstStyle>
            <a:lvl1pPr marL="0" indent="0">
              <a:buNone/>
              <a:defRPr sz="1463" b="1"/>
            </a:lvl1pPr>
            <a:lvl2pPr marL="278618" indent="0">
              <a:buNone/>
              <a:defRPr sz="1219" b="1"/>
            </a:lvl2pPr>
            <a:lvl3pPr marL="557235" indent="0">
              <a:buNone/>
              <a:defRPr sz="1097" b="1"/>
            </a:lvl3pPr>
            <a:lvl4pPr marL="835853" indent="0">
              <a:buNone/>
              <a:defRPr sz="975" b="1"/>
            </a:lvl4pPr>
            <a:lvl5pPr marL="1114471" indent="0">
              <a:buNone/>
              <a:defRPr sz="975" b="1"/>
            </a:lvl5pPr>
            <a:lvl6pPr marL="1393088" indent="0">
              <a:buNone/>
              <a:defRPr sz="975" b="1"/>
            </a:lvl6pPr>
            <a:lvl7pPr marL="1671706" indent="0">
              <a:buNone/>
              <a:defRPr sz="975" b="1"/>
            </a:lvl7pPr>
            <a:lvl8pPr marL="1950324" indent="0">
              <a:buNone/>
              <a:defRPr sz="975" b="1"/>
            </a:lvl8pPr>
            <a:lvl9pPr marL="2228941" indent="0">
              <a:buNone/>
              <a:defRPr sz="97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810" y="2578720"/>
            <a:ext cx="2357270" cy="37929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20889" y="1730586"/>
            <a:ext cx="2368879" cy="848134"/>
          </a:xfrm>
        </p:spPr>
        <p:txBody>
          <a:bodyPr anchor="b"/>
          <a:lstStyle>
            <a:lvl1pPr marL="0" indent="0">
              <a:buNone/>
              <a:defRPr sz="1463" b="1"/>
            </a:lvl1pPr>
            <a:lvl2pPr marL="278618" indent="0">
              <a:buNone/>
              <a:defRPr sz="1219" b="1"/>
            </a:lvl2pPr>
            <a:lvl3pPr marL="557235" indent="0">
              <a:buNone/>
              <a:defRPr sz="1097" b="1"/>
            </a:lvl3pPr>
            <a:lvl4pPr marL="835853" indent="0">
              <a:buNone/>
              <a:defRPr sz="975" b="1"/>
            </a:lvl4pPr>
            <a:lvl5pPr marL="1114471" indent="0">
              <a:buNone/>
              <a:defRPr sz="975" b="1"/>
            </a:lvl5pPr>
            <a:lvl6pPr marL="1393088" indent="0">
              <a:buNone/>
              <a:defRPr sz="975" b="1"/>
            </a:lvl6pPr>
            <a:lvl7pPr marL="1671706" indent="0">
              <a:buNone/>
              <a:defRPr sz="975" b="1"/>
            </a:lvl7pPr>
            <a:lvl8pPr marL="1950324" indent="0">
              <a:buNone/>
              <a:defRPr sz="975" b="1"/>
            </a:lvl8pPr>
            <a:lvl9pPr marL="2228941" indent="0">
              <a:buNone/>
              <a:defRPr sz="97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20889" y="2578720"/>
            <a:ext cx="2368879" cy="37929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37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26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21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10" y="470641"/>
            <a:ext cx="1797155" cy="1647243"/>
          </a:xfrm>
        </p:spPr>
        <p:txBody>
          <a:bodyPr anchor="b"/>
          <a:lstStyle>
            <a:lvl1pPr>
              <a:defRPr sz="19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8879" y="1016455"/>
            <a:ext cx="2820888" cy="5016901"/>
          </a:xfrm>
        </p:spPr>
        <p:txBody>
          <a:bodyPr/>
          <a:lstStyle>
            <a:lvl1pPr>
              <a:defRPr sz="1950"/>
            </a:lvl1pPr>
            <a:lvl2pPr>
              <a:defRPr sz="1706"/>
            </a:lvl2pPr>
            <a:lvl3pPr>
              <a:defRPr sz="1463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3810" y="2117884"/>
            <a:ext cx="1797155" cy="3923642"/>
          </a:xfrm>
        </p:spPr>
        <p:txBody>
          <a:bodyPr/>
          <a:lstStyle>
            <a:lvl1pPr marL="0" indent="0">
              <a:buNone/>
              <a:defRPr sz="975"/>
            </a:lvl1pPr>
            <a:lvl2pPr marL="278618" indent="0">
              <a:buNone/>
              <a:defRPr sz="853"/>
            </a:lvl2pPr>
            <a:lvl3pPr marL="557235" indent="0">
              <a:buNone/>
              <a:defRPr sz="731"/>
            </a:lvl3pPr>
            <a:lvl4pPr marL="835853" indent="0">
              <a:buNone/>
              <a:defRPr sz="609"/>
            </a:lvl4pPr>
            <a:lvl5pPr marL="1114471" indent="0">
              <a:buNone/>
              <a:defRPr sz="609"/>
            </a:lvl5pPr>
            <a:lvl6pPr marL="1393088" indent="0">
              <a:buNone/>
              <a:defRPr sz="609"/>
            </a:lvl6pPr>
            <a:lvl7pPr marL="1671706" indent="0">
              <a:buNone/>
              <a:defRPr sz="609"/>
            </a:lvl7pPr>
            <a:lvl8pPr marL="1950324" indent="0">
              <a:buNone/>
              <a:defRPr sz="609"/>
            </a:lvl8pPr>
            <a:lvl9pPr marL="2228941" indent="0">
              <a:buNone/>
              <a:defRPr sz="6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36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810" y="470641"/>
            <a:ext cx="1797155" cy="1647243"/>
          </a:xfrm>
        </p:spPr>
        <p:txBody>
          <a:bodyPr anchor="b"/>
          <a:lstStyle>
            <a:lvl1pPr>
              <a:defRPr sz="19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68879" y="1016455"/>
            <a:ext cx="2820888" cy="5016901"/>
          </a:xfrm>
        </p:spPr>
        <p:txBody>
          <a:bodyPr anchor="t"/>
          <a:lstStyle>
            <a:lvl1pPr marL="0" indent="0">
              <a:buNone/>
              <a:defRPr sz="1950"/>
            </a:lvl1pPr>
            <a:lvl2pPr marL="278618" indent="0">
              <a:buNone/>
              <a:defRPr sz="1706"/>
            </a:lvl2pPr>
            <a:lvl3pPr marL="557235" indent="0">
              <a:buNone/>
              <a:defRPr sz="1463"/>
            </a:lvl3pPr>
            <a:lvl4pPr marL="835853" indent="0">
              <a:buNone/>
              <a:defRPr sz="1219"/>
            </a:lvl4pPr>
            <a:lvl5pPr marL="1114471" indent="0">
              <a:buNone/>
              <a:defRPr sz="1219"/>
            </a:lvl5pPr>
            <a:lvl6pPr marL="1393088" indent="0">
              <a:buNone/>
              <a:defRPr sz="1219"/>
            </a:lvl6pPr>
            <a:lvl7pPr marL="1671706" indent="0">
              <a:buNone/>
              <a:defRPr sz="1219"/>
            </a:lvl7pPr>
            <a:lvl8pPr marL="1950324" indent="0">
              <a:buNone/>
              <a:defRPr sz="1219"/>
            </a:lvl8pPr>
            <a:lvl9pPr marL="2228941" indent="0">
              <a:buNone/>
              <a:defRPr sz="121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3810" y="2117884"/>
            <a:ext cx="1797155" cy="3923642"/>
          </a:xfrm>
        </p:spPr>
        <p:txBody>
          <a:bodyPr/>
          <a:lstStyle>
            <a:lvl1pPr marL="0" indent="0">
              <a:buNone/>
              <a:defRPr sz="975"/>
            </a:lvl1pPr>
            <a:lvl2pPr marL="278618" indent="0">
              <a:buNone/>
              <a:defRPr sz="853"/>
            </a:lvl2pPr>
            <a:lvl3pPr marL="557235" indent="0">
              <a:buNone/>
              <a:defRPr sz="731"/>
            </a:lvl3pPr>
            <a:lvl4pPr marL="835853" indent="0">
              <a:buNone/>
              <a:defRPr sz="609"/>
            </a:lvl4pPr>
            <a:lvl5pPr marL="1114471" indent="0">
              <a:buNone/>
              <a:defRPr sz="609"/>
            </a:lvl5pPr>
            <a:lvl6pPr marL="1393088" indent="0">
              <a:buNone/>
              <a:defRPr sz="609"/>
            </a:lvl6pPr>
            <a:lvl7pPr marL="1671706" indent="0">
              <a:buNone/>
              <a:defRPr sz="609"/>
            </a:lvl7pPr>
            <a:lvl8pPr marL="1950324" indent="0">
              <a:buNone/>
              <a:defRPr sz="609"/>
            </a:lvl8pPr>
            <a:lvl9pPr marL="2228941" indent="0">
              <a:buNone/>
              <a:defRPr sz="6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21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3084" y="375861"/>
            <a:ext cx="4805958" cy="13645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084" y="1879295"/>
            <a:ext cx="4805958" cy="4479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3084" y="6543217"/>
            <a:ext cx="1253728" cy="375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65486-00DE-A04A-BDF7-F319B1F7AA9B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45767" y="6543217"/>
            <a:ext cx="1880592" cy="375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5313" y="6543217"/>
            <a:ext cx="1253728" cy="375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65F97-FD75-CA41-A975-174A584CDB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71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57235" rtl="0" eaLnBrk="1" latinLnBrk="0" hangingPunct="1">
        <a:lnSpc>
          <a:spcPct val="90000"/>
        </a:lnSpc>
        <a:spcBef>
          <a:spcPct val="0"/>
        </a:spcBef>
        <a:buNone/>
        <a:defRPr kumimoji="1" sz="268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309" indent="-139309" algn="l" defTabSz="557235" rtl="0" eaLnBrk="1" latinLnBrk="0" hangingPunct="1">
        <a:lnSpc>
          <a:spcPct val="90000"/>
        </a:lnSpc>
        <a:spcBef>
          <a:spcPts val="609"/>
        </a:spcBef>
        <a:buFont typeface="Arial" panose="020B0604020202020204" pitchFamily="34" charset="0"/>
        <a:buChar char="•"/>
        <a:defRPr kumimoji="1" sz="1706" kern="1200">
          <a:solidFill>
            <a:schemeClr val="tx1"/>
          </a:solidFill>
          <a:latin typeface="+mn-lt"/>
          <a:ea typeface="+mn-ea"/>
          <a:cs typeface="+mn-cs"/>
        </a:defRPr>
      </a:lvl1pPr>
      <a:lvl2pPr marL="417927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696544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75162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253780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532397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811015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2089633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368250" indent="-139309" algn="l" defTabSz="557235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1pPr>
      <a:lvl2pPr marL="278618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2pPr>
      <a:lvl3pPr marL="557235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3pPr>
      <a:lvl4pPr marL="835853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4pPr>
      <a:lvl5pPr marL="1114471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5pPr>
      <a:lvl6pPr marL="1393088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6pPr>
      <a:lvl7pPr marL="1671706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7pPr>
      <a:lvl8pPr marL="1950324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8pPr>
      <a:lvl9pPr marL="2228941" algn="l" defTabSz="557235" rtl="0" eaLnBrk="1" latinLnBrk="0" hangingPunct="1">
        <a:defRPr kumimoji="1" sz="1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______.xlsx"/><Relationship Id="rId3" Type="http://schemas.openxmlformats.org/officeDocument/2006/relationships/image" Target="../media/image2.jpe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microsoft.com/office/2007/relationships/hdphoto" Target="../media/hdphoto1.wdp"/><Relationship Id="rId9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988D6FB-F30C-AB4C-A043-C8A5365D2726}"/>
              </a:ext>
            </a:extLst>
          </p:cNvPr>
          <p:cNvGrpSpPr/>
          <p:nvPr/>
        </p:nvGrpSpPr>
        <p:grpSpPr>
          <a:xfrm>
            <a:off x="164950" y="69735"/>
            <a:ext cx="5407175" cy="6827602"/>
            <a:chOff x="379627" y="921251"/>
            <a:chExt cx="5407175" cy="682760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C9D6ED4-4024-834C-A146-CEE062D9522F}"/>
                </a:ext>
              </a:extLst>
            </p:cNvPr>
            <p:cNvGrpSpPr/>
            <p:nvPr/>
          </p:nvGrpSpPr>
          <p:grpSpPr>
            <a:xfrm>
              <a:off x="379627" y="6258020"/>
              <a:ext cx="3547463" cy="1490833"/>
              <a:chOff x="1430900" y="5046154"/>
              <a:chExt cx="3547463" cy="1490833"/>
            </a:xfrm>
          </p:grpSpPr>
          <p:pic>
            <p:nvPicPr>
              <p:cNvPr id="5" name="図 4" descr="AA10_22C_05_03_E.jpg">
                <a:extLst>
                  <a:ext uri="{FF2B5EF4-FFF2-40B4-BE49-F238E27FC236}">
                    <a16:creationId xmlns:a16="http://schemas.microsoft.com/office/drawing/2014/main" id="{861EAF00-3DD7-654C-B289-916C7B7890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84" t="1020" r="12608" b="1894"/>
              <a:stretch/>
            </p:blipFill>
            <p:spPr>
              <a:xfrm>
                <a:off x="2543054" y="5307795"/>
                <a:ext cx="1004613" cy="982981"/>
              </a:xfrm>
              <a:prstGeom prst="rect">
                <a:avLst/>
              </a:prstGeom>
            </p:spPr>
          </p:pic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CB38C2E-11B2-6045-AB1B-C369917C56E0}"/>
                  </a:ext>
                </a:extLst>
              </p:cNvPr>
              <p:cNvSpPr txBox="1"/>
              <p:nvPr/>
            </p:nvSpPr>
            <p:spPr>
              <a:xfrm>
                <a:off x="3843012" y="6290776"/>
                <a:ext cx="1135351" cy="246211"/>
              </a:xfrm>
              <a:prstGeom prst="rect">
                <a:avLst/>
              </a:prstGeom>
              <a:noFill/>
            </p:spPr>
            <p:txBody>
              <a:bodyPr wrap="square" lIns="91429" tIns="45715" rIns="91429" bIns="45715" rtlCol="0">
                <a:spAutoFit/>
              </a:bodyPr>
              <a:lstStyle/>
              <a:p>
                <a:r>
                  <a:rPr lang="en-US" altLang="ja-JP" sz="1000" dirty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bar = 100 µm</a:t>
                </a:r>
                <a:endParaRPr lang="ja-JP" altLang="en-US" sz="1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3E7F7C3-EEC7-E24D-B239-B5321A33A7D4}"/>
                  </a:ext>
                </a:extLst>
              </p:cNvPr>
              <p:cNvSpPr txBox="1"/>
              <p:nvPr/>
            </p:nvSpPr>
            <p:spPr>
              <a:xfrm>
                <a:off x="2715848" y="5046154"/>
                <a:ext cx="649677" cy="253906"/>
              </a:xfrm>
              <a:prstGeom prst="rect">
                <a:avLst/>
              </a:prstGeom>
              <a:noFill/>
            </p:spPr>
            <p:txBody>
              <a:bodyPr wrap="square" lIns="91429" tIns="45715" rIns="91429" bIns="45715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22°C</a:t>
                </a:r>
                <a:endParaRPr lang="ja-JP" altLang="en-US" sz="1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A56DFBA-50C5-A246-A568-984D0219CD94}"/>
                  </a:ext>
                </a:extLst>
              </p:cNvPr>
              <p:cNvSpPr txBox="1"/>
              <p:nvPr/>
            </p:nvSpPr>
            <p:spPr>
              <a:xfrm>
                <a:off x="3793611" y="5046154"/>
                <a:ext cx="642187" cy="253906"/>
              </a:xfrm>
              <a:prstGeom prst="rect">
                <a:avLst/>
              </a:prstGeom>
              <a:noFill/>
            </p:spPr>
            <p:txBody>
              <a:bodyPr wrap="square" lIns="91429" tIns="45715" rIns="91429" bIns="45715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black"/>
                    </a:solidFill>
                    <a:latin typeface="Arial" charset="0"/>
                    <a:ea typeface="Arial" charset="0"/>
                    <a:cs typeface="Arial" charset="0"/>
                  </a:rPr>
                  <a:t>28°C</a:t>
                </a:r>
                <a:endParaRPr lang="ja-JP" altLang="en-US" sz="1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9" name="図 8" descr="AA10_28C_01_01_E.jpg">
                <a:extLst>
                  <a:ext uri="{FF2B5EF4-FFF2-40B4-BE49-F238E27FC236}">
                    <a16:creationId xmlns:a16="http://schemas.microsoft.com/office/drawing/2014/main" id="{B25976BE-2CB2-2B4E-AD72-C3EDB648624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28" r="14328" b="2913"/>
              <a:stretch/>
            </p:blipFill>
            <p:spPr>
              <a:xfrm>
                <a:off x="3630567" y="5307795"/>
                <a:ext cx="999716" cy="982981"/>
              </a:xfrm>
              <a:prstGeom prst="rect">
                <a:avLst/>
              </a:prstGeom>
            </p:spPr>
          </p:pic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93B73EDB-E98B-1B41-A66D-C401A7391354}"/>
                  </a:ext>
                </a:extLst>
              </p:cNvPr>
              <p:cNvCxnSpPr/>
              <p:nvPr/>
            </p:nvCxnSpPr>
            <p:spPr>
              <a:xfrm>
                <a:off x="3181536" y="6209652"/>
                <a:ext cx="311533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B547328-83B7-574F-B2B7-C0EB30B450BF}"/>
                  </a:ext>
                </a:extLst>
              </p:cNvPr>
              <p:cNvSpPr txBox="1"/>
              <p:nvPr/>
            </p:nvSpPr>
            <p:spPr>
              <a:xfrm>
                <a:off x="1430900" y="5591536"/>
                <a:ext cx="10046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000" dirty="0">
                    <a:latin typeface="Arial" charset="0"/>
                    <a:ea typeface="Arial" charset="0"/>
                    <a:cs typeface="Arial" charset="0"/>
                  </a:rPr>
                  <a:t> Antimycin A </a:t>
                </a:r>
              </a:p>
              <a:p>
                <a:pPr algn="ctr"/>
                <a:r>
                  <a:rPr kumimoji="1" lang="en-US" altLang="ja-JP" sz="1000" dirty="0">
                    <a:latin typeface="Arial" charset="0"/>
                    <a:ea typeface="Arial" charset="0"/>
                    <a:cs typeface="Arial" charset="0"/>
                  </a:rPr>
                  <a:t>10 µM</a:t>
                </a:r>
                <a:endParaRPr kumimoji="1" lang="ja-JP" altLang="en-US" sz="1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AE4A887-6EEA-594F-BA3F-DC8DFD37DF80}"/>
                </a:ext>
              </a:extLst>
            </p:cNvPr>
            <p:cNvSpPr txBox="1"/>
            <p:nvPr/>
          </p:nvSpPr>
          <p:spPr>
            <a:xfrm>
              <a:off x="435847" y="921251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charset="0"/>
                  <a:ea typeface="Arial" charset="0"/>
                  <a:cs typeface="Arial" charset="0"/>
                </a:rPr>
                <a:t>A</a:t>
              </a:r>
              <a:endParaRPr lang="ja-JP" altLang="en-US" sz="2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231425D-E705-B243-A82E-8C871ACB8852}"/>
                </a:ext>
              </a:extLst>
            </p:cNvPr>
            <p:cNvSpPr txBox="1"/>
            <p:nvPr/>
          </p:nvSpPr>
          <p:spPr>
            <a:xfrm>
              <a:off x="445654" y="6138212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charset="0"/>
                  <a:ea typeface="Arial" charset="0"/>
                  <a:cs typeface="Arial" charset="0"/>
                </a:rPr>
                <a:t>B</a:t>
              </a:r>
              <a:endParaRPr lang="ja-JP" altLang="en-US" sz="2000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35C64E2-8F9D-7A4E-830A-6AE5539D6B25}"/>
                </a:ext>
              </a:extLst>
            </p:cNvPr>
            <p:cNvGrpSpPr/>
            <p:nvPr/>
          </p:nvGrpSpPr>
          <p:grpSpPr>
            <a:xfrm>
              <a:off x="381696" y="1036667"/>
              <a:ext cx="4199860" cy="3484108"/>
              <a:chOff x="371805" y="1773267"/>
              <a:chExt cx="4199860" cy="3484108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09B31DA-9072-E04F-8400-255ADA9635FB}"/>
                  </a:ext>
                </a:extLst>
              </p:cNvPr>
              <p:cNvGrpSpPr/>
              <p:nvPr/>
            </p:nvGrpSpPr>
            <p:grpSpPr>
              <a:xfrm>
                <a:off x="371805" y="1773267"/>
                <a:ext cx="4199860" cy="3484108"/>
                <a:chOff x="1233308" y="1092165"/>
                <a:chExt cx="4199860" cy="3484108"/>
              </a:xfrm>
            </p:grpSpPr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DBF0E7BC-9E3D-EB46-B221-CF961E6EDA4E}"/>
                    </a:ext>
                  </a:extLst>
                </p:cNvPr>
                <p:cNvSpPr txBox="1"/>
                <p:nvPr/>
              </p:nvSpPr>
              <p:spPr>
                <a:xfrm>
                  <a:off x="2750241" y="1092165"/>
                  <a:ext cx="1742828" cy="24622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00" dirty="0">
                      <a:latin typeface="Arial" charset="0"/>
                      <a:ea typeface="Arial" charset="0"/>
                      <a:cs typeface="Arial" charset="0"/>
                    </a:rPr>
                    <a:t> + Antimycin A (10 µM)</a:t>
                  </a:r>
                  <a:endParaRPr kumimoji="1" lang="ja-JP" altLang="en-US" sz="10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51CD1B09-8468-724B-8E88-B86F7CA21E24}"/>
                    </a:ext>
                  </a:extLst>
                </p:cNvPr>
                <p:cNvSpPr txBox="1"/>
                <p:nvPr/>
              </p:nvSpPr>
              <p:spPr>
                <a:xfrm rot="16200000">
                  <a:off x="547558" y="2880498"/>
                  <a:ext cx="16177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00" dirty="0">
                      <a:latin typeface="Arial" charset="0"/>
                      <a:ea typeface="Arial" charset="0"/>
                      <a:cs typeface="Arial" charset="0"/>
                    </a:rPr>
                    <a:t>Lateral root width (µm)</a:t>
                  </a:r>
                  <a:endParaRPr kumimoji="1" lang="ja-JP" altLang="en-US" sz="10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pic>
              <p:nvPicPr>
                <p:cNvPr id="36" name="図 35">
                  <a:extLst>
                    <a:ext uri="{FF2B5EF4-FFF2-40B4-BE49-F238E27FC236}">
                      <a16:creationId xmlns:a16="http://schemas.microsoft.com/office/drawing/2014/main" id="{D72D9748-3721-7F4C-AF03-82714ED62C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3805" b="7199"/>
                <a:stretch/>
              </p:blipFill>
              <p:spPr>
                <a:xfrm>
                  <a:off x="1577339" y="1739137"/>
                  <a:ext cx="3855829" cy="2479862"/>
                </a:xfrm>
                <a:prstGeom prst="rect">
                  <a:avLst/>
                </a:prstGeom>
              </p:spPr>
            </p:pic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F70E1176-AD09-3848-B9AC-173A95EBACE2}"/>
                    </a:ext>
                  </a:extLst>
                </p:cNvPr>
                <p:cNvSpPr txBox="1"/>
                <p:nvPr/>
              </p:nvSpPr>
              <p:spPr>
                <a:xfrm>
                  <a:off x="1810144" y="4330052"/>
                  <a:ext cx="3623023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00" dirty="0">
                      <a:latin typeface="Arial" charset="0"/>
                      <a:ea typeface="Arial" charset="0"/>
                      <a:cs typeface="Arial" charset="0"/>
                    </a:rPr>
                    <a:t>Temperature</a:t>
                  </a:r>
                  <a:endParaRPr kumimoji="1" lang="ja-JP" altLang="en-US" sz="1000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96899A2-16BD-4B46-BF16-13FDBF8E449E}"/>
                  </a:ext>
                </a:extLst>
              </p:cNvPr>
              <p:cNvGrpSpPr/>
              <p:nvPr/>
            </p:nvGrpSpPr>
            <p:grpSpPr>
              <a:xfrm>
                <a:off x="1670052" y="2343707"/>
                <a:ext cx="893292" cy="266137"/>
                <a:chOff x="4165699" y="2146367"/>
                <a:chExt cx="688953" cy="266137"/>
              </a:xfrm>
            </p:grpSpPr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99E2D0CE-8477-7A4D-8991-04547FE3EA3D}"/>
                    </a:ext>
                  </a:extLst>
                </p:cNvPr>
                <p:cNvSpPr txBox="1"/>
                <p:nvPr/>
              </p:nvSpPr>
              <p:spPr>
                <a:xfrm>
                  <a:off x="4165699" y="2146367"/>
                  <a:ext cx="688953" cy="2604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50" dirty="0">
                      <a:latin typeface="Hiragino Kaku Gothic ProN W3" charset="-128"/>
                      <a:ea typeface="Hiragino Kaku Gothic ProN W3" charset="-128"/>
                      <a:cs typeface="Hiragino Kaku Gothic ProN W3" charset="-128"/>
                    </a:rPr>
                    <a:t>***</a:t>
                  </a:r>
                </a:p>
              </p:txBody>
            </p:sp>
            <p:grpSp>
              <p:nvGrpSpPr>
                <p:cNvPr id="30" name="図形グループ 49">
                  <a:extLst>
                    <a:ext uri="{FF2B5EF4-FFF2-40B4-BE49-F238E27FC236}">
                      <a16:creationId xmlns:a16="http://schemas.microsoft.com/office/drawing/2014/main" id="{6D6069AB-ECCF-6C4E-8B69-4C23ACADD61A}"/>
                    </a:ext>
                  </a:extLst>
                </p:cNvPr>
                <p:cNvGrpSpPr/>
                <p:nvPr/>
              </p:nvGrpSpPr>
              <p:grpSpPr>
                <a:xfrm>
                  <a:off x="4228730" y="2299561"/>
                  <a:ext cx="553887" cy="112943"/>
                  <a:chOff x="1402080" y="6226541"/>
                  <a:chExt cx="296743" cy="168705"/>
                </a:xfrm>
              </p:grpSpPr>
              <p:cxnSp>
                <p:nvCxnSpPr>
                  <p:cNvPr id="31" name="直線コネクタ 30">
                    <a:extLst>
                      <a:ext uri="{FF2B5EF4-FFF2-40B4-BE49-F238E27FC236}">
                        <a16:creationId xmlns:a16="http://schemas.microsoft.com/office/drawing/2014/main" id="{7AD1C8AF-C44E-D94F-AC53-EF07F5788CF2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0" cy="168705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直線コネクタ 31">
                    <a:extLst>
                      <a:ext uri="{FF2B5EF4-FFF2-40B4-BE49-F238E27FC236}">
                        <a16:creationId xmlns:a16="http://schemas.microsoft.com/office/drawing/2014/main" id="{474BEA5A-17B0-5B43-8148-6BFD8B9C13C1}"/>
                      </a:ext>
                    </a:extLst>
                  </p:cNvPr>
                  <p:cNvCxnSpPr/>
                  <p:nvPr/>
                </p:nvCxnSpPr>
                <p:spPr>
                  <a:xfrm>
                    <a:off x="1698823" y="6226541"/>
                    <a:ext cx="0" cy="168704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線コネクタ 32">
                    <a:extLst>
                      <a:ext uri="{FF2B5EF4-FFF2-40B4-BE49-F238E27FC236}">
                        <a16:creationId xmlns:a16="http://schemas.microsoft.com/office/drawing/2014/main" id="{1C7D3F2F-1DFE-2E41-A840-8430C6C973E7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296743" cy="0"/>
                  </a:xfrm>
                  <a:prstGeom prst="line">
                    <a:avLst/>
                  </a:prstGeom>
                  <a:ln w="12700" cap="sq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BEE2F56-AA9C-1E4E-8D12-6AB4230136C8}"/>
                  </a:ext>
                </a:extLst>
              </p:cNvPr>
              <p:cNvGrpSpPr/>
              <p:nvPr/>
            </p:nvGrpSpPr>
            <p:grpSpPr>
              <a:xfrm>
                <a:off x="2448640" y="2343707"/>
                <a:ext cx="893292" cy="266137"/>
                <a:chOff x="4165699" y="2146367"/>
                <a:chExt cx="688953" cy="266137"/>
              </a:xfrm>
            </p:grpSpPr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A27323F5-D067-EA4E-9E67-2BDEB33489A1}"/>
                    </a:ext>
                  </a:extLst>
                </p:cNvPr>
                <p:cNvSpPr txBox="1"/>
                <p:nvPr/>
              </p:nvSpPr>
              <p:spPr>
                <a:xfrm>
                  <a:off x="4165699" y="2146367"/>
                  <a:ext cx="688953" cy="2604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50" dirty="0">
                      <a:latin typeface="Hiragino Kaku Gothic ProN W3" charset="-128"/>
                      <a:ea typeface="Hiragino Kaku Gothic ProN W3" charset="-128"/>
                      <a:cs typeface="Hiragino Kaku Gothic ProN W3" charset="-128"/>
                    </a:rPr>
                    <a:t>**</a:t>
                  </a:r>
                </a:p>
              </p:txBody>
            </p:sp>
            <p:grpSp>
              <p:nvGrpSpPr>
                <p:cNvPr id="25" name="図形グループ 49">
                  <a:extLst>
                    <a:ext uri="{FF2B5EF4-FFF2-40B4-BE49-F238E27FC236}">
                      <a16:creationId xmlns:a16="http://schemas.microsoft.com/office/drawing/2014/main" id="{54802C3C-2FB3-534A-921A-9F126B719A3A}"/>
                    </a:ext>
                  </a:extLst>
                </p:cNvPr>
                <p:cNvGrpSpPr/>
                <p:nvPr/>
              </p:nvGrpSpPr>
              <p:grpSpPr>
                <a:xfrm>
                  <a:off x="4228730" y="2299561"/>
                  <a:ext cx="553887" cy="112943"/>
                  <a:chOff x="1402080" y="6226541"/>
                  <a:chExt cx="296743" cy="168705"/>
                </a:xfrm>
              </p:grpSpPr>
              <p:cxnSp>
                <p:nvCxnSpPr>
                  <p:cNvPr id="26" name="直線コネクタ 25">
                    <a:extLst>
                      <a:ext uri="{FF2B5EF4-FFF2-40B4-BE49-F238E27FC236}">
                        <a16:creationId xmlns:a16="http://schemas.microsoft.com/office/drawing/2014/main" id="{A16BEFE5-968D-D445-B196-765ACC8166CF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0" cy="168705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線コネクタ 26">
                    <a:extLst>
                      <a:ext uri="{FF2B5EF4-FFF2-40B4-BE49-F238E27FC236}">
                        <a16:creationId xmlns:a16="http://schemas.microsoft.com/office/drawing/2014/main" id="{0FD3B9A3-561E-A742-B07F-172525D2EDF8}"/>
                      </a:ext>
                    </a:extLst>
                  </p:cNvPr>
                  <p:cNvCxnSpPr/>
                  <p:nvPr/>
                </p:nvCxnSpPr>
                <p:spPr>
                  <a:xfrm>
                    <a:off x="1698823" y="6226541"/>
                    <a:ext cx="0" cy="168704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線コネクタ 27">
                    <a:extLst>
                      <a:ext uri="{FF2B5EF4-FFF2-40B4-BE49-F238E27FC236}">
                        <a16:creationId xmlns:a16="http://schemas.microsoft.com/office/drawing/2014/main" id="{C7618E36-DF3B-0345-B4FC-BA208683AC9D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296743" cy="0"/>
                  </a:xfrm>
                  <a:prstGeom prst="line">
                    <a:avLst/>
                  </a:prstGeom>
                  <a:ln w="12700" cap="sq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E84A7FC-6D0A-CF46-86F3-D1EE131A5850}"/>
                  </a:ext>
                </a:extLst>
              </p:cNvPr>
              <p:cNvGrpSpPr/>
              <p:nvPr/>
            </p:nvGrpSpPr>
            <p:grpSpPr>
              <a:xfrm>
                <a:off x="2355203" y="2135316"/>
                <a:ext cx="1859078" cy="266137"/>
                <a:chOff x="4165699" y="2146367"/>
                <a:chExt cx="688953" cy="266137"/>
              </a:xfrm>
            </p:grpSpPr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196F2691-6E51-DA44-AB6F-2D99DF4DBD55}"/>
                    </a:ext>
                  </a:extLst>
                </p:cNvPr>
                <p:cNvSpPr txBox="1"/>
                <p:nvPr/>
              </p:nvSpPr>
              <p:spPr>
                <a:xfrm>
                  <a:off x="4165699" y="2146367"/>
                  <a:ext cx="688953" cy="2604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050" dirty="0">
                      <a:latin typeface="Hiragino Kaku Gothic ProN W3" charset="-128"/>
                      <a:ea typeface="Hiragino Kaku Gothic ProN W3" charset="-128"/>
                      <a:cs typeface="Hiragino Kaku Gothic ProN W3" charset="-128"/>
                    </a:rPr>
                    <a:t>**</a:t>
                  </a:r>
                </a:p>
              </p:txBody>
            </p:sp>
            <p:grpSp>
              <p:nvGrpSpPr>
                <p:cNvPr id="20" name="図形グループ 49">
                  <a:extLst>
                    <a:ext uri="{FF2B5EF4-FFF2-40B4-BE49-F238E27FC236}">
                      <a16:creationId xmlns:a16="http://schemas.microsoft.com/office/drawing/2014/main" id="{7326452E-2C13-2A41-982D-A271BFCFC56D}"/>
                    </a:ext>
                  </a:extLst>
                </p:cNvPr>
                <p:cNvGrpSpPr/>
                <p:nvPr/>
              </p:nvGrpSpPr>
              <p:grpSpPr>
                <a:xfrm>
                  <a:off x="4228730" y="2299561"/>
                  <a:ext cx="553887" cy="112943"/>
                  <a:chOff x="1402080" y="6226541"/>
                  <a:chExt cx="296743" cy="168705"/>
                </a:xfrm>
              </p:grpSpPr>
              <p:cxnSp>
                <p:nvCxnSpPr>
                  <p:cNvPr id="21" name="直線コネクタ 20">
                    <a:extLst>
                      <a:ext uri="{FF2B5EF4-FFF2-40B4-BE49-F238E27FC236}">
                        <a16:creationId xmlns:a16="http://schemas.microsoft.com/office/drawing/2014/main" id="{0BAFDDEC-B2EA-0C4C-8A52-06B865EDE533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0" cy="168705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直線コネクタ 21">
                    <a:extLst>
                      <a:ext uri="{FF2B5EF4-FFF2-40B4-BE49-F238E27FC236}">
                        <a16:creationId xmlns:a16="http://schemas.microsoft.com/office/drawing/2014/main" id="{4A685363-2776-8745-A7A1-86AF360575A7}"/>
                      </a:ext>
                    </a:extLst>
                  </p:cNvPr>
                  <p:cNvCxnSpPr/>
                  <p:nvPr/>
                </p:nvCxnSpPr>
                <p:spPr>
                  <a:xfrm>
                    <a:off x="1698823" y="6226541"/>
                    <a:ext cx="0" cy="168704"/>
                  </a:xfrm>
                  <a:prstGeom prst="line">
                    <a:avLst/>
                  </a:prstGeom>
                  <a:ln w="12700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直線コネクタ 22">
                    <a:extLst>
                      <a:ext uri="{FF2B5EF4-FFF2-40B4-BE49-F238E27FC236}">
                        <a16:creationId xmlns:a16="http://schemas.microsoft.com/office/drawing/2014/main" id="{02B9356D-CA88-684F-93D5-D475A5DB7F7F}"/>
                      </a:ext>
                    </a:extLst>
                  </p:cNvPr>
                  <p:cNvCxnSpPr/>
                  <p:nvPr/>
                </p:nvCxnSpPr>
                <p:spPr>
                  <a:xfrm>
                    <a:off x="1402080" y="6226541"/>
                    <a:ext cx="296743" cy="0"/>
                  </a:xfrm>
                  <a:prstGeom prst="line">
                    <a:avLst/>
                  </a:prstGeom>
                  <a:ln w="12700" cap="sq"/>
                  <a:effectLst/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aphicFrame>
          <p:nvGraphicFramePr>
            <p:cNvPr id="38" name="オブジェクト 37">
              <a:extLst>
                <a:ext uri="{FF2B5EF4-FFF2-40B4-BE49-F238E27FC236}">
                  <a16:creationId xmlns:a16="http://schemas.microsoft.com/office/drawing/2014/main" id="{0C2C9EC3-C2F1-4945-97E5-3F3FB85EC02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9697666"/>
                </p:ext>
              </p:extLst>
            </p:nvPr>
          </p:nvGraphicFramePr>
          <p:xfrm>
            <a:off x="1534234" y="4970367"/>
            <a:ext cx="2689938" cy="7238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シート" r:id="rId8" imgW="3822700" imgH="1028700" progId="Excel.Sheet.12">
                    <p:embed/>
                  </p:oleObj>
                </mc:Choice>
                <mc:Fallback>
                  <p:oleObj name="シート" r:id="rId8" imgW="3822700" imgH="1028700" progId="Excel.Sheet.12">
                    <p:embed/>
                    <p:pic>
                      <p:nvPicPr>
                        <p:cNvPr id="67" name="オブジェクト 66">
                          <a:extLst>
                            <a:ext uri="{FF2B5EF4-FFF2-40B4-BE49-F238E27FC236}">
                              <a16:creationId xmlns:a16="http://schemas.microsoft.com/office/drawing/2014/main" id="{EB4E9CD0-19D3-6944-86D1-6884CA679C1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534234" y="4970367"/>
                          <a:ext cx="2689938" cy="72387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174597EB-49DF-A44C-8677-013F917C2677}"/>
                </a:ext>
              </a:extLst>
            </p:cNvPr>
            <p:cNvSpPr txBox="1"/>
            <p:nvPr/>
          </p:nvSpPr>
          <p:spPr>
            <a:xfrm>
              <a:off x="585039" y="4607254"/>
              <a:ext cx="45883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 charset="0"/>
                  <a:ea typeface="Arial" charset="0"/>
                  <a:cs typeface="Arial" charset="0"/>
                </a:rPr>
                <a:t>q-values (pair-wise Mann–Whitney–Wilcoxon test with Bonferroni correction)</a:t>
              </a:r>
              <a:endParaRPr kumimoji="1" lang="ja-JP" altLang="en-US" sz="1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0A064BB-9F8B-D442-A742-119CA65A42D7}"/>
                </a:ext>
              </a:extLst>
            </p:cNvPr>
            <p:cNvSpPr txBox="1"/>
            <p:nvPr/>
          </p:nvSpPr>
          <p:spPr>
            <a:xfrm>
              <a:off x="4229577" y="1447119"/>
              <a:ext cx="15572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**</a:t>
              </a:r>
              <a:r>
                <a:rPr lang="en-US" altLang="ja-JP" sz="900" i="1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P</a:t>
              </a:r>
              <a:r>
                <a:rPr lang="en-US" altLang="ja-JP" sz="9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 &lt; 10</a:t>
              </a:r>
              <a:r>
                <a:rPr lang="en-US" altLang="ja-JP" sz="900" baseline="300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-2</a:t>
              </a:r>
              <a:r>
                <a:rPr lang="en-US" altLang="ja-JP" sz="9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, ***</a:t>
              </a:r>
              <a:r>
                <a:rPr lang="en-US" altLang="ja-JP" sz="900" i="1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P</a:t>
              </a:r>
              <a:r>
                <a:rPr lang="en-US" altLang="ja-JP" sz="9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 &lt; 10</a:t>
              </a:r>
              <a:r>
                <a:rPr lang="en-US" altLang="ja-JP" sz="900" baseline="30000" dirty="0"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-7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209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</Words>
  <Application>Microsoft Macintosh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Hiragino Kaku Gothic ProN W3</vt:lpstr>
      <vt:lpstr>Arial</vt:lpstr>
      <vt:lpstr>Calibri</vt:lpstr>
      <vt:lpstr>Calibri Light</vt:lpstr>
      <vt:lpstr>Office テーマ</vt:lpstr>
      <vt:lpstr>シート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2</cp:revision>
  <dcterms:created xsi:type="dcterms:W3CDTF">2021-01-11T04:42:20Z</dcterms:created>
  <dcterms:modified xsi:type="dcterms:W3CDTF">2021-01-11T04:43:19Z</dcterms:modified>
</cp:coreProperties>
</file>