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66" r:id="rId2"/>
  </p:sldIdLst>
  <p:sldSz cx="7559675" cy="10691813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ni" initials="m" lastIdx="1" clrIdx="0">
    <p:extLst>
      <p:ext uri="{19B8F6BF-5375-455C-9EA6-DF929625EA0E}">
        <p15:presenceInfo xmlns:p15="http://schemas.microsoft.com/office/powerpoint/2012/main" userId="mu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9" autoAdjust="0"/>
    <p:restoredTop sz="92214" autoAdjust="0"/>
  </p:normalViewPr>
  <p:slideViewPr>
    <p:cSldViewPr snapToGrid="0">
      <p:cViewPr varScale="1">
        <p:scale>
          <a:sx n="84" d="100"/>
          <a:sy n="84" d="100"/>
        </p:scale>
        <p:origin x="3384" y="10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6868A-F152-4136-B0F7-BD7582F3AC1F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EF350-9320-474C-8496-61F72F7AC3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86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5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1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57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8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2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7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42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50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0AF8C-5985-4784-943F-58379928E030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D50A2-6F8D-4133-9D94-3E4B59B08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46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ole tekstowe 56">
            <a:extLst>
              <a:ext uri="{FF2B5EF4-FFF2-40B4-BE49-F238E27FC236}">
                <a16:creationId xmlns:a16="http://schemas.microsoft.com/office/drawing/2014/main" id="{399735AA-3C64-4482-85D2-D54DE1CFEEBF}"/>
              </a:ext>
            </a:extLst>
          </p:cNvPr>
          <p:cNvSpPr txBox="1"/>
          <p:nvPr/>
        </p:nvSpPr>
        <p:spPr>
          <a:xfrm>
            <a:off x="97476" y="384088"/>
            <a:ext cx="7364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Supplementary Table 1-</a:t>
            </a:r>
            <a:r>
              <a:rPr lang="en-US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 Sequencing of the CRISPR/Cas9 derived cell lines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9947250-82D9-4253-91D7-13894D5BE9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006466"/>
              </p:ext>
            </p:extLst>
          </p:nvPr>
        </p:nvGraphicFramePr>
        <p:xfrm>
          <a:off x="283221" y="763957"/>
          <a:ext cx="6993229" cy="7706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3770">
                  <a:extLst>
                    <a:ext uri="{9D8B030D-6E8A-4147-A177-3AD203B41FA5}">
                      <a16:colId xmlns:a16="http://schemas.microsoft.com/office/drawing/2014/main" val="663048743"/>
                    </a:ext>
                  </a:extLst>
                </a:gridCol>
                <a:gridCol w="1770452">
                  <a:extLst>
                    <a:ext uri="{9D8B030D-6E8A-4147-A177-3AD203B41FA5}">
                      <a16:colId xmlns:a16="http://schemas.microsoft.com/office/drawing/2014/main" val="475043903"/>
                    </a:ext>
                  </a:extLst>
                </a:gridCol>
                <a:gridCol w="1689007">
                  <a:extLst>
                    <a:ext uri="{9D8B030D-6E8A-4147-A177-3AD203B41FA5}">
                      <a16:colId xmlns:a16="http://schemas.microsoft.com/office/drawing/2014/main" val="2805973554"/>
                    </a:ext>
                  </a:extLst>
                </a:gridCol>
              </a:tblGrid>
              <a:tr h="263394">
                <a:tc gridSpan="3"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Sequencing of CRISPR/Cas9 derived cell lines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153842"/>
                  </a:ext>
                </a:extLst>
              </a:tr>
              <a:tr h="274349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Hek293 T-Rex cell, </a:t>
                      </a:r>
                      <a:r>
                        <a:rPr lang="en-US" sz="800" b="1" i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RNF43/ZNRF3 </a:t>
                      </a:r>
                      <a:r>
                        <a:rPr lang="en-US" sz="800" b="1" i="0" dirty="0" err="1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dKO</a:t>
                      </a:r>
                      <a:r>
                        <a:rPr lang="en-US" sz="800" b="1" i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clone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976490"/>
                  </a:ext>
                </a:extLst>
              </a:tr>
              <a:tr h="455985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Human RNF43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56437558- ATCGTAACTGTGTGGACCCCT-56437578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ATCGTAACT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GTGTGGACCCCT;</a:t>
                      </a:r>
                      <a:endParaRPr lang="en-US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297, premature stop codon at 441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ATCGTAACT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GTGTGGACCCCT</a:t>
                      </a:r>
                      <a:endParaRPr lang="en-US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297, premature stop codon at 441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320097"/>
                  </a:ext>
                </a:extLst>
              </a:tr>
              <a:tr h="577581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Human ZNRF3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29439292-CATACACCACCGGCCTCTTGAGCGGGTCTTCAGAGCC-29439332 </a:t>
                      </a:r>
                    </a:p>
                    <a:p>
                      <a:pPr algn="just"/>
                      <a:endParaRPr lang="en-US" sz="8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CATACACCACC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AGAGCC; </a:t>
                      </a:r>
                    </a:p>
                    <a:p>
                      <a:pPr algn="ctr"/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20 </a:t>
                      </a:r>
                      <a:r>
                        <a:rPr lang="en-US" sz="80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nt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172, premature stop codon at 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CATACACCACCGG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CCTCTTGAGCGGGTCTTCAGAGCC;</a:t>
                      </a:r>
                    </a:p>
                    <a:p>
                      <a:pPr algn="ctr"/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179, premature stop codon at 189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440035"/>
                  </a:ext>
                </a:extLst>
              </a:tr>
              <a:tr h="22735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Hek293 T-Rex cell, </a:t>
                      </a:r>
                      <a:r>
                        <a:rPr lang="en-US" sz="800" b="1" i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RNF43/ZNRF3 </a:t>
                      </a:r>
                      <a:r>
                        <a:rPr lang="en-US" sz="800" b="1" i="0" dirty="0" err="1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dKO</a:t>
                      </a:r>
                      <a:r>
                        <a:rPr lang="en-US" sz="800" b="1" i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clone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645059"/>
                  </a:ext>
                </a:extLst>
              </a:tr>
              <a:tr h="577581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Human RNF43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56437558-ATCGTAACTGTGTGGACCCCT-56437578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ATCGTAA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TGTGTGGACCCCT; </a:t>
                      </a:r>
                      <a:endParaRPr lang="pl-PL" sz="800" dirty="0">
                        <a:solidFill>
                          <a:srgbClr val="0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1nt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Protein: Frameshift at 297, premature stop codon at 417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ATCGTAACT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GTGTGGACCCCT; </a:t>
                      </a:r>
                      <a:endParaRPr lang="pl-PL" sz="800" dirty="0">
                        <a:solidFill>
                          <a:srgbClr val="0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1nt insertion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297, premature stop codon at 441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165705"/>
                  </a:ext>
                </a:extLst>
              </a:tr>
              <a:tr h="699177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Human ZNRF3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29439292</a:t>
                      </a:r>
                      <a:r>
                        <a:rPr lang="pl-PL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CATACACCACCGGCCTCTTGAGCGGGTCTTCAGAGCC29439332</a:t>
                      </a:r>
                      <a:r>
                        <a:rPr lang="en-US" sz="8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CATACACCACC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A-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CCTCTTGAGCGGGTCTTCAGAGCC; </a:t>
                      </a:r>
                      <a:endParaRPr lang="pl-PL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algn="ctr" defTabSz="755934" rtl="0" eaLnBrk="1" latinLnBrk="0" hangingPunct="1"/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deletion, 1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substitution </a:t>
                      </a:r>
                    </a:p>
                    <a:p>
                      <a:pPr marL="0" algn="ctr" defTabSz="755934" rtl="0" eaLnBrk="1" latinLnBrk="0" hangingPunct="1"/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177; Stop at 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CATACACCACCGG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</a:t>
                      </a: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CCTCTTGAGCGGGTCTTCAGAGCC; </a:t>
                      </a:r>
                      <a:endParaRPr lang="pl-PL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insertion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179, premature stop codon at 189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496036"/>
                  </a:ext>
                </a:extLst>
              </a:tr>
              <a:tr h="388502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Hek293 T-Rex cell, </a:t>
                      </a:r>
                      <a:r>
                        <a:rPr lang="en-US" sz="800" b="1" i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ROR1 </a:t>
                      </a:r>
                      <a:r>
                        <a:rPr lang="en-US" sz="800" b="1" i="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KO</a:t>
                      </a:r>
                      <a:endParaRPr lang="en-US" sz="800" i="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175596"/>
                  </a:ext>
                </a:extLst>
              </a:tr>
              <a:tr h="455985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Human </a:t>
                      </a:r>
                      <a:r>
                        <a:rPr lang="pl-PL" sz="800" dirty="0">
                          <a:solidFill>
                            <a:srgbClr val="00000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ROR1:</a:t>
                      </a:r>
                      <a:endParaRPr lang="en-US" sz="800" dirty="0">
                        <a:solidFill>
                          <a:srgbClr val="000000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64515528-CCATCTATGGCTCTCGGCTG</a:t>
                      </a:r>
                      <a:r>
                        <a:rPr lang="en-GB" sz="800" u="sng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CGG</a:t>
                      </a:r>
                      <a:r>
                        <a:rPr lang="en-GB" sz="800" u="none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64515550</a:t>
                      </a:r>
                      <a:endParaRPr lang="en-US" sz="8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CCATCTATGGCT</a:t>
                      </a:r>
                      <a:r>
                        <a:rPr lang="en-GB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CTCGG</a:t>
                      </a: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CTG</a:t>
                      </a:r>
                      <a:r>
                        <a:rPr lang="en-GB" sz="800" u="sng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CGG</a:t>
                      </a:r>
                      <a:r>
                        <a:rPr lang="en-GB" sz="800" u="none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en-GB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GB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  <a:endParaRPr lang="cs-CZ" sz="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</a:t>
                      </a:r>
                      <a:r>
                        <a:rPr lang="cs-CZ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114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 Stop at 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CCAT</a:t>
                      </a:r>
                      <a:r>
                        <a:rPr lang="en-GB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CTATGGCTCTCGG</a:t>
                      </a: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CTG</a:t>
                      </a:r>
                      <a:r>
                        <a:rPr lang="en-GB" sz="800" u="sng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CGG</a:t>
                      </a:r>
                      <a:r>
                        <a:rPr lang="en-GB" sz="800" u="none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 </a:t>
                      </a:r>
                      <a:r>
                        <a:rPr lang="en-GB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GB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  <a:endParaRPr lang="cs-CZ" sz="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Frameshift at 111; Stop at 193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056352"/>
                  </a:ext>
                </a:extLst>
              </a:tr>
              <a:tr h="33438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Hek293 T-Rex cell, </a:t>
                      </a:r>
                      <a:r>
                        <a:rPr lang="en-US" sz="800" b="1" i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WNT5A </a:t>
                      </a:r>
                      <a:r>
                        <a:rPr lang="en-US" sz="800" b="1" i="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KO</a:t>
                      </a:r>
                      <a:endParaRPr lang="en-US" sz="800" i="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7250555"/>
                  </a:ext>
                </a:extLst>
              </a:tr>
              <a:tr h="455985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Human WNT5A</a:t>
                      </a:r>
                      <a:r>
                        <a:rPr lang="pl-PL" sz="800" dirty="0">
                          <a:solidFill>
                            <a:srgbClr val="00000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:</a:t>
                      </a:r>
                      <a:endParaRPr lang="en-US" sz="800" dirty="0">
                        <a:solidFill>
                          <a:srgbClr val="000000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55513400-AGTATCAATTCCGACATCGA-55513417</a:t>
                      </a:r>
                      <a:endParaRPr lang="en-US" sz="8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AGTATCAATTCCGACAT</a:t>
                      </a:r>
                      <a:r>
                        <a:rPr lang="en-US" sz="800" kern="12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CGA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insertion, frameshift at 111,  stop at 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AGTATCAATTCCGACAT</a:t>
                      </a:r>
                      <a:r>
                        <a:rPr lang="en-US" sz="800" kern="12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CGA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insertion, frameshift at 111,  stop at 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783721"/>
                  </a:ext>
                </a:extLst>
              </a:tr>
              <a:tr h="212793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A375 WT </a:t>
                      </a:r>
                      <a:r>
                        <a:rPr lang="en-US" sz="800" b="1" i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RNF43/ZNRF3 </a:t>
                      </a:r>
                      <a:r>
                        <a:rPr lang="en-US" sz="800" b="1" dirty="0" err="1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dKO</a:t>
                      </a:r>
                      <a:r>
                        <a:rPr lang="en-US" sz="80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085952"/>
                  </a:ext>
                </a:extLst>
              </a:tr>
              <a:tr h="699177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Human RNF43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58360210-gttacgatggaactcatggaggcaggaaatgacccgtagctcctg-58360254 </a:t>
                      </a:r>
                      <a:endParaRPr lang="en-US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AGTTACGATGGA</a:t>
                      </a: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; </a:t>
                      </a:r>
                      <a:endParaRPr kumimoji="0" lang="pl-P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p.293_295del (RING domain)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 of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AGTTACGATGGA</a:t>
                      </a: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; </a:t>
                      </a:r>
                      <a:endParaRPr kumimoji="0" lang="pl-P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</a:t>
                      </a:r>
                      <a:r>
                        <a:rPr 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</a:t>
                      </a: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.293_295del (RING domain)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Loss of function</a:t>
                      </a:r>
                    </a:p>
                    <a:p>
                      <a:pPr algn="ctr"/>
                      <a:endParaRPr lang="en-US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854572"/>
                  </a:ext>
                </a:extLst>
              </a:tr>
              <a:tr h="577581">
                <a:tc>
                  <a:txBody>
                    <a:bodyPr/>
                    <a:lstStyle/>
                    <a:p>
                      <a:pPr lvl="0" algn="just" defTabSz="9144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 Human ZNRF3</a:t>
                      </a:r>
                    </a:p>
                    <a:p>
                      <a:pPr lvl="0" algn="just" defTabSz="9144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29046818gacacactcagcagcagctccacgtccgactgtgccatctgtctggagaa</a:t>
                      </a: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29046867</a:t>
                      </a: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   </a:t>
                      </a:r>
                    </a:p>
                    <a:p>
                      <a:pPr algn="just"/>
                      <a:endParaRPr lang="en-US" sz="8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 changes in exon 6,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p.C293fs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Multiple changes in exon 6,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p.C293fs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298042"/>
                  </a:ext>
                </a:extLst>
              </a:tr>
              <a:tr h="334389"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A375 IV </a:t>
                      </a:r>
                      <a:r>
                        <a:rPr lang="en-US" sz="800" b="1" i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RNF43/ZNRF3 </a:t>
                      </a:r>
                      <a:r>
                        <a:rPr lang="en-US" sz="800" b="1" dirty="0" err="1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dKO</a:t>
                      </a:r>
                      <a:r>
                        <a:rPr lang="en-US" sz="800" b="1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:</a:t>
                      </a:r>
                    </a:p>
                    <a:p>
                      <a:pPr algn="ctr"/>
                      <a:endParaRPr lang="en-US" sz="800" b="1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Allele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980441"/>
                  </a:ext>
                </a:extLst>
              </a:tr>
              <a:tr h="577581">
                <a:tc>
                  <a:txBody>
                    <a:bodyPr/>
                    <a:lstStyle/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Human RNF43</a:t>
                      </a:r>
                    </a:p>
                    <a:p>
                      <a:pPr marL="0" marR="0" lvl="0" indent="0" algn="just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58360210-gttacgatggaactcatggaggcaggaaatgacccgtagctcctg-58360254 </a:t>
                      </a:r>
                      <a:endParaRPr lang="en-US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AGTTACGATGGAACTC</a:t>
                      </a:r>
                      <a:r>
                        <a:rPr lang="en-US" altLang="en-US" sz="800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ATGG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US" alt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insertion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 codon at 293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AGTTACGATGG</a:t>
                      </a:r>
                      <a:r>
                        <a:rPr lang="en-US" alt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AACTC</a:t>
                      </a: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ATGG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en-US" alt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 codon at 295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216647"/>
                  </a:ext>
                </a:extLst>
              </a:tr>
              <a:tr h="577581">
                <a:tc>
                  <a:txBody>
                    <a:bodyPr/>
                    <a:lstStyle/>
                    <a:p>
                      <a:pPr lvl="0" algn="just" defTabSz="9144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0" lang="en-US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Times New Roman" panose="02020603050405020304" pitchFamily="18" charset="0"/>
                          <a:cs typeface="Helvetica" panose="020B0604020202020204" pitchFamily="34" charset="0"/>
                        </a:rPr>
                        <a:t> Human ZNRF3</a:t>
                      </a:r>
                    </a:p>
                    <a:p>
                      <a:pPr lvl="0" algn="just" defTabSz="9144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0" lang="pl-PL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29046815-ctggacacactcagcagcagctccacgtccgactgtgccatctgtctggagaagtacattgatggagaggtaatggcagaagca-29046904</a:t>
                      </a:r>
                      <a:endParaRPr kumimoji="0" lang="en-US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AGCAGCAGCTCCACG</a:t>
                      </a:r>
                      <a:r>
                        <a:rPr lang="en-US" alt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</a:t>
                      </a:r>
                      <a:r>
                        <a:rPr lang="en-US" alt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 codon at 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dirty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AGCAGCAGCTCCACG</a:t>
                      </a:r>
                      <a:r>
                        <a:rPr lang="en-US" altLang="en-US" sz="800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</a:t>
                      </a:r>
                      <a:r>
                        <a:rPr lang="en-US" altLang="en-US" sz="8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</a:t>
                      </a: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deletion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 codon at 295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75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610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21526</TotalTime>
  <Words>361</Words>
  <Application>Microsoft Office PowerPoint</Application>
  <PresentationFormat>Custom</PresentationFormat>
  <Paragraphs>95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muni</dc:creator>
  <cp:lastModifiedBy>muni</cp:lastModifiedBy>
  <cp:revision>1419</cp:revision>
  <dcterms:created xsi:type="dcterms:W3CDTF">2017-11-07T08:17:13Z</dcterms:created>
  <dcterms:modified xsi:type="dcterms:W3CDTF">2021-08-02T07:34:23Z</dcterms:modified>
</cp:coreProperties>
</file>