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AFF7"/>
    <a:srgbClr val="9FF1F3"/>
    <a:srgbClr val="B2B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48"/>
    <p:restoredTop sz="94673"/>
  </p:normalViewPr>
  <p:slideViewPr>
    <p:cSldViewPr snapToGrid="0" snapToObjects="1">
      <p:cViewPr varScale="1">
        <p:scale>
          <a:sx n="131" d="100"/>
          <a:sy n="131" d="100"/>
        </p:scale>
        <p:origin x="5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12E2B-7889-1740-89F2-2D014102EE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76515E-2278-6B40-B63B-892F2AEB06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69898-C0CE-A244-A431-14E3E2DF1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133-D3A5-CB48-8814-3CB124782683}" type="datetimeFigureOut">
              <a:rPr lang="en-US" smtClean="0"/>
              <a:t>9/5/20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E26D2-E028-3C4E-AD3D-DB45A4FAB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EB0CE-593D-294F-9F34-3E2C936D6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8631-99FC-F142-A98C-CA7AD12D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171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4B0FF-5899-134C-B976-6A64083B7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678BB8-2A24-634F-9688-6357704B3C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2179C-0C40-3B48-8AE3-3E85F549C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133-D3A5-CB48-8814-3CB124782683}" type="datetimeFigureOut">
              <a:rPr lang="en-US" smtClean="0"/>
              <a:t>9/5/20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36345-6EC2-B24F-B489-2329590FD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79750-F137-844D-B8BA-6C54A6F74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8631-99FC-F142-A98C-CA7AD12D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55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4D81CF-8BCD-A343-8C31-EB4E7E4E33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9C3BBD-ACFA-D24F-A892-4E69D3EB14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51B79-B90B-204D-B07A-E98F51B1C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133-D3A5-CB48-8814-3CB124782683}" type="datetimeFigureOut">
              <a:rPr lang="en-US" smtClean="0"/>
              <a:t>9/5/20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2B463-DF06-8C44-BFE3-FDEA531AD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4E13C-A340-DD43-9D84-A139DC3EB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8631-99FC-F142-A98C-CA7AD12D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68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66F13-A54B-B542-881A-4D751F52F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9B131-AC59-3C46-B2F1-475208B500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FA7A8-F987-1548-8759-264A89A76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133-D3A5-CB48-8814-3CB124782683}" type="datetimeFigureOut">
              <a:rPr lang="en-US" smtClean="0"/>
              <a:t>9/5/20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A41C4-8EBB-D24E-8191-9B8B15E84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8F422-9E96-C646-894F-4A5280F3A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8631-99FC-F142-A98C-CA7AD12D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988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8F96F-C4A4-0F4A-837F-7A4CB98C4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BF3A83-2708-C846-973C-27A73C636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F5428-2189-9947-B045-B8005796C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133-D3A5-CB48-8814-3CB124782683}" type="datetimeFigureOut">
              <a:rPr lang="en-US" smtClean="0"/>
              <a:t>9/5/20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26574-BEBF-6848-9379-317272136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42224-DA9F-E34A-ABE9-5E9BFB770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8631-99FC-F142-A98C-CA7AD12D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100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143D5-DB3C-2345-9176-B55F27602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DBFC2-65DD-0142-AFB9-DA6B7E625B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A5B07C-4D60-3447-89D3-BC9261E663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B6A1C5-7756-1541-B7F3-828D9398B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133-D3A5-CB48-8814-3CB124782683}" type="datetimeFigureOut">
              <a:rPr lang="en-US" smtClean="0"/>
              <a:t>9/5/20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133BF6-57F1-3947-BA8C-52E53E46E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8A7ACE-9967-ED47-9975-DFE25C9E2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8631-99FC-F142-A98C-CA7AD12D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04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04FCF-0BA2-0743-9D3E-88C502163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2B4BB-8143-9F4D-B008-88EDA4CEE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369325-ABA6-1045-BB57-D3AF1CB75F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0A3203-B815-ED41-A2E4-BFEBFB37B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F0DC74-732B-4947-BCA9-4E7D16DED6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578CC4-5BA0-A742-849B-A31BE4B78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133-D3A5-CB48-8814-3CB124782683}" type="datetimeFigureOut">
              <a:rPr lang="en-US" smtClean="0"/>
              <a:t>9/5/20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DE26AB-145A-CF47-A4E7-0B0425575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B8B753-00F5-D74C-AC86-D3F455275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8631-99FC-F142-A98C-CA7AD12D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80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DF27E-3EA7-534B-B4FF-D7877B6C2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5A89D5-6640-3E41-865C-277F3C5A0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133-D3A5-CB48-8814-3CB124782683}" type="datetimeFigureOut">
              <a:rPr lang="en-US" smtClean="0"/>
              <a:t>9/5/20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5F31D6-4B74-DE44-A21A-65FC1484C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D52D44-71BB-C941-99D1-05A7E69FA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8631-99FC-F142-A98C-CA7AD12D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126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CB4804-C4EA-5D42-9966-384B1A42F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133-D3A5-CB48-8814-3CB124782683}" type="datetimeFigureOut">
              <a:rPr lang="en-US" smtClean="0"/>
              <a:t>9/5/20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B65ECF-89E6-6443-83BA-8F334B661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6FEB34-EC44-B349-BBB1-165505D67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8631-99FC-F142-A98C-CA7AD12D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325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F47A9-18A9-F74E-852E-CE79CBF40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97703-1CA6-1043-8BFF-9EFD52DD8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FE3C4D-2D52-0540-BBE4-4B211F09A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32A884-9FF7-AC4A-B318-F4D820406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133-D3A5-CB48-8814-3CB124782683}" type="datetimeFigureOut">
              <a:rPr lang="en-US" smtClean="0"/>
              <a:t>9/5/20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95F4B-5D6B-4640-8FE9-C9B9AB080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1AD684-9E41-1C4C-AFB7-EE2DDCFD3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8631-99FC-F142-A98C-CA7AD12D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308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22318-F64E-8245-AE0C-F235D1400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CFF7B6-C4D8-5044-9B7D-575E119F0E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F12E0F-0CFA-EB46-A693-8AD0FAD843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74B522-1913-AB43-A28E-5059E9802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133-D3A5-CB48-8814-3CB124782683}" type="datetimeFigureOut">
              <a:rPr lang="en-US" smtClean="0"/>
              <a:t>9/5/20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188042-5949-F449-932A-9A5D585FF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F0AAFB-37EC-5347-9FBE-15D3076A7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8631-99FC-F142-A98C-CA7AD12D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866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EDA44B-40CE-8747-A6C7-2DAD0339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4E6676-0AFE-184B-A484-8FEE75954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A84FE5-1F25-CA4E-B07C-9564C20210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0C133-D3A5-CB48-8814-3CB124782683}" type="datetimeFigureOut">
              <a:rPr lang="en-US" smtClean="0"/>
              <a:t>9/5/20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3D292-40DF-0043-9E7E-CC2EEB6BC9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3776E-E245-2B47-BF05-7F3DA955B1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68631-99FC-F142-A98C-CA7AD12D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830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DDBBC86-610E-6446-88D7-829EC68531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932149"/>
              </p:ext>
            </p:extLst>
          </p:nvPr>
        </p:nvGraphicFramePr>
        <p:xfrm>
          <a:off x="1475819" y="1839103"/>
          <a:ext cx="9186815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165">
                  <a:extLst>
                    <a:ext uri="{9D8B030D-6E8A-4147-A177-3AD203B41FA5}">
                      <a16:colId xmlns:a16="http://schemas.microsoft.com/office/drawing/2014/main" val="2466288820"/>
                    </a:ext>
                  </a:extLst>
                </a:gridCol>
                <a:gridCol w="835165">
                  <a:extLst>
                    <a:ext uri="{9D8B030D-6E8A-4147-A177-3AD203B41FA5}">
                      <a16:colId xmlns:a16="http://schemas.microsoft.com/office/drawing/2014/main" val="2175047328"/>
                    </a:ext>
                  </a:extLst>
                </a:gridCol>
                <a:gridCol w="835165">
                  <a:extLst>
                    <a:ext uri="{9D8B030D-6E8A-4147-A177-3AD203B41FA5}">
                      <a16:colId xmlns:a16="http://schemas.microsoft.com/office/drawing/2014/main" val="932188707"/>
                    </a:ext>
                  </a:extLst>
                </a:gridCol>
                <a:gridCol w="835165">
                  <a:extLst>
                    <a:ext uri="{9D8B030D-6E8A-4147-A177-3AD203B41FA5}">
                      <a16:colId xmlns:a16="http://schemas.microsoft.com/office/drawing/2014/main" val="4137279803"/>
                    </a:ext>
                  </a:extLst>
                </a:gridCol>
                <a:gridCol w="835165">
                  <a:extLst>
                    <a:ext uri="{9D8B030D-6E8A-4147-A177-3AD203B41FA5}">
                      <a16:colId xmlns:a16="http://schemas.microsoft.com/office/drawing/2014/main" val="4274453992"/>
                    </a:ext>
                  </a:extLst>
                </a:gridCol>
                <a:gridCol w="835165">
                  <a:extLst>
                    <a:ext uri="{9D8B030D-6E8A-4147-A177-3AD203B41FA5}">
                      <a16:colId xmlns:a16="http://schemas.microsoft.com/office/drawing/2014/main" val="348481090"/>
                    </a:ext>
                  </a:extLst>
                </a:gridCol>
                <a:gridCol w="835165">
                  <a:extLst>
                    <a:ext uri="{9D8B030D-6E8A-4147-A177-3AD203B41FA5}">
                      <a16:colId xmlns:a16="http://schemas.microsoft.com/office/drawing/2014/main" val="451012398"/>
                    </a:ext>
                  </a:extLst>
                </a:gridCol>
                <a:gridCol w="835165">
                  <a:extLst>
                    <a:ext uri="{9D8B030D-6E8A-4147-A177-3AD203B41FA5}">
                      <a16:colId xmlns:a16="http://schemas.microsoft.com/office/drawing/2014/main" val="3624633767"/>
                    </a:ext>
                  </a:extLst>
                </a:gridCol>
                <a:gridCol w="835165">
                  <a:extLst>
                    <a:ext uri="{9D8B030D-6E8A-4147-A177-3AD203B41FA5}">
                      <a16:colId xmlns:a16="http://schemas.microsoft.com/office/drawing/2014/main" val="480838731"/>
                    </a:ext>
                  </a:extLst>
                </a:gridCol>
                <a:gridCol w="835165">
                  <a:extLst>
                    <a:ext uri="{9D8B030D-6E8A-4147-A177-3AD203B41FA5}">
                      <a16:colId xmlns:a16="http://schemas.microsoft.com/office/drawing/2014/main" val="1182720415"/>
                    </a:ext>
                  </a:extLst>
                </a:gridCol>
                <a:gridCol w="835165">
                  <a:extLst>
                    <a:ext uri="{9D8B030D-6E8A-4147-A177-3AD203B41FA5}">
                      <a16:colId xmlns:a16="http://schemas.microsoft.com/office/drawing/2014/main" val="16895053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Gene</a:t>
                      </a:r>
                    </a:p>
                  </a:txBody>
                  <a:tcPr marL="6259" marR="6259" marT="6259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Cluster</a:t>
                      </a:r>
                    </a:p>
                  </a:txBody>
                  <a:tcPr marL="6259" marR="6259" marT="6259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Centroacinar/terminal ductal cells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Intercalated ducts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Intralobular ducts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Large duct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Interlobular ducts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Main duct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639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Mouse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Human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Mouse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Human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Mouse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Human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Mouse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Human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Human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904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i="1" u="none" strike="noStrike" dirty="0">
                          <a:effectLst/>
                        </a:rPr>
                        <a:t>Spp1</a:t>
                      </a:r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+2</a:t>
                      </a: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homogenous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rgbClr val="B2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heterogenous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homogenous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rgbClr val="B2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heterogenous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homogenous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rgbClr val="B2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heterogenous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homogenous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rgbClr val="B2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heterogenous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heterogenous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837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i="1" u="none" strike="noStrike" dirty="0">
                          <a:effectLst/>
                        </a:rPr>
                        <a:t>Gmnn</a:t>
                      </a:r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rare nuclear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rare nuclear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rare nuclear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rare nuclear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rare nuclear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rare nuclear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rare nuclear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rare nuclear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Negative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rgbClr val="F3A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943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i="1" u="none" strike="noStrike" dirty="0">
                          <a:effectLst/>
                        </a:rPr>
                        <a:t>Wfdc3</a:t>
                      </a:r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0+2</a:t>
                      </a: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homogenous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rgbClr val="B2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heterogenous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homogenous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rgbClr val="B2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homogenous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rgbClr val="B2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homogenous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rgbClr val="B2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heterogenous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homogenous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rgbClr val="B2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heterogenous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heterogenous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5142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i="1" u="none" strike="noStrike" dirty="0">
                          <a:effectLst/>
                        </a:rPr>
                        <a:t>Anxa3</a:t>
                      </a:r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1+4</a:t>
                      </a: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homogenous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rgbClr val="B2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heterogenous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heterogenous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heterogenous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homogenous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rgbClr val="B2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heterogenous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homogenous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rgbClr val="B2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heterogenous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heterogenous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2894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i="1" u="none" strike="noStrike" dirty="0">
                          <a:effectLst/>
                        </a:rPr>
                        <a:t>Pah</a:t>
                      </a:r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1+4</a:t>
                      </a:r>
                    </a:p>
                  </a:txBody>
                  <a:tcPr marL="6259" marR="6259" marT="625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homogenous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rgbClr val="B2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homogenous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rgbClr val="B2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heterogenous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heterogenous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homogenous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rgbClr val="B2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homogenous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rgbClr val="B2B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heterogenous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heterogenous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heterogenous cytoplasmic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119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2749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7452</TotalTime>
  <Words>127</Words>
  <Application>Microsoft Macintosh PowerPoint</Application>
  <PresentationFormat>Widescreen</PresentationFormat>
  <Paragraphs>72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Hendley, Audrey</dc:creator>
  <cp:lastModifiedBy>Hendley, Audrey</cp:lastModifiedBy>
  <cp:revision>7</cp:revision>
  <dcterms:created xsi:type="dcterms:W3CDTF">2020-02-18T21:54:31Z</dcterms:created>
  <dcterms:modified xsi:type="dcterms:W3CDTF">2020-09-06T03:52:38Z</dcterms:modified>
</cp:coreProperties>
</file>