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60" r:id="rId3"/>
    <p:sldId id="256" r:id="rId4"/>
    <p:sldId id="259" r:id="rId5"/>
    <p:sldId id="263" r:id="rId6"/>
    <p:sldId id="264" r:id="rId7"/>
    <p:sldId id="265" r:id="rId8"/>
    <p:sldId id="266" r:id="rId9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75"/>
    <p:restoredTop sz="94674"/>
  </p:normalViewPr>
  <p:slideViewPr>
    <p:cSldViewPr snapToGrid="0" snapToObjects="1">
      <p:cViewPr>
        <p:scale>
          <a:sx n="110" d="100"/>
          <a:sy n="110" d="100"/>
        </p:scale>
        <p:origin x="4560" y="2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C89B-05A7-BE4C-B51F-8FFA80D4D73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51365-E417-AE4A-8675-3D62CD005A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C89B-05A7-BE4C-B51F-8FFA80D4D73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51365-E417-AE4A-8675-3D62CD005A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C89B-05A7-BE4C-B51F-8FFA80D4D73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51365-E417-AE4A-8675-3D62CD005A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C89B-05A7-BE4C-B51F-8FFA80D4D73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51365-E417-AE4A-8675-3D62CD005A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C89B-05A7-BE4C-B51F-8FFA80D4D73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51365-E417-AE4A-8675-3D62CD005A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C89B-05A7-BE4C-B51F-8FFA80D4D73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51365-E417-AE4A-8675-3D62CD005A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C89B-05A7-BE4C-B51F-8FFA80D4D73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51365-E417-AE4A-8675-3D62CD005A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C89B-05A7-BE4C-B51F-8FFA80D4D73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51365-E417-AE4A-8675-3D62CD005A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C89B-05A7-BE4C-B51F-8FFA80D4D73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51365-E417-AE4A-8675-3D62CD005A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C89B-05A7-BE4C-B51F-8FFA80D4D73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51365-E417-AE4A-8675-3D62CD005A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C89B-05A7-BE4C-B51F-8FFA80D4D73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51365-E417-AE4A-8675-3D62CD005A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1C89B-05A7-BE4C-B51F-8FFA80D4D73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51365-E417-AE4A-8675-3D62CD005A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.xml"/><Relationship Id="rId7" Type="http://schemas.openxmlformats.org/officeDocument/2006/relationships/image" Target="../media/image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5.tiff"/><Relationship Id="rId5" Type="http://schemas.openxmlformats.org/officeDocument/2006/relationships/tags" Target="../tags/tag10.xml"/><Relationship Id="rId10" Type="http://schemas.openxmlformats.org/officeDocument/2006/relationships/image" Target="../media/image4.tiff"/><Relationship Id="rId4" Type="http://schemas.openxmlformats.org/officeDocument/2006/relationships/tags" Target="../tags/tag9.xml"/><Relationship Id="rId9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6.xml"/><Relationship Id="rId7" Type="http://schemas.openxmlformats.org/officeDocument/2006/relationships/image" Target="../media/image7.jpe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7" t="31579" r="34236" b="45641"/>
          <a:stretch>
            <a:fillRect/>
          </a:stretch>
        </p:blipFill>
        <p:spPr>
          <a:xfrm>
            <a:off x="1019371" y="3895916"/>
            <a:ext cx="1792578" cy="736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1" t="50401" r="34712" b="26858"/>
          <a:stretch>
            <a:fillRect/>
          </a:stretch>
        </p:blipFill>
        <p:spPr>
          <a:xfrm>
            <a:off x="1019370" y="2753414"/>
            <a:ext cx="1792577" cy="846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761450" y="4144236"/>
            <a:ext cx="6532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50" b="1" dirty="0"/>
              <a:t>β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 actin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61450" y="3049609"/>
            <a:ext cx="4602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p53</a:t>
            </a:r>
          </a:p>
        </p:txBody>
      </p:sp>
      <p:sp>
        <p:nvSpPr>
          <p:cNvPr id="8" name="副标题 2"/>
          <p:cNvSpPr txBox="1"/>
          <p:nvPr>
            <p:custDataLst>
              <p:tags r:id="rId1"/>
            </p:custDataLst>
          </p:nvPr>
        </p:nvSpPr>
        <p:spPr>
          <a:xfrm rot="-2700000">
            <a:off x="1287598" y="2405336"/>
            <a:ext cx="582893" cy="166357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050" b="1" dirty="0">
                <a:latin typeface="Arial" panose="020B0604020202020204" pitchFamily="34" charset="0"/>
                <a:cs typeface="Arial" panose="020B0604020202020204" pitchFamily="34" charset="0"/>
              </a:rPr>
              <a:t>Rh30  </a:t>
            </a:r>
            <a:endParaRPr lang="en-US" altLang="zh-CN" sz="105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副标题 2"/>
          <p:cNvSpPr txBox="1"/>
          <p:nvPr>
            <p:custDataLst>
              <p:tags r:id="rId2"/>
            </p:custDataLst>
          </p:nvPr>
        </p:nvSpPr>
        <p:spPr>
          <a:xfrm rot="-2700000">
            <a:off x="1534964" y="2249697"/>
            <a:ext cx="1171154" cy="172319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TP53</a:t>
            </a:r>
            <a:r>
              <a:rPr lang="en-US" altLang="zh-CN" sz="105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altLang="zh-CN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 tumor 1</a:t>
            </a:r>
            <a:endParaRPr lang="en-US" altLang="zh-CN" sz="105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副标题 2"/>
          <p:cNvSpPr txBox="1"/>
          <p:nvPr>
            <p:custDataLst>
              <p:tags r:id="rId3"/>
            </p:custDataLst>
          </p:nvPr>
        </p:nvSpPr>
        <p:spPr>
          <a:xfrm rot="-2700000">
            <a:off x="2395388" y="2451045"/>
            <a:ext cx="582893" cy="166357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tp53</a:t>
            </a:r>
            <a:r>
              <a:rPr lang="en-US" altLang="zh-CN" sz="105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-/-</a:t>
            </a:r>
          </a:p>
        </p:txBody>
      </p:sp>
      <p:sp>
        <p:nvSpPr>
          <p:cNvPr id="11" name="副标题 2"/>
          <p:cNvSpPr txBox="1"/>
          <p:nvPr>
            <p:custDataLst>
              <p:tags r:id="rId4"/>
            </p:custDataLst>
          </p:nvPr>
        </p:nvSpPr>
        <p:spPr>
          <a:xfrm rot="-2700000">
            <a:off x="1930871" y="2254211"/>
            <a:ext cx="1223734" cy="171683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TP53</a:t>
            </a:r>
            <a:r>
              <a:rPr lang="en-US" altLang="zh-CN" sz="105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altLang="zh-CN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 tumor 2</a:t>
            </a:r>
            <a:endParaRPr lang="en-US" altLang="zh-CN" sz="105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0303" y="4017278"/>
            <a:ext cx="6532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55kDa</a:t>
            </a:r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303" y="2922651"/>
            <a:ext cx="6532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55kDa</a:t>
            </a:r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57983" y="389106"/>
            <a:ext cx="106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3A</a:t>
            </a:r>
          </a:p>
        </p:txBody>
      </p:sp>
      <p:pic>
        <p:nvPicPr>
          <p:cNvPr id="2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23822" r="11450" b="18501"/>
          <a:stretch>
            <a:fillRect/>
          </a:stretch>
        </p:blipFill>
        <p:spPr>
          <a:xfrm>
            <a:off x="3595370" y="3599815"/>
            <a:ext cx="6405245" cy="18649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32096" r="1529" b="15513"/>
          <a:stretch>
            <a:fillRect/>
          </a:stretch>
        </p:blipFill>
        <p:spPr>
          <a:xfrm>
            <a:off x="3595370" y="1807210"/>
            <a:ext cx="6227445" cy="165671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直接箭头连接符 14"/>
          <p:cNvCxnSpPr/>
          <p:nvPr/>
        </p:nvCxnSpPr>
        <p:spPr>
          <a:xfrm flipV="1">
            <a:off x="3061970" y="3176905"/>
            <a:ext cx="533400" cy="2609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2880995" y="4017010"/>
            <a:ext cx="714375" cy="127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4460" y="-48895"/>
            <a:ext cx="3228975" cy="17684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1170" y="838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Figure 4G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DFF4E6C-825E-ED4F-A813-EA5B60867C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58063" r="22938" b="13789"/>
          <a:stretch/>
        </p:blipFill>
        <p:spPr>
          <a:xfrm>
            <a:off x="7506925" y="1654442"/>
            <a:ext cx="4055281" cy="11965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810DD38-FF80-3647-B480-B1336176EBC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67224" r="30519" b="12805"/>
          <a:stretch/>
        </p:blipFill>
        <p:spPr>
          <a:xfrm>
            <a:off x="7448557" y="3630998"/>
            <a:ext cx="4055281" cy="810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59F923D-5A5A-5A44-AAD7-B08011D13A59}"/>
              </a:ext>
            </a:extLst>
          </p:cNvPr>
          <p:cNvSpPr txBox="1"/>
          <p:nvPr/>
        </p:nvSpPr>
        <p:spPr>
          <a:xfrm>
            <a:off x="7429101" y="1893121"/>
            <a:ext cx="34977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50" b="1" dirty="0">
                <a:latin typeface="Arial" panose="020B0604020202020204" pitchFamily="34" charset="0"/>
                <a:cs typeface="Arial" panose="020B0604020202020204" pitchFamily="34" charset="0"/>
              </a:rPr>
              <a:t>p53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019C1E-CCB3-464D-B0D9-B8603B157C40}"/>
              </a:ext>
            </a:extLst>
          </p:cNvPr>
          <p:cNvSpPr txBox="1"/>
          <p:nvPr/>
        </p:nvSpPr>
        <p:spPr>
          <a:xfrm>
            <a:off x="7193043" y="4036493"/>
            <a:ext cx="53091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50" b="1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35" name="副标题 2">
            <a:extLst>
              <a:ext uri="{FF2B5EF4-FFF2-40B4-BE49-F238E27FC236}">
                <a16:creationId xmlns:a16="http://schemas.microsoft.com/office/drawing/2014/main" id="{37D11826-F61E-654C-B1F8-79F3BB33307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-2700000">
            <a:off x="7694090" y="4413765"/>
            <a:ext cx="582893" cy="166357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zh-CN" sz="750" b="1" dirty="0">
                <a:latin typeface="Arial" panose="020B0604020202020204" pitchFamily="34" charset="0"/>
                <a:cs typeface="Arial" panose="020B0604020202020204" pitchFamily="34" charset="0"/>
              </a:rPr>
              <a:t>Rh30</a:t>
            </a:r>
            <a:endParaRPr lang="en-US" altLang="zh-CN" sz="75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副标题 2">
            <a:extLst>
              <a:ext uri="{FF2B5EF4-FFF2-40B4-BE49-F238E27FC236}">
                <a16:creationId xmlns:a16="http://schemas.microsoft.com/office/drawing/2014/main" id="{8E9C85CA-2936-7A4C-98FC-D1F9637E37B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rot="-2700000">
            <a:off x="8524506" y="4429840"/>
            <a:ext cx="743806" cy="212063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zh-CN" sz="750" b="1" i="1" dirty="0">
                <a:latin typeface="Arial" panose="020B0604020202020204" pitchFamily="34" charset="0"/>
                <a:cs typeface="Arial" panose="020B0604020202020204" pitchFamily="34" charset="0"/>
              </a:rPr>
              <a:t>+TP53</a:t>
            </a:r>
            <a:r>
              <a:rPr lang="en-US" altLang="zh-CN" sz="75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C176F</a:t>
            </a:r>
          </a:p>
        </p:txBody>
      </p:sp>
      <p:sp>
        <p:nvSpPr>
          <p:cNvPr id="37" name="副标题 2">
            <a:extLst>
              <a:ext uri="{FF2B5EF4-FFF2-40B4-BE49-F238E27FC236}">
                <a16:creationId xmlns:a16="http://schemas.microsoft.com/office/drawing/2014/main" id="{A52A2ED8-CFF0-FB49-9A21-77EB2E5BF15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-2700000">
            <a:off x="8786780" y="4464555"/>
            <a:ext cx="807833" cy="177999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zh-CN" sz="750" b="1" i="1" dirty="0">
                <a:latin typeface="Arial" panose="020B0604020202020204" pitchFamily="34" charset="0"/>
                <a:cs typeface="Arial" panose="020B0604020202020204" pitchFamily="34" charset="0"/>
              </a:rPr>
              <a:t>+TP53</a:t>
            </a:r>
            <a:r>
              <a:rPr lang="en-US" altLang="zh-CN" sz="75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P153▽</a:t>
            </a:r>
            <a:r>
              <a:rPr lang="en-US" altLang="zh-CN" sz="75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75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B11CE1A-2F6F-AE49-905B-6915934753C2}"/>
              </a:ext>
            </a:extLst>
          </p:cNvPr>
          <p:cNvCxnSpPr>
            <a:cxnSpLocks/>
          </p:cNvCxnSpPr>
          <p:nvPr/>
        </p:nvCxnSpPr>
        <p:spPr>
          <a:xfrm>
            <a:off x="8294537" y="4667030"/>
            <a:ext cx="1234815" cy="387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76">
            <a:extLst>
              <a:ext uri="{FF2B5EF4-FFF2-40B4-BE49-F238E27FC236}">
                <a16:creationId xmlns:a16="http://schemas.microsoft.com/office/drawing/2014/main" id="{A4CD3CFC-B40F-034F-B6CA-6FD880F84CB0}"/>
              </a:ext>
            </a:extLst>
          </p:cNvPr>
          <p:cNvSpPr txBox="1"/>
          <p:nvPr/>
        </p:nvSpPr>
        <p:spPr>
          <a:xfrm>
            <a:off x="8276803" y="4693766"/>
            <a:ext cx="129073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b="1" i="1" dirty="0">
                <a:latin typeface="Arial" panose="020B0604020202020204" pitchFamily="34" charset="0"/>
                <a:cs typeface="Arial" panose="020B0604020202020204" pitchFamily="34" charset="0"/>
              </a:rPr>
              <a:t>tp53</a:t>
            </a:r>
            <a:r>
              <a:rPr lang="en-US" sz="75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-/- </a:t>
            </a:r>
            <a:r>
              <a:rPr lang="en-US" sz="750" b="1" dirty="0"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r>
              <a:rPr lang="en-US" sz="75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50" b="1" dirty="0">
                <a:latin typeface="Arial" panose="020B0604020202020204" pitchFamily="34" charset="0"/>
                <a:cs typeface="Arial" panose="020B0604020202020204" pitchFamily="34" charset="0"/>
              </a:rPr>
              <a:t>with kRAS</a:t>
            </a:r>
            <a:r>
              <a:rPr lang="en-US" sz="75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G12D</a:t>
            </a:r>
          </a:p>
        </p:txBody>
      </p:sp>
      <p:sp>
        <p:nvSpPr>
          <p:cNvPr id="40" name="副标题 2">
            <a:extLst>
              <a:ext uri="{FF2B5EF4-FFF2-40B4-BE49-F238E27FC236}">
                <a16:creationId xmlns:a16="http://schemas.microsoft.com/office/drawing/2014/main" id="{0535EDE0-7FD9-7C4D-A7EB-4AA69DF2F71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-2700000">
            <a:off x="8045785" y="4469241"/>
            <a:ext cx="743806" cy="212063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750" b="1" i="1" dirty="0">
                <a:latin typeface="Arial" panose="020B0604020202020204" pitchFamily="34" charset="0"/>
                <a:cs typeface="Arial" panose="020B0604020202020204" pitchFamily="34" charset="0"/>
              </a:rPr>
              <a:t>tp53</a:t>
            </a:r>
            <a:r>
              <a:rPr lang="en-US" sz="75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-/-</a:t>
            </a:r>
            <a:endParaRPr lang="en-US" altLang="zh-CN" sz="75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86C8141-9AEB-C34B-B929-A8BF1E999B2E}"/>
              </a:ext>
            </a:extLst>
          </p:cNvPr>
          <p:cNvSpPr/>
          <p:nvPr/>
        </p:nvSpPr>
        <p:spPr>
          <a:xfrm>
            <a:off x="7720636" y="1654442"/>
            <a:ext cx="1808716" cy="2937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515A07-A688-944B-B150-EBD73E23ADE6}"/>
              </a:ext>
            </a:extLst>
          </p:cNvPr>
          <p:cNvSpPr txBox="1"/>
          <p:nvPr/>
        </p:nvSpPr>
        <p:spPr>
          <a:xfrm>
            <a:off x="1598062" y="1966417"/>
            <a:ext cx="94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P53(53kD)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C1CEA8-29ED-8746-8D46-D35BB6830833}"/>
              </a:ext>
            </a:extLst>
          </p:cNvPr>
          <p:cNvSpPr txBox="1"/>
          <p:nvPr/>
        </p:nvSpPr>
        <p:spPr>
          <a:xfrm>
            <a:off x="1299115" y="2519841"/>
            <a:ext cx="1202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GAPDH(37kD)</a:t>
            </a:r>
          </a:p>
        </p:txBody>
      </p:sp>
      <p:sp>
        <p:nvSpPr>
          <p:cNvPr id="44" name="副标题 2">
            <a:extLst>
              <a:ext uri="{FF2B5EF4-FFF2-40B4-BE49-F238E27FC236}">
                <a16:creationId xmlns:a16="http://schemas.microsoft.com/office/drawing/2014/main" id="{92D8FA78-570B-C142-8940-80C76D5F8D9B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 rot="-2700000">
            <a:off x="2445903" y="3175190"/>
            <a:ext cx="777191" cy="22180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zh-CN" sz="1100" b="1" dirty="0">
                <a:latin typeface="Arial" panose="020B0604020202020204" pitchFamily="34" charset="0"/>
                <a:cs typeface="Arial" panose="020B0604020202020204" pitchFamily="34" charset="0"/>
              </a:rPr>
              <a:t>Rh30 cell </a:t>
            </a:r>
            <a:endParaRPr lang="en-US" altLang="zh-CN" sz="11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副标题 2">
            <a:extLst>
              <a:ext uri="{FF2B5EF4-FFF2-40B4-BE49-F238E27FC236}">
                <a16:creationId xmlns:a16="http://schemas.microsoft.com/office/drawing/2014/main" id="{E8F5DAF7-32E0-A545-9315-55AF1532C1E8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 rot="-2700000">
            <a:off x="3410204" y="3151922"/>
            <a:ext cx="592167" cy="20307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kRAS</a:t>
            </a:r>
            <a:endParaRPr lang="en-US" altLang="zh-CN" sz="12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副标题 2">
            <a:extLst>
              <a:ext uri="{FF2B5EF4-FFF2-40B4-BE49-F238E27FC236}">
                <a16:creationId xmlns:a16="http://schemas.microsoft.com/office/drawing/2014/main" id="{41BFEC27-2D2C-0842-A35D-B1B598BE6E39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 rot="-2700000">
            <a:off x="3770406" y="3346337"/>
            <a:ext cx="1276427" cy="27695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kRAS+</a:t>
            </a:r>
            <a:r>
              <a:rPr lang="en-US" altLang="zh-CN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p53 </a:t>
            </a:r>
            <a:r>
              <a:rPr lang="en-US" altLang="zh-CN" sz="12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c176f</a:t>
            </a:r>
          </a:p>
        </p:txBody>
      </p:sp>
      <p:sp>
        <p:nvSpPr>
          <p:cNvPr id="49" name="副标题 2">
            <a:extLst>
              <a:ext uri="{FF2B5EF4-FFF2-40B4-BE49-F238E27FC236}">
                <a16:creationId xmlns:a16="http://schemas.microsoft.com/office/drawing/2014/main" id="{56E5FE08-0B0A-2546-846A-0E62E732906D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 rot="-2700000">
            <a:off x="4050447" y="3444295"/>
            <a:ext cx="1473553" cy="23733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kRAS+patient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mut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D8E19DD-84CB-DF4D-86F9-3C9793021048}"/>
              </a:ext>
            </a:extLst>
          </p:cNvPr>
          <p:cNvSpPr txBox="1"/>
          <p:nvPr/>
        </p:nvSpPr>
        <p:spPr>
          <a:xfrm>
            <a:off x="3817441" y="416785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p53</a:t>
            </a:r>
            <a:r>
              <a:rPr lang="en-US" sz="1400" baseline="30000" dirty="0"/>
              <a:t>null</a:t>
            </a:r>
            <a:endParaRPr lang="en-US" sz="14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BD5CA8A-12E2-F94B-B5BD-65F1A33FEAD1}"/>
              </a:ext>
            </a:extLst>
          </p:cNvPr>
          <p:cNvSpPr/>
          <p:nvPr/>
        </p:nvSpPr>
        <p:spPr>
          <a:xfrm>
            <a:off x="1673582" y="4009562"/>
            <a:ext cx="7857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Zebrafish: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6BA538C-4A4A-4A47-AE6B-1D7E6C396F6D}"/>
              </a:ext>
            </a:extLst>
          </p:cNvPr>
          <p:cNvSpPr/>
          <p:nvPr/>
        </p:nvSpPr>
        <p:spPr>
          <a:xfrm>
            <a:off x="2536829" y="1720610"/>
            <a:ext cx="2891531" cy="12357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3DC3804-C5A0-B14F-A103-2F440A455D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9" t="62041" r="57675" b="28237"/>
          <a:stretch/>
        </p:blipFill>
        <p:spPr>
          <a:xfrm>
            <a:off x="2627050" y="1782011"/>
            <a:ext cx="2721923" cy="55312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06FFEAC-D39A-A843-95F9-5483706EC5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" t="76175" r="64329" b="13665"/>
          <a:stretch/>
        </p:blipFill>
        <p:spPr>
          <a:xfrm>
            <a:off x="2617171" y="2440412"/>
            <a:ext cx="2730846" cy="466634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ACD4786-3B42-4540-8F02-734EB72937E7}"/>
              </a:ext>
            </a:extLst>
          </p:cNvPr>
          <p:cNvCxnSpPr>
            <a:cxnSpLocks/>
          </p:cNvCxnSpPr>
          <p:nvPr/>
        </p:nvCxnSpPr>
        <p:spPr>
          <a:xfrm>
            <a:off x="3255761" y="4042493"/>
            <a:ext cx="2406403" cy="742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E75E07A-C80D-D44A-BF76-02F476EC2FF2}"/>
              </a:ext>
            </a:extLst>
          </p:cNvPr>
          <p:cNvCxnSpPr/>
          <p:nvPr/>
        </p:nvCxnSpPr>
        <p:spPr>
          <a:xfrm flipV="1">
            <a:off x="5428360" y="1966417"/>
            <a:ext cx="1909989" cy="92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2E64F83-6FAE-2742-AB4F-A4449907033D}"/>
              </a:ext>
            </a:extLst>
          </p:cNvPr>
          <p:cNvCxnSpPr>
            <a:cxnSpLocks/>
          </p:cNvCxnSpPr>
          <p:nvPr/>
        </p:nvCxnSpPr>
        <p:spPr>
          <a:xfrm>
            <a:off x="5483891" y="2566445"/>
            <a:ext cx="1854458" cy="1318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0" t="51218" r="26541" b="44541"/>
          <a:stretch>
            <a:fillRect/>
          </a:stretch>
        </p:blipFill>
        <p:spPr>
          <a:xfrm>
            <a:off x="7899463" y="1442702"/>
            <a:ext cx="3318129" cy="280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2" t="45172" r="56399" b="47166"/>
          <a:stretch/>
        </p:blipFill>
        <p:spPr>
          <a:xfrm>
            <a:off x="7913969" y="958048"/>
            <a:ext cx="3318130" cy="3792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8930" y="99311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p53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44506" y="1397950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GAPDH</a:t>
            </a:r>
          </a:p>
        </p:txBody>
      </p:sp>
      <p:sp>
        <p:nvSpPr>
          <p:cNvPr id="9" name="副标题 2"/>
          <p:cNvSpPr txBox="1"/>
          <p:nvPr>
            <p:custDataLst>
              <p:tags r:id="rId1"/>
            </p:custDataLst>
          </p:nvPr>
        </p:nvSpPr>
        <p:spPr>
          <a:xfrm rot="-2700000">
            <a:off x="7623333" y="1901476"/>
            <a:ext cx="777191" cy="22180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zh-CN" sz="1100" b="1" dirty="0">
                <a:latin typeface="Arial" panose="020B0604020202020204" pitchFamily="34" charset="0"/>
                <a:cs typeface="Arial" panose="020B0604020202020204" pitchFamily="34" charset="0"/>
              </a:rPr>
              <a:t>Rh30 cell </a:t>
            </a:r>
            <a:endParaRPr lang="en-US" altLang="zh-CN" sz="11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副标题 2"/>
          <p:cNvSpPr txBox="1"/>
          <p:nvPr>
            <p:custDataLst>
              <p:tags r:id="rId2"/>
            </p:custDataLst>
          </p:nvPr>
        </p:nvSpPr>
        <p:spPr>
          <a:xfrm rot="-2700000">
            <a:off x="8689030" y="1946324"/>
            <a:ext cx="777191" cy="22180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zh-CN" sz="1100" b="1" dirty="0">
                <a:latin typeface="Arial" panose="020B0604020202020204" pitchFamily="34" charset="0"/>
                <a:cs typeface="Arial" panose="020B0604020202020204" pitchFamily="34" charset="0"/>
              </a:rPr>
              <a:t>tp53 </a:t>
            </a:r>
            <a:r>
              <a:rPr lang="en-US" altLang="zh-CN" sz="11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-/-</a:t>
            </a:r>
            <a:endParaRPr lang="en-US" altLang="zh-CN" sz="11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副标题 2"/>
          <p:cNvSpPr txBox="1"/>
          <p:nvPr>
            <p:custDataLst>
              <p:tags r:id="rId3"/>
            </p:custDataLst>
          </p:nvPr>
        </p:nvSpPr>
        <p:spPr>
          <a:xfrm rot="-2700000">
            <a:off x="9771293" y="1935739"/>
            <a:ext cx="777191" cy="221809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zh-CN" sz="1100" b="1" dirty="0">
                <a:latin typeface="Arial" panose="020B0604020202020204" pitchFamily="34" charset="0"/>
                <a:cs typeface="Arial" panose="020B0604020202020204" pitchFamily="34" charset="0"/>
              </a:rPr>
              <a:t>TP53 </a:t>
            </a:r>
            <a:r>
              <a:rPr lang="en-US" altLang="zh-CN" sz="11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Y220C</a:t>
            </a:r>
            <a:endParaRPr lang="en-US" altLang="zh-CN" sz="11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副标题 2"/>
          <p:cNvSpPr txBox="1"/>
          <p:nvPr>
            <p:custDataLst>
              <p:tags r:id="rId4"/>
            </p:custDataLst>
          </p:nvPr>
        </p:nvSpPr>
        <p:spPr>
          <a:xfrm rot="-2700000">
            <a:off x="10161172" y="1918605"/>
            <a:ext cx="777191" cy="221809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zh-CN" sz="1100" b="1" dirty="0">
                <a:latin typeface="Arial" panose="020B0604020202020204" pitchFamily="34" charset="0"/>
                <a:cs typeface="Arial" panose="020B0604020202020204" pitchFamily="34" charset="0"/>
              </a:rPr>
              <a:t>TP53 </a:t>
            </a:r>
            <a:r>
              <a:rPr lang="en-US" altLang="zh-CN" sz="11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Y220C</a:t>
            </a:r>
            <a:endParaRPr lang="en-US" altLang="zh-CN" sz="11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35091" y="800500"/>
            <a:ext cx="3608961" cy="10952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t="23402" r="20393" b="18231"/>
          <a:stretch>
            <a:fillRect/>
          </a:stretch>
        </p:blipFill>
        <p:spPr>
          <a:xfrm flipH="1">
            <a:off x="290702" y="3091783"/>
            <a:ext cx="8704580" cy="3862705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t="24875" r="24547" b="-495"/>
          <a:stretch/>
        </p:blipFill>
        <p:spPr>
          <a:xfrm flipH="1">
            <a:off x="290702" y="467043"/>
            <a:ext cx="6351270" cy="2624740"/>
          </a:xfrm>
          <a:prstGeom prst="rect">
            <a:avLst/>
          </a:prstGeom>
        </p:spPr>
      </p:pic>
      <p:cxnSp>
        <p:nvCxnSpPr>
          <p:cNvPr id="13" name="直接箭头连接符 12"/>
          <p:cNvCxnSpPr>
            <a:stCxn id="7" idx="1"/>
          </p:cNvCxnSpPr>
          <p:nvPr/>
        </p:nvCxnSpPr>
        <p:spPr>
          <a:xfrm flipH="1">
            <a:off x="5329427" y="1177893"/>
            <a:ext cx="2029460" cy="1314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stCxn id="8" idx="2"/>
          </p:cNvCxnSpPr>
          <p:nvPr/>
        </p:nvCxnSpPr>
        <p:spPr>
          <a:xfrm flipH="1">
            <a:off x="7358887" y="1767808"/>
            <a:ext cx="120015" cy="10941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99752" y="98743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Figure 6B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1447" y="3609943"/>
            <a:ext cx="3115945" cy="19545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6820" r="42824"/>
          <a:stretch>
            <a:fillRect/>
          </a:stretch>
        </p:blipFill>
        <p:spPr>
          <a:xfrm>
            <a:off x="6716395" y="186690"/>
            <a:ext cx="3601085" cy="3530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061200" y="742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Fig. 7B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999" r="21276" b="13589"/>
          <a:stretch>
            <a:fillRect/>
          </a:stretch>
        </p:blipFill>
        <p:spPr>
          <a:xfrm>
            <a:off x="523875" y="73660"/>
            <a:ext cx="4411980" cy="2202180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flipH="1" flipV="1">
            <a:off x="2124075" y="2222500"/>
            <a:ext cx="5144135" cy="1885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" t="1403" r="387" b="-626"/>
          <a:stretch>
            <a:fillRect/>
          </a:stretch>
        </p:blipFill>
        <p:spPr>
          <a:xfrm flipH="1">
            <a:off x="-245745" y="2411095"/>
            <a:ext cx="5950585" cy="2618740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>
            <a:off x="3688080" y="1967865"/>
            <a:ext cx="3588385" cy="13754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" t="1772" r="370" b="-1172"/>
          <a:stretch>
            <a:fillRect/>
          </a:stretch>
        </p:blipFill>
        <p:spPr>
          <a:xfrm>
            <a:off x="523875" y="5165090"/>
            <a:ext cx="5746115" cy="2562860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H="1">
            <a:off x="2124075" y="2863215"/>
            <a:ext cx="4813935" cy="3635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99" r="18603" b="-430"/>
          <a:stretch>
            <a:fillRect/>
          </a:stretch>
        </p:blipFill>
        <p:spPr>
          <a:xfrm>
            <a:off x="6938010" y="5264785"/>
            <a:ext cx="4720590" cy="1929130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>
            <a:off x="7263130" y="3443605"/>
            <a:ext cx="1449705" cy="20967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7475" y="321945"/>
            <a:ext cx="3840589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Figure 3 – Figure Supplement 4B</a:t>
            </a:r>
            <a:endParaRPr lang="en-US" altLang="en-US" b="1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9" t="55498" r="57503" b="36184"/>
          <a:stretch>
            <a:fillRect/>
          </a:stretch>
        </p:blipFill>
        <p:spPr>
          <a:xfrm>
            <a:off x="1394408" y="2594581"/>
            <a:ext cx="1189654" cy="2382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8" t="10083" r="32954" b="84042"/>
          <a:stretch>
            <a:fillRect/>
          </a:stretch>
        </p:blipFill>
        <p:spPr>
          <a:xfrm>
            <a:off x="1394408" y="2243113"/>
            <a:ext cx="1189654" cy="2003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2707863" y="2299942"/>
            <a:ext cx="6608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Fish p53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78641" y="2654374"/>
            <a:ext cx="419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35" name="TextBox 34"/>
          <p:cNvSpPr txBox="1"/>
          <p:nvPr/>
        </p:nvSpPr>
        <p:spPr>
          <a:xfrm rot="18644672">
            <a:off x="1584423" y="1797904"/>
            <a:ext cx="38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tp53</a:t>
            </a:r>
            <a:r>
              <a:rPr lang="en-US" sz="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+/+ 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18644672">
            <a:off x="1973422" y="1567770"/>
            <a:ext cx="720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tp53</a:t>
            </a:r>
            <a:r>
              <a:rPr lang="en-US" sz="8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-/- </a:t>
            </a:r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+ tp53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 #1</a:t>
            </a:r>
          </a:p>
        </p:txBody>
      </p:sp>
      <p:sp>
        <p:nvSpPr>
          <p:cNvPr id="37" name="TextBox 36"/>
          <p:cNvSpPr txBox="1"/>
          <p:nvPr/>
        </p:nvSpPr>
        <p:spPr>
          <a:xfrm rot="18644672">
            <a:off x="2365879" y="1574870"/>
            <a:ext cx="720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tp53</a:t>
            </a:r>
            <a:r>
              <a:rPr lang="en-US" sz="8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-/- </a:t>
            </a:r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+ tp53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 #2</a:t>
            </a:r>
          </a:p>
        </p:txBody>
      </p:sp>
      <p:sp>
        <p:nvSpPr>
          <p:cNvPr id="38" name="TextBox 37"/>
          <p:cNvSpPr txBox="1"/>
          <p:nvPr/>
        </p:nvSpPr>
        <p:spPr>
          <a:xfrm rot="18644672">
            <a:off x="2758336" y="1574869"/>
            <a:ext cx="720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tp53</a:t>
            </a:r>
            <a:r>
              <a:rPr lang="en-US" sz="8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-/- </a:t>
            </a:r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+ tp53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 #3</a:t>
            </a:r>
          </a:p>
        </p:txBody>
      </p:sp>
      <p:sp>
        <p:nvSpPr>
          <p:cNvPr id="4" name="Rectangle 1"/>
          <p:cNvSpPr/>
          <p:nvPr/>
        </p:nvSpPr>
        <p:spPr>
          <a:xfrm>
            <a:off x="1089202" y="2031923"/>
            <a:ext cx="1499244" cy="933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2067" r="20" b="1331"/>
          <a:stretch>
            <a:fillRect/>
          </a:stretch>
        </p:blipFill>
        <p:spPr>
          <a:xfrm>
            <a:off x="4391026" y="0"/>
            <a:ext cx="5897704" cy="27585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6" name="直接箭头连接符 5"/>
          <p:cNvCxnSpPr>
            <a:cxnSpLocks/>
            <a:stCxn id="33" idx="1"/>
          </p:cNvCxnSpPr>
          <p:nvPr/>
        </p:nvCxnSpPr>
        <p:spPr>
          <a:xfrm flipV="1">
            <a:off x="2707863" y="509286"/>
            <a:ext cx="4723084" cy="18983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" t="-296" r="39" b="631"/>
          <a:stretch>
            <a:fillRect/>
          </a:stretch>
        </p:blipFill>
        <p:spPr>
          <a:xfrm>
            <a:off x="3062605" y="3851910"/>
            <a:ext cx="7065243" cy="28530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8" name="直接箭头连接符 7"/>
          <p:cNvCxnSpPr>
            <a:cxnSpLocks/>
          </p:cNvCxnSpPr>
          <p:nvPr/>
        </p:nvCxnSpPr>
        <p:spPr>
          <a:xfrm>
            <a:off x="2696732" y="2832856"/>
            <a:ext cx="2337923" cy="2370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23" y="4536763"/>
            <a:ext cx="3380678" cy="168409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69570" y="24955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Figure 4- Figure Supplement 2E</a:t>
            </a:r>
            <a:endParaRPr lang="en-US" altLang="en-US" b="1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r="941"/>
          <a:stretch>
            <a:fillRect/>
          </a:stretch>
        </p:blipFill>
        <p:spPr>
          <a:xfrm>
            <a:off x="1510127" y="1743310"/>
            <a:ext cx="1270635" cy="11684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t="678" r="18764" b="6687"/>
          <a:stretch>
            <a:fillRect/>
          </a:stretch>
        </p:blipFill>
        <p:spPr>
          <a:xfrm>
            <a:off x="8069677" y="1253090"/>
            <a:ext cx="3821430" cy="401256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11795" r="6397" b="27730"/>
          <a:stretch>
            <a:fillRect/>
          </a:stretch>
        </p:blipFill>
        <p:spPr>
          <a:xfrm>
            <a:off x="4007582" y="1163555"/>
            <a:ext cx="3983990" cy="240538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842712" y="1155479"/>
            <a:ext cx="18004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DMSO     ZMC1    ZMC1</a:t>
            </a:r>
          </a:p>
        </p:txBody>
      </p:sp>
      <p:cxnSp>
        <p:nvCxnSpPr>
          <p:cNvPr id="9" name="直接箭头连接符 8"/>
          <p:cNvCxnSpPr/>
          <p:nvPr/>
        </p:nvCxnSpPr>
        <p:spPr>
          <a:xfrm>
            <a:off x="2413732" y="2302745"/>
            <a:ext cx="4193540" cy="6089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2341977" y="1979530"/>
            <a:ext cx="8446770" cy="730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69570" y="24955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Figure 4- Figure Supplement 2I</a:t>
            </a:r>
            <a:endParaRPr lang="en-US" altLang="en-US" b="1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120" y="481965"/>
            <a:ext cx="1314450" cy="1079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2831" r="10307" b="549"/>
          <a:stretch>
            <a:fillRect/>
          </a:stretch>
        </p:blipFill>
        <p:spPr>
          <a:xfrm>
            <a:off x="22860" y="2168525"/>
            <a:ext cx="7153910" cy="46894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" t="-561" r="191" b="427"/>
          <a:stretch>
            <a:fillRect/>
          </a:stretch>
        </p:blipFill>
        <p:spPr>
          <a:xfrm>
            <a:off x="7176770" y="762000"/>
            <a:ext cx="5015230" cy="2978785"/>
          </a:xfrm>
          <a:prstGeom prst="rect">
            <a:avLst/>
          </a:prstGeom>
        </p:spPr>
      </p:pic>
      <p:cxnSp>
        <p:nvCxnSpPr>
          <p:cNvPr id="14" name="直接箭头连接符 13"/>
          <p:cNvCxnSpPr>
            <a:cxnSpLocks/>
          </p:cNvCxnSpPr>
          <p:nvPr/>
        </p:nvCxnSpPr>
        <p:spPr>
          <a:xfrm>
            <a:off x="6192456" y="1064871"/>
            <a:ext cx="1747777" cy="16667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2291715" y="1378585"/>
            <a:ext cx="3571240" cy="20745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183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1F5836-AAA0-2D4D-9849-D7575F5CBD87}"/>
              </a:ext>
            </a:extLst>
          </p:cNvPr>
          <p:cNvPicPr/>
          <p:nvPr/>
        </p:nvPicPr>
        <p:blipFill rotWithShape="1">
          <a:blip r:embed="rId2"/>
          <a:srcRect l="7410" t="24179" r="57024" b="52768"/>
          <a:stretch/>
        </p:blipFill>
        <p:spPr>
          <a:xfrm>
            <a:off x="1180618" y="1307939"/>
            <a:ext cx="10394066" cy="5382228"/>
          </a:xfrm>
          <a:prstGeom prst="rect">
            <a:avLst/>
          </a:prstGeom>
        </p:spPr>
      </p:pic>
      <p:sp>
        <p:nvSpPr>
          <p:cNvPr id="5" name="文本框 99">
            <a:extLst>
              <a:ext uri="{FF2B5EF4-FFF2-40B4-BE49-F238E27FC236}">
                <a16:creationId xmlns:a16="http://schemas.microsoft.com/office/drawing/2014/main" id="{80B2E46F-AF1A-D145-A374-7D78F2FA3CC4}"/>
              </a:ext>
            </a:extLst>
          </p:cNvPr>
          <p:cNvSpPr txBox="1"/>
          <p:nvPr/>
        </p:nvSpPr>
        <p:spPr>
          <a:xfrm>
            <a:off x="369570" y="24955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Figure 7- Figure Supplement 1C</a:t>
            </a:r>
            <a:endParaRPr lang="en-US" altLang="en-US" b="1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9841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jJhNmU3NDg1ZmQ1YjI1YTdjNDEzNTNhYTc0OTYwNT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115</Words>
  <Application>Microsoft Macintosh PowerPoint</Application>
  <PresentationFormat>Widescreen</PresentationFormat>
  <Paragraphs>44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等线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Chen, Jiangfei</dc:creator>
  <cp:lastModifiedBy>Microsoft Office User</cp:lastModifiedBy>
  <cp:revision>8</cp:revision>
  <dcterms:created xsi:type="dcterms:W3CDTF">2021-04-10T01:25:00Z</dcterms:created>
  <dcterms:modified xsi:type="dcterms:W3CDTF">2022-10-24T23:15:01Z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FEB2594E48FA41A8B130DE0345F8687B</vt:lpwstr>
  </property>
  <property fmtid="{D5CDD505-2E9C-101B-9397-08002B2CF9AE}" pid="3" name="KSOProductBuildVer">
    <vt:lpwstr>2052-11.1.0.12598</vt:lpwstr>
  </property>
</Properties>
</file>