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66378"/>
  </p:normalViewPr>
  <p:slideViewPr>
    <p:cSldViewPr snapToGrid="0" snapToObjects="1">
      <p:cViewPr varScale="1">
        <p:scale>
          <a:sx n="84" d="100"/>
          <a:sy n="84" d="100"/>
        </p:scale>
        <p:origin x="218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829964-F884-7A41-A21B-7ADE1B14C6DF}" type="datetimeFigureOut">
              <a:rPr lang="en-US" smtClean="0"/>
              <a:t>5/21/21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1F7F42-F681-7A4B-AC0E-34C82EA389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76799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Figure 5A, </a:t>
            </a:r>
            <a:r>
              <a:rPr lang="en-US" dirty="0" err="1"/>
              <a:t>mLN</a:t>
            </a: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Mice containing mixed congenically distinct populations of 1M (CD90.1/.1) and 4M (CD90.1/.2) P14s were injected with bolus IV administration of CD90.1-PE (Red), and CD90.2-APC (White). Approximately 5 hours post injection, organs were isolated and 2-photon microscopy was performed on whole </a:t>
            </a:r>
            <a:r>
              <a:rPr lang="en-US" dirty="0" err="1"/>
              <a:t>mLN</a:t>
            </a:r>
            <a:r>
              <a:rPr lang="en-US" dirty="0"/>
              <a:t> (A-B) or </a:t>
            </a:r>
            <a:r>
              <a:rPr lang="en-US" dirty="0" err="1"/>
              <a:t>iLN</a:t>
            </a:r>
            <a:r>
              <a:rPr lang="en-US" dirty="0"/>
              <a:t> (C-D) explants ex vivo. The LN surrounding collagen capsule (</a:t>
            </a:r>
            <a:r>
              <a:rPr lang="en-US" dirty="0" err="1"/>
              <a:t>pseudocolored</a:t>
            </a:r>
            <a:r>
              <a:rPr lang="en-US" dirty="0"/>
              <a:t> blue) was captured with secondary harmonic generation (SHG)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1F7F42-F681-7A4B-AC0E-34C82EA3891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1391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Figure 5B, </a:t>
            </a:r>
            <a:r>
              <a:rPr lang="en-US" dirty="0" err="1"/>
              <a:t>mLN</a:t>
            </a: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Mice containing mixed congenically distinct populations of 1M (CD90.1/.1) and 4M (CD90.1/.2) P14s were injected with bolus IV administration of CD90.1-PE (Red), and CD90.2-APC (White). Approximately 5 hours post injection, organs were isolated and 2-photon microscopy was performed on whole </a:t>
            </a:r>
            <a:r>
              <a:rPr lang="en-US" dirty="0" err="1"/>
              <a:t>mLN</a:t>
            </a:r>
            <a:r>
              <a:rPr lang="en-US" dirty="0"/>
              <a:t> (A-B) or </a:t>
            </a:r>
            <a:r>
              <a:rPr lang="en-US" dirty="0" err="1"/>
              <a:t>iLN</a:t>
            </a:r>
            <a:r>
              <a:rPr lang="en-US" dirty="0"/>
              <a:t> (C-D) explants ex vivo. The LN surrounding collagen capsule (</a:t>
            </a:r>
            <a:r>
              <a:rPr lang="en-US" dirty="0" err="1"/>
              <a:t>pseudocolored</a:t>
            </a:r>
            <a:r>
              <a:rPr lang="en-US" dirty="0"/>
              <a:t> blue) was captured with secondary harmonic generation (SHG)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1F7F42-F681-7A4B-AC0E-34C82EA3891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5797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Figure 5C, </a:t>
            </a:r>
            <a:r>
              <a:rPr lang="en-US" dirty="0" err="1"/>
              <a:t>iLN</a:t>
            </a: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Mice containing mixed congenically distinct populations of 1M (CD90.1/.1) and 4M (CD90.1/.2) P14s were injected with bolus IV administration of CD90.1-PE (Red), and CD90.2-APC (White). Approximately 5 hours post injection, organs were isolated and 2-photon microscopy was performed on whole </a:t>
            </a:r>
            <a:r>
              <a:rPr lang="en-US" dirty="0" err="1"/>
              <a:t>mLN</a:t>
            </a:r>
            <a:r>
              <a:rPr lang="en-US" dirty="0"/>
              <a:t> (A-B) or </a:t>
            </a:r>
            <a:r>
              <a:rPr lang="en-US" dirty="0" err="1"/>
              <a:t>iLN</a:t>
            </a:r>
            <a:r>
              <a:rPr lang="en-US" dirty="0"/>
              <a:t> (C-D) explants ex vivo. The LN surrounding collagen capsule (</a:t>
            </a:r>
            <a:r>
              <a:rPr lang="en-US" dirty="0" err="1"/>
              <a:t>pseudocolored</a:t>
            </a:r>
            <a:r>
              <a:rPr lang="en-US" dirty="0"/>
              <a:t> blue) was captured with secondary harmonic generation (SHG)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1F7F42-F681-7A4B-AC0E-34C82EA3891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0302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Figure 5D, </a:t>
            </a:r>
            <a:r>
              <a:rPr lang="en-US" dirty="0" err="1"/>
              <a:t>iLN</a:t>
            </a: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Mice containing mixed congenically distinct populations of 1M (CD90.1/.1) and 4M (CD90.1/.2) P14s were injected with bolus IV administration of CD90.1-PE (Red), and CD90.2-APC (White). Approximately 5 hours post injection, organs were isolated and 2-photon microscopy was performed on whole </a:t>
            </a:r>
            <a:r>
              <a:rPr lang="en-US" dirty="0" err="1"/>
              <a:t>mLN</a:t>
            </a:r>
            <a:r>
              <a:rPr lang="en-US" dirty="0"/>
              <a:t> (A-B) or </a:t>
            </a:r>
            <a:r>
              <a:rPr lang="en-US" dirty="0" err="1"/>
              <a:t>iLN</a:t>
            </a:r>
            <a:r>
              <a:rPr lang="en-US" dirty="0"/>
              <a:t> (C-D) explants ex vivo. The LN surrounding collagen capsule (</a:t>
            </a:r>
            <a:r>
              <a:rPr lang="en-US" dirty="0" err="1"/>
              <a:t>pseudocolored</a:t>
            </a:r>
            <a:r>
              <a:rPr lang="en-US" dirty="0"/>
              <a:t> blue) was captured with secondary harmonic generation (SHG)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1F7F42-F681-7A4B-AC0E-34C82EA3891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4153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C20AB7-3A47-424B-B55E-BEB684B24C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2F9BAF-835E-2E4A-842A-6C648F30ED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6C45D7-1598-0348-9556-2FFC595F5E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5D703-0A47-6746-8262-D2DB3DC532B2}" type="datetimeFigureOut">
              <a:rPr lang="en-US" smtClean="0"/>
              <a:t>5/21/21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B09459-CE74-194E-98AF-08BC0EA9C9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CA4E00-BDE4-1E48-9D75-762BD9D025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B932E-E85A-7C4D-808B-B3E17423D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033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1D7D33-E5C5-BD49-9948-731B4850BA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F23DA9-E851-8D46-8DB7-6564E43EBE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E92C69-E9F3-F242-899C-278ECB9772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5D703-0A47-6746-8262-D2DB3DC532B2}" type="datetimeFigureOut">
              <a:rPr lang="en-US" smtClean="0"/>
              <a:t>5/21/21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CAEF8E-C933-F74C-9023-64C3DB0219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CCF2B5-CA3A-C04F-94F7-B11EA5FEBA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B932E-E85A-7C4D-808B-B3E17423D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001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0F94A17-E585-0A48-9652-9307E95EBAB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0628EF-B455-4640-8DFB-200B37076C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63C72B-93B1-204C-8A31-5B6B9B987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5D703-0A47-6746-8262-D2DB3DC532B2}" type="datetimeFigureOut">
              <a:rPr lang="en-US" smtClean="0"/>
              <a:t>5/21/21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56C23B-5341-4F49-B9C6-178081CDC1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170969-D127-9A4C-B5B5-8F7C082B6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B932E-E85A-7C4D-808B-B3E17423D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4223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2BA2A2-C2DC-C64B-B930-913689FB65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13A887-6228-A340-931D-9B29FF6D22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253CEC-D807-D749-971D-CA76C75A81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5D703-0A47-6746-8262-D2DB3DC532B2}" type="datetimeFigureOut">
              <a:rPr lang="en-US" smtClean="0"/>
              <a:t>5/21/21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22078B-A662-704C-874B-04375AE295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DD60BE-3D38-954B-BA84-8DEE593AF1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B932E-E85A-7C4D-808B-B3E17423D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996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B83313-FD9C-834E-B65F-8008D927DC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243D58-5758-F745-AD6D-4AF031A441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B54D66-8FA4-A34F-8C5E-E72484B3DA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5D703-0A47-6746-8262-D2DB3DC532B2}" type="datetimeFigureOut">
              <a:rPr lang="en-US" smtClean="0"/>
              <a:t>5/21/21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A15010-DE32-5543-9524-047A6F2A8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36721F-66FA-1C40-AEEF-C0BA9C5FF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B932E-E85A-7C4D-808B-B3E17423D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412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A50A11-1796-D04D-BE4F-4F28ACD198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9FEBC9-A199-9F4B-83F5-12C177A764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D95B11-842F-4946-BDEB-A8B0503B05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B2A7E3-128C-B148-9463-FC28E24B9A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5D703-0A47-6746-8262-D2DB3DC532B2}" type="datetimeFigureOut">
              <a:rPr lang="en-US" smtClean="0"/>
              <a:t>5/21/21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C252A3-B73A-0449-9D59-65DA7440CA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CBC42B-3168-3C48-849E-AC62364567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B932E-E85A-7C4D-808B-B3E17423D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912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D91D4F-10F5-7A4A-8FFD-04A0BD322E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91A93E-BF5A-CC42-A517-B3F98D06E4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F59486-D11F-634E-B030-58E62DA271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F13C98E-1564-1A40-99F0-306D2AE1E2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77D7ECC-C47F-C34C-B0B2-7EC9A38FA00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76A99A6-6553-314B-986A-4B0B5B1102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5D703-0A47-6746-8262-D2DB3DC532B2}" type="datetimeFigureOut">
              <a:rPr lang="en-US" smtClean="0"/>
              <a:t>5/21/21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56009DC-9E38-8F40-8096-658EDFE0BF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1A37417-A5F4-A646-A8A5-CB32AA28AC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B932E-E85A-7C4D-808B-B3E17423D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677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294967-A267-794F-BB93-5A9A4046F1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AC96616-0E4D-5140-A78A-66E24C6C5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5D703-0A47-6746-8262-D2DB3DC532B2}" type="datetimeFigureOut">
              <a:rPr lang="en-US" smtClean="0"/>
              <a:t>5/21/21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246ABF-C8E4-A041-96D8-DE2FA94DA8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A6D33C8-061C-A646-B1CE-687A6E0972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B932E-E85A-7C4D-808B-B3E17423D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148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B48F71B-8383-704F-9319-DE5E4F52EF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5D703-0A47-6746-8262-D2DB3DC532B2}" type="datetimeFigureOut">
              <a:rPr lang="en-US" smtClean="0"/>
              <a:t>5/21/21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FA7CA02-8CD2-0640-BF23-F44E4E7995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27964E-F9A6-5840-9D26-1BB39F08BC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B932E-E85A-7C4D-808B-B3E17423D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5647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05854D-BE73-AC48-87C4-BEBC84F0A3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86E4D8-F7F2-244A-BD0F-65D4C7ACB4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5A384C3-0FE7-EC46-83A2-3DFA1B4D4B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3D1B6C-50E7-174F-828C-53436D5A03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5D703-0A47-6746-8262-D2DB3DC532B2}" type="datetimeFigureOut">
              <a:rPr lang="en-US" smtClean="0"/>
              <a:t>5/21/21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52B85C-DDF5-A644-8C95-A87476FC1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1D3B42-2567-9C42-9B47-9A3EACDA1C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B932E-E85A-7C4D-808B-B3E17423D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991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96203F-57B1-1A4B-B4A9-33C1CE3781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731EB35-B1A7-3D4D-A7AE-7B2968B85D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E84C4C-0C88-2643-B110-B63ABA026B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7B0BF1-50A2-2F41-B211-3F862C4783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5D703-0A47-6746-8262-D2DB3DC532B2}" type="datetimeFigureOut">
              <a:rPr lang="en-US" smtClean="0"/>
              <a:t>5/21/21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D75780-51FA-5845-AA02-F4982ACC75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16027A-6EAD-2144-8895-06EFAAD7C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B932E-E85A-7C4D-808B-B3E17423D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062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FB52560-CD3C-324D-A646-ED4AC56FD7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C946CA-7366-524F-8B7D-6269163FB6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A2CF97-8C78-D942-9C5E-C31DB35183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05D703-0A47-6746-8262-D2DB3DC532B2}" type="datetimeFigureOut">
              <a:rPr lang="en-US" smtClean="0"/>
              <a:t>5/21/21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D9E27E-0C81-2449-8BB4-C6489A3C97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29D2D6-3BE4-1C4A-8FA0-EA5A312698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1B932E-E85A-7C4D-808B-B3E17423D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098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5DE6E411-3B00-494D-AC3C-790CCB0054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82865" y="1050152"/>
            <a:ext cx="7772400" cy="4724948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627116D-E39D-494C-B075-0BAC72C17F43}"/>
              </a:ext>
            </a:extLst>
          </p:cNvPr>
          <p:cNvSpPr txBox="1"/>
          <p:nvPr/>
        </p:nvSpPr>
        <p:spPr>
          <a:xfrm>
            <a:off x="4952144" y="441789"/>
            <a:ext cx="174660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u="sng" dirty="0" err="1">
                <a:latin typeface="Arial" panose="020B0604020202020204" pitchFamily="34" charset="0"/>
                <a:cs typeface="Arial" panose="020B0604020202020204" pitchFamily="34" charset="0"/>
              </a:rPr>
              <a:t>mLN</a:t>
            </a:r>
            <a:endParaRPr lang="en-US" sz="2000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78284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382A4F9D-CBCD-A34C-8715-2FAD3BE2C2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64202" y="1078788"/>
            <a:ext cx="7775626" cy="475488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CBD0194-F0EE-4843-9489-38435705D098}"/>
              </a:ext>
            </a:extLst>
          </p:cNvPr>
          <p:cNvSpPr txBox="1"/>
          <p:nvPr/>
        </p:nvSpPr>
        <p:spPr>
          <a:xfrm>
            <a:off x="4952144" y="441789"/>
            <a:ext cx="174660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u="sng" dirty="0" err="1">
                <a:latin typeface="Arial" panose="020B0604020202020204" pitchFamily="34" charset="0"/>
                <a:cs typeface="Arial" panose="020B0604020202020204" pitchFamily="34" charset="0"/>
              </a:rPr>
              <a:t>mLN</a:t>
            </a:r>
            <a:endParaRPr lang="en-US" sz="2000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75322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6FCF0394-47D4-D24A-849C-124B78BB41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09800" y="503751"/>
            <a:ext cx="7772400" cy="5850497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DD36CCE-865C-4748-84F5-956E92F81261}"/>
              </a:ext>
            </a:extLst>
          </p:cNvPr>
          <p:cNvSpPr txBox="1"/>
          <p:nvPr/>
        </p:nvSpPr>
        <p:spPr>
          <a:xfrm>
            <a:off x="5222696" y="103641"/>
            <a:ext cx="174660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u="sng" dirty="0" err="1">
                <a:latin typeface="Arial" panose="020B0604020202020204" pitchFamily="34" charset="0"/>
                <a:cs typeface="Arial" panose="020B0604020202020204" pitchFamily="34" charset="0"/>
              </a:rPr>
              <a:t>iLN</a:t>
            </a:r>
            <a:endParaRPr lang="en-US" sz="2000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47779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8B83CA6F-0B7B-0740-88AF-9E02C8FBF9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98939" y="638409"/>
            <a:ext cx="9194122" cy="5581182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FF12F624-6A19-1746-83B6-A4D939D02A59}"/>
              </a:ext>
            </a:extLst>
          </p:cNvPr>
          <p:cNvSpPr txBox="1"/>
          <p:nvPr/>
        </p:nvSpPr>
        <p:spPr>
          <a:xfrm>
            <a:off x="5222696" y="154113"/>
            <a:ext cx="174660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u="sng" dirty="0" err="1">
                <a:latin typeface="Arial" panose="020B0604020202020204" pitchFamily="34" charset="0"/>
                <a:cs typeface="Arial" panose="020B0604020202020204" pitchFamily="34" charset="0"/>
              </a:rPr>
              <a:t>iLN</a:t>
            </a:r>
            <a:endParaRPr lang="en-US" sz="2000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77222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360</Words>
  <Application>Microsoft Macintosh PowerPoint</Application>
  <PresentationFormat>Widescreen</PresentationFormat>
  <Paragraphs>16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Moioffer, Steven</dc:creator>
  <cp:lastModifiedBy>Moioffer, Steven</cp:lastModifiedBy>
  <cp:revision>1</cp:revision>
  <dcterms:created xsi:type="dcterms:W3CDTF">2021-05-21T19:19:11Z</dcterms:created>
  <dcterms:modified xsi:type="dcterms:W3CDTF">2021-05-21T19:29:07Z</dcterms:modified>
</cp:coreProperties>
</file>