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33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D5555-5331-412B-A8CF-4EBCF7676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936193-1DE5-4437-BD76-5AC4F9A9DE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062E9-BA49-4F58-9614-6BAC03801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3BEA-3CA2-4F5A-BF47-37E3BA6CEFFD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2075A-319D-4BE1-A060-15811C959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CFA8C-D281-43BC-BADC-FFEC7CCAF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1375A-6753-4D16-A795-7ABC26893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72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BCA0E-DF1E-41AC-96BA-F393D5A57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89A2C0-0B55-4D62-B594-C9CB5C819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42C39-6D45-4CB9-A431-E50C9F8B2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3BEA-3CA2-4F5A-BF47-37E3BA6CEFFD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9E4C7-0C52-4C48-AFAA-404F7281F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19DF7-2F1D-4530-BE4D-E709003E0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1375A-6753-4D16-A795-7ABC26893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12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99CB5D-517F-44DE-A8AE-77F3A3B5F8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FE66B-9DED-46DB-AC57-8DCAB2A164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8FBDC-93BD-4E19-9C02-67CF77E8C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3BEA-3CA2-4F5A-BF47-37E3BA6CEFFD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5A188-E5D9-4910-B9BD-3CFA42FD1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9637A-8BCF-405A-8C67-0A3DF81E7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1375A-6753-4D16-A795-7ABC26893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30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9EAF1-B387-4AAE-8C2B-4BB4D9226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B7B79-821C-45C5-8A1B-C3043356C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29A48-E81D-4859-B562-1A39B38B2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3BEA-3CA2-4F5A-BF47-37E3BA6CEFFD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D65C4-E16A-4A2C-8BE7-93F27DBE4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CFF18-8E6D-4EEB-9AC8-6102CD098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1375A-6753-4D16-A795-7ABC26893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80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2A64D-11CC-4132-8A2E-4C7452DC1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604E6F-492D-4E54-ABE0-D6667B618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BB0D7-A774-498A-8242-DDF2E68FF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3BEA-3CA2-4F5A-BF47-37E3BA6CEFFD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B2EB2-D283-41B9-A8A3-DE7F6872F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15650-64A8-4B26-85B6-40BA10B59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1375A-6753-4D16-A795-7ABC26893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304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B3F6D-97CC-4230-A780-C07532A59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C6CE0-4709-4607-885E-97FBE9DD21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0EB9FA-8EAF-4A6C-9C7A-4498A6EAC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D28FE3-00B1-4629-9366-D1FDB6711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3BEA-3CA2-4F5A-BF47-37E3BA6CEFFD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926A0E-3F64-4602-A7BD-3F706281C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6E7372-8442-44E8-A3DC-C3BF40923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1375A-6753-4D16-A795-7ABC26893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612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CDCA3-5F23-43C8-B5B0-5A665EFCB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D1A66E-B0D5-459B-8F1C-9900091D7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A9E8C9-BD85-41CD-B875-6CAA9AAAF1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181B19-EB90-4478-A5DF-05705C7590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FCB615-2B01-4D21-A06B-994074D4A7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0DF53E-B2EA-45FD-887C-176D6AFC9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3BEA-3CA2-4F5A-BF47-37E3BA6CEFFD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06757C-469D-4477-97BA-E178B9EB8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A707E3-249F-49CC-81A0-2A4216300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1375A-6753-4D16-A795-7ABC26893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40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32ED9-3323-4C61-B5C4-B57ED0175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792EE4-11D0-44C6-8EC6-0C0BFF6DB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3BEA-3CA2-4F5A-BF47-37E3BA6CEFFD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32809D-F7A4-448E-9613-33D99D596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CC8349-75DA-4230-8663-D5B0D57D9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1375A-6753-4D16-A795-7ABC26893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245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463476-17BF-4B0D-92D8-C13CEF65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3BEA-3CA2-4F5A-BF47-37E3BA6CEFFD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226F59-8CCE-4266-A0DF-96D2AB29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D52311-A93F-4CF2-8BD7-D8938053B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1375A-6753-4D16-A795-7ABC26893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390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05EB8-BACB-4861-B0EF-7F51D5685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3BB68-86E1-44C3-9BDB-2A010FFB2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FBA336-4147-4CD6-BB59-62C0621138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9CD927-42C4-4976-9C8F-03A0A3F48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3BEA-3CA2-4F5A-BF47-37E3BA6CEFFD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86CD67-F890-4555-9838-D4DB46F42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7D0A9E-80B6-4282-B525-3E78CEC05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1375A-6753-4D16-A795-7ABC26893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699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486A1-FCA7-4292-B941-8B5AB226B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0863A-B47C-451D-92BE-AD4AA81487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C8D1C5-CA62-4821-831F-F974852B1A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9B27A4-8D5D-4B7C-8C27-0A8E3E2C8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3BEA-3CA2-4F5A-BF47-37E3BA6CEFFD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072E74-399E-4E3B-8221-D6F83D66E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BDF6E8-3F15-44DD-83CF-BB78791D9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1375A-6753-4D16-A795-7ABC26893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728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1C5451-633C-4307-A013-DEAD56576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5C02D1-755C-4DB4-857E-C9CFB0DC8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FFFB1-C3F1-40E8-8005-EC1014C709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B3BEA-3CA2-4F5A-BF47-37E3BA6CEFFD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6E4E2-CD05-40F1-9C97-65F9545B44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4F3FF-A7A1-479E-BE3F-CAC0601E53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1375A-6753-4D16-A795-7ABC26893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64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7" Type="http://schemas.openxmlformats.org/officeDocument/2006/relationships/image" Target="../media/image8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tiff"/><Relationship Id="rId5" Type="http://schemas.openxmlformats.org/officeDocument/2006/relationships/image" Target="../media/image6.jpeg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7" Type="http://schemas.openxmlformats.org/officeDocument/2006/relationships/image" Target="../media/image14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tiff"/><Relationship Id="rId5" Type="http://schemas.openxmlformats.org/officeDocument/2006/relationships/image" Target="../media/image12.jpeg"/><Relationship Id="rId4" Type="http://schemas.openxmlformats.org/officeDocument/2006/relationships/image" Target="../media/image11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tif"/><Relationship Id="rId13" Type="http://schemas.openxmlformats.org/officeDocument/2006/relationships/image" Target="../media/image26.tif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t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tiff"/><Relationship Id="rId11" Type="http://schemas.openxmlformats.org/officeDocument/2006/relationships/image" Target="../media/image24.tif"/><Relationship Id="rId5" Type="http://schemas.openxmlformats.org/officeDocument/2006/relationships/image" Target="../media/image18.tiff"/><Relationship Id="rId10" Type="http://schemas.openxmlformats.org/officeDocument/2006/relationships/image" Target="../media/image23.tif"/><Relationship Id="rId4" Type="http://schemas.openxmlformats.org/officeDocument/2006/relationships/image" Target="../media/image17.tiff"/><Relationship Id="rId9" Type="http://schemas.openxmlformats.org/officeDocument/2006/relationships/image" Target="../media/image22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CF0B0-CA18-4323-8971-6642659AA1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Fig 3E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8C2842-11DB-46FE-BBED-3A0F1467FE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9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7571BB2-279A-4474-A820-7FC90090E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0272" y="202840"/>
            <a:ext cx="6117995" cy="663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780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al Color - Exported TIFF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1143000"/>
            <a:ext cx="3051048" cy="1039368"/>
          </a:xfrm>
          <a:prstGeom prst="rect">
            <a:avLst/>
          </a:prstGeom>
        </p:spPr>
      </p:pic>
      <p:pic>
        <p:nvPicPr>
          <p:cNvPr id="3" name="Picture 2" descr="pY Exported Tiff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2895600"/>
            <a:ext cx="3051048" cy="1039368"/>
          </a:xfrm>
          <a:prstGeom prst="rect">
            <a:avLst/>
          </a:prstGeom>
        </p:spPr>
      </p:pic>
      <p:pic>
        <p:nvPicPr>
          <p:cNvPr id="4" name="Picture 3" descr="pYGIV Exported Tiff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2895600"/>
            <a:ext cx="3051048" cy="1039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3236" y="1242685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WT3– </a:t>
            </a:r>
          </a:p>
          <a:p>
            <a:r>
              <a:rPr lang="en-US" dirty="0"/>
              <a:t>samples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1600" y="685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Dual Color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9636" y="39740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pY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61706" y="39740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pYGIV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73236" y="208088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8-20-15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352800" y="2529464"/>
            <a:ext cx="2465906" cy="413998"/>
            <a:chOff x="4352082" y="1457732"/>
            <a:chExt cx="2465906" cy="413998"/>
          </a:xfrm>
        </p:grpSpPr>
        <p:sp>
          <p:nvSpPr>
            <p:cNvPr id="11" name="TextBox 10"/>
            <p:cNvSpPr txBox="1"/>
            <p:nvPr/>
          </p:nvSpPr>
          <p:spPr>
            <a:xfrm>
              <a:off x="4352082" y="1611621"/>
              <a:ext cx="46407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/>
                  <a:cs typeface="Arial"/>
                </a:rPr>
                <a:t>NC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25118" y="1457732"/>
              <a:ext cx="5627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/>
                  <a:cs typeface="Arial"/>
                </a:rPr>
                <a:t>60’</a:t>
              </a:r>
            </a:p>
            <a:p>
              <a:pPr algn="ctr"/>
              <a:r>
                <a:rPr lang="en-US" sz="1000" b="1" dirty="0">
                  <a:latin typeface="Arial"/>
                  <a:cs typeface="Arial"/>
                </a:rPr>
                <a:t>H89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99248" y="1613298"/>
              <a:ext cx="46407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/>
                  <a:cs typeface="Arial"/>
                </a:rPr>
                <a:t>60’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15718" y="1611621"/>
              <a:ext cx="46407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/>
                  <a:cs typeface="Arial"/>
                </a:rPr>
                <a:t>30’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79368" y="1625509"/>
              <a:ext cx="46407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/>
                  <a:cs typeface="Arial"/>
                </a:rPr>
                <a:t>15’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10918" y="1611621"/>
              <a:ext cx="46407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/>
                  <a:cs typeface="Arial"/>
                </a:rPr>
                <a:t>45’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49118" y="1625509"/>
              <a:ext cx="46407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/>
                  <a:cs typeface="Arial"/>
                </a:rPr>
                <a:t>10’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53918" y="1625509"/>
              <a:ext cx="46407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/>
                  <a:cs typeface="Arial"/>
                </a:rPr>
                <a:t>5’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629400" y="2526268"/>
            <a:ext cx="2465906" cy="413998"/>
            <a:chOff x="4352082" y="1457732"/>
            <a:chExt cx="2465906" cy="413998"/>
          </a:xfrm>
        </p:grpSpPr>
        <p:sp>
          <p:nvSpPr>
            <p:cNvPr id="20" name="TextBox 19"/>
            <p:cNvSpPr txBox="1"/>
            <p:nvPr/>
          </p:nvSpPr>
          <p:spPr>
            <a:xfrm>
              <a:off x="4352082" y="1611621"/>
              <a:ext cx="46407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/>
                  <a:cs typeface="Arial"/>
                </a:rPr>
                <a:t>NC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525118" y="1457732"/>
              <a:ext cx="5627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/>
                  <a:cs typeface="Arial"/>
                </a:rPr>
                <a:t>60’</a:t>
              </a:r>
            </a:p>
            <a:p>
              <a:pPr algn="ctr"/>
              <a:r>
                <a:rPr lang="en-US" sz="1000" b="1" dirty="0">
                  <a:latin typeface="Arial"/>
                  <a:cs typeface="Arial"/>
                </a:rPr>
                <a:t>H89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899248" y="1613298"/>
              <a:ext cx="46407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/>
                  <a:cs typeface="Arial"/>
                </a:rPr>
                <a:t>60’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15718" y="1611621"/>
              <a:ext cx="46407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/>
                  <a:cs typeface="Arial"/>
                </a:rPr>
                <a:t>30’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779368" y="1625509"/>
              <a:ext cx="46407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/>
                  <a:cs typeface="Arial"/>
                </a:rPr>
                <a:t>15’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210918" y="1611621"/>
              <a:ext cx="46407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/>
                  <a:cs typeface="Arial"/>
                </a:rPr>
                <a:t>45’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49118" y="1625509"/>
              <a:ext cx="46407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/>
                  <a:cs typeface="Arial"/>
                </a:rPr>
                <a:t>10’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353918" y="1625509"/>
              <a:ext cx="46407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/>
                  <a:cs typeface="Arial"/>
                </a:rPr>
                <a:t>5’</a:t>
              </a:r>
            </a:p>
          </p:txBody>
        </p:sp>
      </p:grpSp>
      <p:pic>
        <p:nvPicPr>
          <p:cNvPr id="28" name="Picture 27" descr="081915_WT3_SequoyasSPSample_PonceauStain046.jpg"/>
          <p:cNvPicPr>
            <a:picLocks noChangeAspect="1"/>
          </p:cNvPicPr>
          <p:nvPr/>
        </p:nvPicPr>
        <p:blipFill>
          <a:blip r:embed="rId5" cstate="print"/>
          <a:srcRect t="9102" r="16441"/>
          <a:stretch>
            <a:fillRect/>
          </a:stretch>
        </p:blipFill>
        <p:spPr>
          <a:xfrm>
            <a:off x="1828801" y="4648200"/>
            <a:ext cx="2254767" cy="1825752"/>
          </a:xfrm>
          <a:prstGeom prst="rect">
            <a:avLst/>
          </a:prstGeom>
        </p:spPr>
      </p:pic>
      <p:pic>
        <p:nvPicPr>
          <p:cNvPr id="29" name="Picture 28" descr="dual color  Exported Tiff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9200" y="4572000"/>
            <a:ext cx="3090672" cy="859536"/>
          </a:xfrm>
          <a:prstGeom prst="rect">
            <a:avLst/>
          </a:prstGeom>
        </p:spPr>
      </p:pic>
      <p:pic>
        <p:nvPicPr>
          <p:cNvPr id="30" name="Picture 29" descr="bw  Exported Tiff.t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29200" y="5486400"/>
            <a:ext cx="3090672" cy="85953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458200" y="5181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pAKT</a:t>
            </a:r>
            <a:r>
              <a:rPr lang="en-US" dirty="0"/>
              <a:t> Ser 473</a:t>
            </a:r>
          </a:p>
        </p:txBody>
      </p:sp>
    </p:spTree>
    <p:extLst>
      <p:ext uri="{BB962C8B-B14F-4D97-AF65-F5344CB8AC3E}">
        <p14:creationId xmlns:p14="http://schemas.microsoft.com/office/powerpoint/2010/main" val="1308823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ual Color Exported TIFF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066800"/>
            <a:ext cx="3090672" cy="1078992"/>
          </a:xfrm>
          <a:prstGeom prst="rect">
            <a:avLst/>
          </a:prstGeom>
        </p:spPr>
      </p:pic>
      <p:pic>
        <p:nvPicPr>
          <p:cNvPr id="5" name="Picture 4" descr="pTyr - Exported TIFF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3035808"/>
            <a:ext cx="3090672" cy="1078992"/>
          </a:xfrm>
          <a:prstGeom prst="rect">
            <a:avLst/>
          </a:prstGeom>
        </p:spPr>
      </p:pic>
      <p:pic>
        <p:nvPicPr>
          <p:cNvPr id="6" name="Picture 5" descr="pTyrGIV - Exported TIFF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3035808"/>
            <a:ext cx="3090672" cy="10789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2600" y="228601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WT4</a:t>
            </a:r>
          </a:p>
          <a:p>
            <a:r>
              <a:rPr lang="en-US" dirty="0"/>
              <a:t>samples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81600" y="685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Dual Color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4800" y="4114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pY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43800" y="4114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pYGIV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52600" y="1066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8-20-15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017964" y="2670196"/>
            <a:ext cx="2465906" cy="413998"/>
            <a:chOff x="4352082" y="1457732"/>
            <a:chExt cx="2465906" cy="413998"/>
          </a:xfrm>
        </p:grpSpPr>
        <p:sp>
          <p:nvSpPr>
            <p:cNvPr id="13" name="TextBox 12"/>
            <p:cNvSpPr txBox="1"/>
            <p:nvPr/>
          </p:nvSpPr>
          <p:spPr>
            <a:xfrm>
              <a:off x="4352082" y="1611621"/>
              <a:ext cx="46407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/>
                  <a:cs typeface="Arial"/>
                </a:rPr>
                <a:t>NC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25118" y="1457732"/>
              <a:ext cx="5627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/>
                  <a:cs typeface="Arial"/>
                </a:rPr>
                <a:t>60’</a:t>
              </a:r>
            </a:p>
            <a:p>
              <a:pPr algn="ctr"/>
              <a:r>
                <a:rPr lang="en-US" sz="1000" b="1" dirty="0">
                  <a:latin typeface="Arial"/>
                  <a:cs typeface="Arial"/>
                </a:rPr>
                <a:t>H89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99248" y="1613298"/>
              <a:ext cx="46407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/>
                  <a:cs typeface="Arial"/>
                </a:rPr>
                <a:t>60’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15718" y="1611621"/>
              <a:ext cx="46407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/>
                  <a:cs typeface="Arial"/>
                </a:rPr>
                <a:t>30’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79368" y="1625509"/>
              <a:ext cx="46407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/>
                  <a:cs typeface="Arial"/>
                </a:rPr>
                <a:t>15’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10918" y="1611621"/>
              <a:ext cx="46407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/>
                  <a:cs typeface="Arial"/>
                </a:rPr>
                <a:t>45’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049118" y="1625509"/>
              <a:ext cx="46407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/>
                  <a:cs typeface="Arial"/>
                </a:rPr>
                <a:t>10’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53918" y="1625509"/>
              <a:ext cx="46407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/>
                  <a:cs typeface="Arial"/>
                </a:rPr>
                <a:t>5’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211494" y="2667000"/>
            <a:ext cx="2465906" cy="413998"/>
            <a:chOff x="4352082" y="1457732"/>
            <a:chExt cx="2465906" cy="413998"/>
          </a:xfrm>
        </p:grpSpPr>
        <p:sp>
          <p:nvSpPr>
            <p:cNvPr id="22" name="TextBox 21"/>
            <p:cNvSpPr txBox="1"/>
            <p:nvPr/>
          </p:nvSpPr>
          <p:spPr>
            <a:xfrm>
              <a:off x="4352082" y="1611621"/>
              <a:ext cx="46407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/>
                  <a:cs typeface="Arial"/>
                </a:rPr>
                <a:t>NC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25118" y="1457732"/>
              <a:ext cx="5627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/>
                  <a:cs typeface="Arial"/>
                </a:rPr>
                <a:t>60’</a:t>
              </a:r>
            </a:p>
            <a:p>
              <a:pPr algn="ctr"/>
              <a:r>
                <a:rPr lang="en-US" sz="1000" b="1" dirty="0">
                  <a:latin typeface="Arial"/>
                  <a:cs typeface="Arial"/>
                </a:rPr>
                <a:t>H89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899248" y="1613298"/>
              <a:ext cx="46407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/>
                  <a:cs typeface="Arial"/>
                </a:rPr>
                <a:t>60’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515718" y="1611621"/>
              <a:ext cx="46407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/>
                  <a:cs typeface="Arial"/>
                </a:rPr>
                <a:t>30’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779368" y="1625509"/>
              <a:ext cx="46407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/>
                  <a:cs typeface="Arial"/>
                </a:rPr>
                <a:t>15’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210918" y="1611621"/>
              <a:ext cx="46407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/>
                  <a:cs typeface="Arial"/>
                </a:rPr>
                <a:t>45’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49118" y="1625509"/>
              <a:ext cx="46407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/>
                  <a:cs typeface="Arial"/>
                </a:rPr>
                <a:t>10’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53918" y="1625509"/>
              <a:ext cx="46407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/>
                  <a:cs typeface="Arial"/>
                </a:rPr>
                <a:t>5’</a:t>
              </a:r>
            </a:p>
          </p:txBody>
        </p:sp>
      </p:grpSp>
      <p:pic>
        <p:nvPicPr>
          <p:cNvPr id="30" name="Picture 29" descr="081915_WT4_SequoyasSPSample_PonceauStain045.jpg"/>
          <p:cNvPicPr>
            <a:picLocks noChangeAspect="1"/>
          </p:cNvPicPr>
          <p:nvPr/>
        </p:nvPicPr>
        <p:blipFill>
          <a:blip r:embed="rId5" cstate="print"/>
          <a:srcRect l="4517" t="6068" r="14182" b="5947"/>
          <a:stretch>
            <a:fillRect/>
          </a:stretch>
        </p:blipFill>
        <p:spPr>
          <a:xfrm>
            <a:off x="1752600" y="4495800"/>
            <a:ext cx="2364828" cy="1905000"/>
          </a:xfrm>
          <a:prstGeom prst="rect">
            <a:avLst/>
          </a:prstGeom>
        </p:spPr>
      </p:pic>
      <p:pic>
        <p:nvPicPr>
          <p:cNvPr id="31" name="Picture 30" descr="Dual color Exported Tiff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57800" y="4572000"/>
            <a:ext cx="3051048" cy="893064"/>
          </a:xfrm>
          <a:prstGeom prst="rect">
            <a:avLst/>
          </a:prstGeom>
        </p:spPr>
      </p:pic>
      <p:pic>
        <p:nvPicPr>
          <p:cNvPr id="32" name="Picture 31" descr="bw  Exported Tiff.t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57800" y="5486400"/>
            <a:ext cx="3051048" cy="89306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8458200" y="5181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pAKT</a:t>
            </a:r>
            <a:r>
              <a:rPr lang="en-US" dirty="0"/>
              <a:t> Ser 473</a:t>
            </a:r>
          </a:p>
        </p:txBody>
      </p:sp>
    </p:spTree>
    <p:extLst>
      <p:ext uri="{BB962C8B-B14F-4D97-AF65-F5344CB8AC3E}">
        <p14:creationId xmlns:p14="http://schemas.microsoft.com/office/powerpoint/2010/main" val="1957234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-17-15-Sequoya-samples-WT6-NC-H89-c60-45-30-15-10-5min08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0" t="9536" r="6030" b="17246"/>
          <a:stretch/>
        </p:blipFill>
        <p:spPr>
          <a:xfrm>
            <a:off x="2667000" y="762000"/>
            <a:ext cx="2915920" cy="1930400"/>
          </a:xfrm>
          <a:prstGeom prst="rect">
            <a:avLst/>
          </a:prstGeom>
        </p:spPr>
      </p:pic>
      <p:pic>
        <p:nvPicPr>
          <p:cNvPr id="5" name="Picture 4" descr="9-17-15-Sequoya-smples-WT5-WT5-NC-H89-c6008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6" t="8784" r="15693" b="16530"/>
          <a:stretch/>
        </p:blipFill>
        <p:spPr>
          <a:xfrm>
            <a:off x="6553200" y="838200"/>
            <a:ext cx="2489200" cy="19304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067019" y="3420975"/>
            <a:ext cx="2701376" cy="413998"/>
            <a:chOff x="4352082" y="1457732"/>
            <a:chExt cx="2701376" cy="413998"/>
          </a:xfrm>
        </p:grpSpPr>
        <p:sp>
          <p:nvSpPr>
            <p:cNvPr id="11" name="TextBox 10"/>
            <p:cNvSpPr txBox="1"/>
            <p:nvPr/>
          </p:nvSpPr>
          <p:spPr>
            <a:xfrm>
              <a:off x="4352082" y="1611621"/>
              <a:ext cx="46407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/>
                  <a:cs typeface="Arial"/>
                </a:rPr>
                <a:t>NC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25118" y="1457732"/>
              <a:ext cx="5627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/>
                  <a:cs typeface="Arial"/>
                </a:rPr>
                <a:t>60’</a:t>
              </a:r>
            </a:p>
            <a:p>
              <a:pPr algn="ctr"/>
              <a:r>
                <a:rPr lang="en-US" sz="1000" b="1" dirty="0">
                  <a:latin typeface="Arial"/>
                  <a:cs typeface="Arial"/>
                </a:rPr>
                <a:t>H89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99248" y="1613298"/>
              <a:ext cx="46407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/>
                  <a:cs typeface="Arial"/>
                </a:rPr>
                <a:t>60’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91918" y="1611621"/>
              <a:ext cx="46407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/>
                  <a:cs typeface="Arial"/>
                </a:rPr>
                <a:t>30’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96718" y="1625509"/>
              <a:ext cx="46407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/>
                  <a:cs typeface="Arial"/>
                </a:rPr>
                <a:t>15’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87118" y="1611621"/>
              <a:ext cx="46407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/>
                  <a:cs typeface="Arial"/>
                </a:rPr>
                <a:t>45’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08388" y="1625509"/>
              <a:ext cx="46407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/>
                  <a:cs typeface="Arial"/>
                </a:rPr>
                <a:t>10’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89388" y="1625509"/>
              <a:ext cx="46407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/>
                  <a:cs typeface="Arial"/>
                </a:rPr>
                <a:t>5’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>
          <a:xfrm>
            <a:off x="3399325" y="3420975"/>
            <a:ext cx="2133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085125" y="3174755"/>
            <a:ext cx="144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/>
                <a:cs typeface="Arial"/>
              </a:rPr>
              <a:t>Capacitated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895700" y="3198064"/>
            <a:ext cx="1073670" cy="401787"/>
            <a:chOff x="5410200" y="3255813"/>
            <a:chExt cx="1073670" cy="401787"/>
          </a:xfrm>
        </p:grpSpPr>
        <p:sp>
          <p:nvSpPr>
            <p:cNvPr id="25" name="TextBox 24"/>
            <p:cNvSpPr txBox="1"/>
            <p:nvPr/>
          </p:nvSpPr>
          <p:spPr>
            <a:xfrm>
              <a:off x="5410200" y="3409702"/>
              <a:ext cx="46407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/>
                  <a:cs typeface="Arial"/>
                </a:rPr>
                <a:t>NC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638800" y="3255813"/>
              <a:ext cx="5627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/>
                  <a:cs typeface="Arial"/>
                </a:rPr>
                <a:t>60’</a:t>
              </a:r>
            </a:p>
            <a:p>
              <a:pPr algn="ctr"/>
              <a:r>
                <a:rPr lang="en-US" sz="1000" b="1" dirty="0">
                  <a:latin typeface="Arial"/>
                  <a:cs typeface="Arial"/>
                </a:rPr>
                <a:t>H89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019800" y="3411379"/>
              <a:ext cx="46407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/>
                  <a:cs typeface="Arial"/>
                </a:rPr>
                <a:t>60’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231555" y="3198064"/>
            <a:ext cx="1073670" cy="401787"/>
            <a:chOff x="5410200" y="3255813"/>
            <a:chExt cx="1073670" cy="401787"/>
          </a:xfrm>
        </p:grpSpPr>
        <p:sp>
          <p:nvSpPr>
            <p:cNvPr id="30" name="TextBox 29"/>
            <p:cNvSpPr txBox="1"/>
            <p:nvPr/>
          </p:nvSpPr>
          <p:spPr>
            <a:xfrm>
              <a:off x="5410200" y="3409702"/>
              <a:ext cx="46407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/>
                  <a:cs typeface="Arial"/>
                </a:rPr>
                <a:t>NC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638800" y="3255813"/>
              <a:ext cx="5627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/>
                  <a:cs typeface="Arial"/>
                </a:rPr>
                <a:t>60’</a:t>
              </a:r>
            </a:p>
            <a:p>
              <a:pPr algn="ctr"/>
              <a:r>
                <a:rPr lang="en-US" sz="1000" b="1" dirty="0">
                  <a:latin typeface="Arial"/>
                  <a:cs typeface="Arial"/>
                </a:rPr>
                <a:t>H89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019800" y="3411379"/>
              <a:ext cx="46407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/>
                  <a:cs typeface="Arial"/>
                </a:rPr>
                <a:t>60’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951050" y="2980626"/>
            <a:ext cx="2819400" cy="246221"/>
            <a:chOff x="5638800" y="2980625"/>
            <a:chExt cx="2819400" cy="246221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5791200" y="3207596"/>
              <a:ext cx="54864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638800" y="2980625"/>
              <a:ext cx="1447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/>
                  <a:cs typeface="Arial"/>
                </a:rPr>
                <a:t>Capacitated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7162800" y="3207596"/>
              <a:ext cx="54864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7010400" y="2980625"/>
              <a:ext cx="1447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/>
                  <a:cs typeface="Arial"/>
                </a:rPr>
                <a:t>Capacitated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676400" y="4560780"/>
            <a:ext cx="144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/>
                <a:cs typeface="Arial"/>
              </a:rPr>
              <a:t>IB: </a:t>
            </a:r>
            <a:r>
              <a:rPr lang="en-US" sz="1000" b="1" dirty="0" err="1">
                <a:latin typeface="Arial"/>
                <a:cs typeface="Arial"/>
              </a:rPr>
              <a:t>pY</a:t>
            </a:r>
            <a:r>
              <a:rPr lang="en-US" sz="1000" b="1" dirty="0">
                <a:latin typeface="Arial"/>
                <a:cs typeface="Arial"/>
              </a:rPr>
              <a:t> GIV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56830" y="4358851"/>
            <a:ext cx="144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/>
                <a:cs typeface="Arial"/>
              </a:rPr>
              <a:t>IB: </a:t>
            </a:r>
            <a:r>
              <a:rPr lang="en-US" sz="1000" b="1" dirty="0" err="1">
                <a:latin typeface="Arial"/>
                <a:cs typeface="Arial"/>
              </a:rPr>
              <a:t>pY</a:t>
            </a:r>
            <a:r>
              <a:rPr lang="en-US" sz="1000" b="1" dirty="0">
                <a:latin typeface="Arial"/>
                <a:cs typeface="Arial"/>
              </a:rPr>
              <a:t> GIV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828800" y="1524001"/>
            <a:ext cx="144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>
                <a:latin typeface="Arial"/>
                <a:cs typeface="Arial"/>
              </a:rPr>
              <a:t>Ponceau</a:t>
            </a:r>
            <a:endParaRPr lang="en-US" sz="1000" b="1" dirty="0">
              <a:latin typeface="Arial"/>
              <a:cs typeface="Arial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067800" y="1524001"/>
            <a:ext cx="144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>
                <a:latin typeface="Arial"/>
                <a:cs typeface="Arial"/>
              </a:rPr>
              <a:t>Ponceau</a:t>
            </a:r>
            <a:endParaRPr lang="en-US" sz="1000" b="1" dirty="0">
              <a:latin typeface="Arial"/>
              <a:cs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05200" y="457201"/>
            <a:ext cx="144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/>
                <a:cs typeface="Arial"/>
              </a:rPr>
              <a:t>WT6 samples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858000" y="533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/>
                <a:cs typeface="Arial"/>
              </a:rPr>
              <a:t>WT5 samples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001000" y="533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/>
                <a:cs typeface="Arial"/>
              </a:rPr>
              <a:t>WT5 samples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676400" y="2286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/>
                <a:cs typeface="Arial"/>
              </a:rPr>
              <a:t>9-18-15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6240730" y="3658430"/>
            <a:ext cx="464070" cy="474821"/>
            <a:chOff x="4793730" y="3716179"/>
            <a:chExt cx="464070" cy="474821"/>
          </a:xfrm>
        </p:grpSpPr>
        <p:sp>
          <p:nvSpPr>
            <p:cNvPr id="52" name="TextBox 51"/>
            <p:cNvSpPr txBox="1"/>
            <p:nvPr/>
          </p:nvSpPr>
          <p:spPr>
            <a:xfrm>
              <a:off x="4793730" y="3716179"/>
              <a:ext cx="46407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latin typeface="Arial"/>
                  <a:cs typeface="Arial"/>
                </a:rPr>
                <a:t>250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793730" y="3823156"/>
              <a:ext cx="46407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latin typeface="Arial"/>
                  <a:cs typeface="Arial"/>
                </a:rPr>
                <a:t>150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793730" y="3975556"/>
              <a:ext cx="46407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latin typeface="Arial"/>
                  <a:cs typeface="Arial"/>
                </a:rPr>
                <a:t>100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440355" y="3855424"/>
            <a:ext cx="464070" cy="474821"/>
            <a:chOff x="983730" y="3855423"/>
            <a:chExt cx="464070" cy="474821"/>
          </a:xfrm>
        </p:grpSpPr>
        <p:sp>
          <p:nvSpPr>
            <p:cNvPr id="55" name="TextBox 54"/>
            <p:cNvSpPr txBox="1"/>
            <p:nvPr/>
          </p:nvSpPr>
          <p:spPr>
            <a:xfrm>
              <a:off x="983730" y="3855423"/>
              <a:ext cx="46407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latin typeface="Arial"/>
                  <a:cs typeface="Arial"/>
                </a:rPr>
                <a:t>250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983730" y="3962400"/>
              <a:ext cx="46407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latin typeface="Arial"/>
                  <a:cs typeface="Arial"/>
                </a:rPr>
                <a:t>150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83730" y="4114800"/>
              <a:ext cx="46407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latin typeface="Arial"/>
                  <a:cs typeface="Arial"/>
                </a:rPr>
                <a:t>100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676400" y="5468725"/>
            <a:ext cx="4032504" cy="932850"/>
            <a:chOff x="152400" y="4477350"/>
            <a:chExt cx="4032504" cy="932850"/>
          </a:xfrm>
        </p:grpSpPr>
        <p:sp>
          <p:nvSpPr>
            <p:cNvPr id="38" name="TextBox 37"/>
            <p:cNvSpPr txBox="1"/>
            <p:nvPr/>
          </p:nvSpPr>
          <p:spPr>
            <a:xfrm>
              <a:off x="152400" y="4572000"/>
              <a:ext cx="1447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/>
                  <a:cs typeface="Arial"/>
                </a:rPr>
                <a:t>IB: </a:t>
              </a:r>
              <a:r>
                <a:rPr lang="en-US" sz="1000" b="1" dirty="0" err="1">
                  <a:latin typeface="Arial"/>
                  <a:cs typeface="Arial"/>
                </a:rPr>
                <a:t>pAKT</a:t>
              </a:r>
              <a:endParaRPr lang="en-US" sz="1000" b="1" dirty="0">
                <a:latin typeface="Arial"/>
                <a:cs typeface="Arial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52400" y="5087779"/>
              <a:ext cx="1447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/>
                  <a:cs typeface="Arial"/>
                </a:rPr>
                <a:t>IB: total AKT</a:t>
              </a:r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914400" y="4477350"/>
              <a:ext cx="3270504" cy="932850"/>
              <a:chOff x="914400" y="4477350"/>
              <a:chExt cx="3270504" cy="932850"/>
            </a:xfrm>
          </p:grpSpPr>
          <p:pic>
            <p:nvPicPr>
              <p:cNvPr id="7" name="Picture 6" descr="Image-9-18-15-WT6-tAkt.tif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5" t="12537" b="32254"/>
              <a:stretch/>
            </p:blipFill>
            <p:spPr>
              <a:xfrm>
                <a:off x="1219200" y="4971288"/>
                <a:ext cx="2965704" cy="380303"/>
              </a:xfrm>
              <a:prstGeom prst="rect">
                <a:avLst/>
              </a:prstGeom>
            </p:spPr>
          </p:pic>
          <p:pic>
            <p:nvPicPr>
              <p:cNvPr id="8" name="Picture 7" descr="Image-9-18-15-WT6-PaktSer.tif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5" t="9587" b="28466"/>
              <a:stretch/>
            </p:blipFill>
            <p:spPr>
              <a:xfrm>
                <a:off x="1219200" y="4503928"/>
                <a:ext cx="2965704" cy="426720"/>
              </a:xfrm>
              <a:prstGeom prst="rect">
                <a:avLst/>
              </a:prstGeom>
            </p:spPr>
          </p:pic>
          <p:sp>
            <p:nvSpPr>
              <p:cNvPr id="58" name="TextBox 57"/>
              <p:cNvSpPr txBox="1"/>
              <p:nvPr/>
            </p:nvSpPr>
            <p:spPr>
              <a:xfrm>
                <a:off x="914400" y="4477350"/>
                <a:ext cx="46407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latin typeface="Arial"/>
                    <a:cs typeface="Arial"/>
                  </a:rPr>
                  <a:t>75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914400" y="4705950"/>
                <a:ext cx="46407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latin typeface="Arial"/>
                    <a:cs typeface="Arial"/>
                  </a:rPr>
                  <a:t>50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914400" y="4966156"/>
                <a:ext cx="46407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latin typeface="Arial"/>
                    <a:cs typeface="Arial"/>
                  </a:rPr>
                  <a:t>75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914400" y="5194756"/>
                <a:ext cx="46407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latin typeface="Arial"/>
                    <a:cs typeface="Arial"/>
                  </a:rPr>
                  <a:t>50</a:t>
                </a:r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6305350" y="5478350"/>
            <a:ext cx="4419600" cy="914400"/>
            <a:chOff x="4800600" y="4419600"/>
            <a:chExt cx="4419600" cy="914400"/>
          </a:xfrm>
        </p:grpSpPr>
        <p:pic>
          <p:nvPicPr>
            <p:cNvPr id="6" name="Picture 5" descr="Image-9-18-15-WT5-tAkt.tif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487" b="22287"/>
            <a:stretch/>
          </p:blipFill>
          <p:spPr>
            <a:xfrm>
              <a:off x="5029200" y="4876800"/>
              <a:ext cx="2722880" cy="407416"/>
            </a:xfrm>
            <a:prstGeom prst="rect">
              <a:avLst/>
            </a:prstGeom>
          </p:spPr>
        </p:pic>
        <p:pic>
          <p:nvPicPr>
            <p:cNvPr id="9" name="Picture 8" descr="Image-9-18-15-WT5-PaktSer.tif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154" b="22287"/>
            <a:stretch/>
          </p:blipFill>
          <p:spPr>
            <a:xfrm>
              <a:off x="5029200" y="4428744"/>
              <a:ext cx="2733040" cy="407416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7772400" y="4495800"/>
              <a:ext cx="1447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/>
                  <a:cs typeface="Arial"/>
                </a:rPr>
                <a:t>IB: </a:t>
              </a:r>
              <a:r>
                <a:rPr lang="en-US" sz="1000" b="1" dirty="0" err="1">
                  <a:latin typeface="Arial"/>
                  <a:cs typeface="Arial"/>
                </a:rPr>
                <a:t>pAKT</a:t>
              </a:r>
              <a:endParaRPr lang="en-US" sz="1000" b="1" dirty="0">
                <a:latin typeface="Arial"/>
                <a:cs typeface="Arial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772400" y="5011579"/>
              <a:ext cx="1447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/>
                  <a:cs typeface="Arial"/>
                </a:rPr>
                <a:t>IB: total AKT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800600" y="4419600"/>
              <a:ext cx="46407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latin typeface="Arial"/>
                  <a:cs typeface="Arial"/>
                </a:rPr>
                <a:t>75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00600" y="4648200"/>
              <a:ext cx="46407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latin typeface="Arial"/>
                  <a:cs typeface="Arial"/>
                </a:rPr>
                <a:t>50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800600" y="4889956"/>
              <a:ext cx="46407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latin typeface="Arial"/>
                  <a:cs typeface="Arial"/>
                </a:rPr>
                <a:t>75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800600" y="5118556"/>
              <a:ext cx="46407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latin typeface="Arial"/>
                  <a:cs typeface="Arial"/>
                </a:rPr>
                <a:t>50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256190" y="4266518"/>
            <a:ext cx="464070" cy="474821"/>
            <a:chOff x="4793730" y="3716179"/>
            <a:chExt cx="464070" cy="474821"/>
          </a:xfrm>
        </p:grpSpPr>
        <p:sp>
          <p:nvSpPr>
            <p:cNvPr id="71" name="TextBox 70"/>
            <p:cNvSpPr txBox="1"/>
            <p:nvPr/>
          </p:nvSpPr>
          <p:spPr>
            <a:xfrm>
              <a:off x="4793730" y="3716179"/>
              <a:ext cx="46407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latin typeface="Arial"/>
                  <a:cs typeface="Arial"/>
                </a:rPr>
                <a:t>250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793730" y="3823156"/>
              <a:ext cx="46407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latin typeface="Arial"/>
                  <a:cs typeface="Arial"/>
                </a:rPr>
                <a:t>150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793730" y="3975556"/>
              <a:ext cx="46407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latin typeface="Arial"/>
                  <a:cs typeface="Arial"/>
                </a:rPr>
                <a:t>100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287255" y="4965830"/>
            <a:ext cx="464070" cy="474821"/>
            <a:chOff x="4793730" y="3716179"/>
            <a:chExt cx="464070" cy="474821"/>
          </a:xfrm>
        </p:grpSpPr>
        <p:sp>
          <p:nvSpPr>
            <p:cNvPr id="75" name="TextBox 74"/>
            <p:cNvSpPr txBox="1"/>
            <p:nvPr/>
          </p:nvSpPr>
          <p:spPr>
            <a:xfrm>
              <a:off x="4793730" y="3716179"/>
              <a:ext cx="46407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latin typeface="Arial"/>
                  <a:cs typeface="Arial"/>
                </a:rPr>
                <a:t>250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793730" y="3823156"/>
              <a:ext cx="46407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latin typeface="Arial"/>
                  <a:cs typeface="Arial"/>
                </a:rPr>
                <a:t>150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793730" y="3975556"/>
              <a:ext cx="46407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latin typeface="Arial"/>
                  <a:cs typeface="Arial"/>
                </a:rPr>
                <a:t>100</a:t>
              </a: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9264855" y="5069501"/>
            <a:ext cx="144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/>
                <a:cs typeface="Arial"/>
              </a:rPr>
              <a:t>IB: </a:t>
            </a:r>
            <a:r>
              <a:rPr lang="en-US" sz="1000" b="1" dirty="0" err="1">
                <a:latin typeface="Arial"/>
                <a:cs typeface="Arial"/>
              </a:rPr>
              <a:t>pY</a:t>
            </a:r>
            <a:endParaRPr lang="en-US" sz="1000" b="1" dirty="0">
              <a:latin typeface="Arial"/>
              <a:cs typeface="Arial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2434965" y="4445914"/>
            <a:ext cx="464070" cy="474821"/>
            <a:chOff x="983730" y="3855423"/>
            <a:chExt cx="464070" cy="474821"/>
          </a:xfrm>
        </p:grpSpPr>
        <p:sp>
          <p:nvSpPr>
            <p:cNvPr id="83" name="TextBox 82"/>
            <p:cNvSpPr txBox="1"/>
            <p:nvPr/>
          </p:nvSpPr>
          <p:spPr>
            <a:xfrm>
              <a:off x="983730" y="3855423"/>
              <a:ext cx="46407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latin typeface="Arial"/>
                  <a:cs typeface="Arial"/>
                </a:rPr>
                <a:t>250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983730" y="3962400"/>
              <a:ext cx="46407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latin typeface="Arial"/>
                  <a:cs typeface="Arial"/>
                </a:rPr>
                <a:t>150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983730" y="4114800"/>
              <a:ext cx="46407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latin typeface="Arial"/>
                  <a:cs typeface="Arial"/>
                </a:rPr>
                <a:t>100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2433130" y="5007360"/>
            <a:ext cx="464070" cy="474821"/>
            <a:chOff x="983730" y="3855423"/>
            <a:chExt cx="464070" cy="474821"/>
          </a:xfrm>
        </p:grpSpPr>
        <p:sp>
          <p:nvSpPr>
            <p:cNvPr id="87" name="TextBox 86"/>
            <p:cNvSpPr txBox="1"/>
            <p:nvPr/>
          </p:nvSpPr>
          <p:spPr>
            <a:xfrm>
              <a:off x="983730" y="3855423"/>
              <a:ext cx="46407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latin typeface="Arial"/>
                  <a:cs typeface="Arial"/>
                </a:rPr>
                <a:t>250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983730" y="3962400"/>
              <a:ext cx="46407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latin typeface="Arial"/>
                  <a:cs typeface="Arial"/>
                </a:rPr>
                <a:t>150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983730" y="4114800"/>
              <a:ext cx="46407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latin typeface="Arial"/>
                  <a:cs typeface="Arial"/>
                </a:rPr>
                <a:t>100</a:t>
              </a:r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1670775" y="5079126"/>
            <a:ext cx="144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/>
                <a:cs typeface="Arial"/>
              </a:rPr>
              <a:t>IB: </a:t>
            </a:r>
            <a:r>
              <a:rPr lang="en-US" sz="1000" b="1" dirty="0" err="1">
                <a:latin typeface="Arial"/>
                <a:cs typeface="Arial"/>
              </a:rPr>
              <a:t>pY</a:t>
            </a:r>
            <a:endParaRPr lang="en-US" sz="1000" b="1" dirty="0">
              <a:latin typeface="Arial"/>
              <a:cs typeface="Arial"/>
            </a:endParaRPr>
          </a:p>
        </p:txBody>
      </p:sp>
      <p:pic>
        <p:nvPicPr>
          <p:cNvPr id="2" name="Picture 1" descr="WT6 dual color.tif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" t="11329" r="5032" b="29095"/>
          <a:stretch/>
        </p:blipFill>
        <p:spPr>
          <a:xfrm>
            <a:off x="2738805" y="3822632"/>
            <a:ext cx="2971800" cy="511173"/>
          </a:xfrm>
          <a:prstGeom prst="rect">
            <a:avLst/>
          </a:prstGeom>
        </p:spPr>
      </p:pic>
      <p:pic>
        <p:nvPicPr>
          <p:cNvPr id="3" name="Picture 2" descr="WT5 dual color.tif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" t="23151" r="13035" b="16007"/>
          <a:stretch/>
        </p:blipFill>
        <p:spPr>
          <a:xfrm>
            <a:off x="6533950" y="3596853"/>
            <a:ext cx="2734056" cy="574086"/>
          </a:xfrm>
          <a:prstGeom prst="rect">
            <a:avLst/>
          </a:prstGeom>
        </p:spPr>
      </p:pic>
      <p:pic>
        <p:nvPicPr>
          <p:cNvPr id="19" name="Picture 18" descr="WT6 pTyr.tif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" t="16211" r="6165" b="29193"/>
          <a:stretch/>
        </p:blipFill>
        <p:spPr>
          <a:xfrm>
            <a:off x="2744253" y="4980996"/>
            <a:ext cx="2971800" cy="478541"/>
          </a:xfrm>
          <a:prstGeom prst="rect">
            <a:avLst/>
          </a:prstGeom>
        </p:spPr>
      </p:pic>
      <p:pic>
        <p:nvPicPr>
          <p:cNvPr id="20" name="Picture 19" descr="WT6 pTyrGIV.tif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t="8803" r="7020" b="30338"/>
          <a:stretch/>
        </p:blipFill>
        <p:spPr>
          <a:xfrm>
            <a:off x="2743200" y="4368030"/>
            <a:ext cx="2971800" cy="538525"/>
          </a:xfrm>
          <a:prstGeom prst="rect">
            <a:avLst/>
          </a:prstGeom>
        </p:spPr>
      </p:pic>
      <p:pic>
        <p:nvPicPr>
          <p:cNvPr id="21" name="Picture 20" descr="WT5 pTyr.tif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8" t="17778" r="13783" b="15698"/>
          <a:stretch/>
        </p:blipFill>
        <p:spPr>
          <a:xfrm>
            <a:off x="6543094" y="4837786"/>
            <a:ext cx="2734056" cy="642410"/>
          </a:xfrm>
          <a:prstGeom prst="rect">
            <a:avLst/>
          </a:prstGeom>
        </p:spPr>
      </p:pic>
      <p:pic>
        <p:nvPicPr>
          <p:cNvPr id="23" name="Picture 22" descr="WT5 pTyrGIV.tif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" t="20821" r="14631" b="18534"/>
          <a:stretch/>
        </p:blipFill>
        <p:spPr>
          <a:xfrm>
            <a:off x="6533950" y="4198147"/>
            <a:ext cx="2734056" cy="58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160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</Words>
  <Application>Microsoft Office PowerPoint</Application>
  <PresentationFormat>Widescreen</PresentationFormat>
  <Paragraphs>111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Fig 3E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 3E</dc:title>
  <dc:creator>Pradipta Ghosh</dc:creator>
  <cp:lastModifiedBy>Pradipta Ghosh</cp:lastModifiedBy>
  <cp:revision>2</cp:revision>
  <dcterms:created xsi:type="dcterms:W3CDTF">2021-04-27T19:40:46Z</dcterms:created>
  <dcterms:modified xsi:type="dcterms:W3CDTF">2021-04-27T21:47:10Z</dcterms:modified>
</cp:coreProperties>
</file>