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8" r:id="rId4"/>
    <p:sldId id="266" r:id="rId5"/>
    <p:sldId id="265" r:id="rId6"/>
    <p:sldId id="260" r:id="rId7"/>
    <p:sldId id="261" r:id="rId8"/>
    <p:sldId id="262" r:id="rId9"/>
    <p:sldId id="263" r:id="rId10"/>
    <p:sldId id="267" r:id="rId11"/>
    <p:sldId id="269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2"/>
    <p:restoredTop sz="94668"/>
  </p:normalViewPr>
  <p:slideViewPr>
    <p:cSldViewPr snapToGrid="0" snapToObjects="1" showGuides="1">
      <p:cViewPr varScale="1">
        <p:scale>
          <a:sx n="127" d="100"/>
          <a:sy n="127" d="100"/>
        </p:scale>
        <p:origin x="5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2B075C-6448-034B-A725-01AE5B5B7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4BE60F-2082-384E-A784-4E1C8006B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B2D185-B82D-0244-9408-9807A6D3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82C48D-6AF2-9047-AE06-2CD3D17B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A9B997-8318-4449-99A1-9FFFDE7E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32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8C1FE3-FDC2-944A-81F3-6D1507BD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73553C-6CB6-F84D-B936-EC53331A9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17D293-1C98-4042-BD54-96FB6388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D63E2E-897E-CC47-A9CA-B3978FF2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5ECDC4-6C0F-9A43-8AE2-E1F6079B4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23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C3DA29F-C708-0343-B656-A1B9078833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AE7BC2B-68BE-544A-8F3C-F1B3A5825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F545A-679F-AC49-9BB5-F6F18F50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2C1C2E-C461-4045-AD48-A29525FD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F503BE-6F93-8744-9AC8-BE4FFDB7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58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9DED5E-BB68-D143-8407-5F1226A94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1F346A-3C12-3B40-8EAC-C6D646DD8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666E31-FB2B-A341-B979-C096BE804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FD285B-65DC-A741-B6C5-FEB6465A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6F191E-99B3-B14D-ABF4-40E9E3D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44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69871E-6780-DD4D-8B23-0A7AF191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E010B3-9857-9040-AFA8-8BBCB70F2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CD3EBF-0ACC-0442-B226-7B7B7784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376E14-96A7-D848-A8DA-CB92E5FA4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922B5B-C846-8041-AC0D-032AA2BC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01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206CA6-98B8-E949-BCED-F3C46DFB1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684CF5-21CF-0943-B96F-CF7806B2F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E003C22-E2D6-FB4C-93DF-E7B84B0E1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766A9A-AF9B-CE46-98D7-E794B68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851193-54F6-5B47-BE47-1FBF56EC4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9B3E84-4AA1-E342-B01F-7D9F971D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37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5F0C0-CDE8-C141-8DE5-A08A5BBC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7ABE8E-5D74-0E45-BEFA-21C41D66F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B10761D-143A-4F4F-9A90-DC8C45BF5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D907C-518C-DA4A-A3AE-D6874059A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49685E0-A86E-EA42-A0E9-0DFB08AC5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3664873-E2AB-CA4E-AAA3-29C79E6F1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9644D0C-0467-0049-8719-865F1EE0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EF3800C-595D-E14B-9DC5-42F9D22E6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651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9E9168-9A65-FC49-B56B-2DC49EC19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1272546-CBB3-FF48-9835-A228FC02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0F457E-FEAE-914A-AE9D-3657C886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C9E221-022F-A345-A734-EE5C0E01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2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78F9A9B-2255-A84A-8FEF-884757288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00D36FA-9136-D346-AAA1-BB6FEC93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85FC82-8BA7-5248-8952-2E4BC989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34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35BFC-EF53-7C48-82C5-5B0D702B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600A5C-35AD-414E-BC4C-DA9AAA52A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0609FC6-750E-FC4A-BE4C-A310682E1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9D6E19-BA23-0245-AB52-AFEFA9580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00AC31-F02B-9744-AD47-6C2803E8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C873CB-B6F1-E549-84E9-D96C320A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54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28F9DE-6305-9445-AE69-73AD282B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A562EE-E9BB-D542-8B65-7C29D546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E15B2E-5551-4D4B-AD1F-1BEF5187E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2BC6C9-0513-5044-90CE-466289F6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09F036-27B7-AA40-8C63-E355D4A98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CCC8F6-89D5-6945-B070-AD0768B6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36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C18FD1A-6773-7A40-AA4E-1E2F9F6D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587520-9382-8D43-8C7D-451A90F36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6E130C-70FF-E141-A4C3-F80254A5B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F3DA8-1A05-354E-9911-DE27ECACCF3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0BAE2C-6D8B-ED4A-8BC7-907101759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98A3DE-C64F-2945-B45E-D3AF958F6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D0586-7037-E24B-AA4E-3B342E7A6B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25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"/><Relationship Id="rId5" Type="http://schemas.openxmlformats.org/officeDocument/2006/relationships/image" Target="../media/image11.t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448AAC-C712-6A49-984F-8BE2DE3843EB}"/>
              </a:ext>
            </a:extLst>
          </p:cNvPr>
          <p:cNvSpPr txBox="1"/>
          <p:nvPr/>
        </p:nvSpPr>
        <p:spPr>
          <a:xfrm>
            <a:off x="545911" y="559558"/>
            <a:ext cx="10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Figure 1E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E45B9A-1E31-1D47-9891-59A5BD82E3C2}"/>
              </a:ext>
            </a:extLst>
          </p:cNvPr>
          <p:cNvSpPr txBox="1"/>
          <p:nvPr/>
        </p:nvSpPr>
        <p:spPr>
          <a:xfrm>
            <a:off x="5348406" y="2828499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</a:t>
            </a:r>
            <a:r>
              <a:rPr lang="it-IT" dirty="0" err="1"/>
              <a:t>actin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97C784C-21AD-9544-8A6F-B4FB76FA741F}"/>
              </a:ext>
            </a:extLst>
          </p:cNvPr>
          <p:cNvSpPr txBox="1"/>
          <p:nvPr/>
        </p:nvSpPr>
        <p:spPr>
          <a:xfrm>
            <a:off x="5395167" y="4090496"/>
            <a:ext cx="11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anti-CNBP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A42D45B-D048-A443-AB7E-7C25ABD95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9" t="14225" r="4317" b="584"/>
          <a:stretch/>
        </p:blipFill>
        <p:spPr>
          <a:xfrm>
            <a:off x="2688609" y="1732115"/>
            <a:ext cx="2659797" cy="308554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00F04AF-0732-2E49-A24C-A15E831FF5EC}"/>
              </a:ext>
            </a:extLst>
          </p:cNvPr>
          <p:cNvSpPr/>
          <p:nvPr/>
        </p:nvSpPr>
        <p:spPr>
          <a:xfrm>
            <a:off x="3739485" y="2828499"/>
            <a:ext cx="1009936" cy="49131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C557727-37E0-D044-A4AD-E869E170EB01}"/>
              </a:ext>
            </a:extLst>
          </p:cNvPr>
          <p:cNvSpPr/>
          <p:nvPr/>
        </p:nvSpPr>
        <p:spPr>
          <a:xfrm>
            <a:off x="3812279" y="3990832"/>
            <a:ext cx="1046324" cy="49131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EF00DF-43CB-684E-B0DF-005D51AEB85A}"/>
              </a:ext>
            </a:extLst>
          </p:cNvPr>
          <p:cNvSpPr txBox="1"/>
          <p:nvPr/>
        </p:nvSpPr>
        <p:spPr>
          <a:xfrm>
            <a:off x="3673641" y="1411406"/>
            <a:ext cx="60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Or-</a:t>
            </a:r>
            <a:r>
              <a:rPr lang="it-IT" dirty="0" err="1"/>
              <a:t>R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EFDA56-07A7-4F4F-8279-3ADA47B4077E}"/>
              </a:ext>
            </a:extLst>
          </p:cNvPr>
          <p:cNvSpPr txBox="1"/>
          <p:nvPr/>
        </p:nvSpPr>
        <p:spPr>
          <a:xfrm>
            <a:off x="4145637" y="141368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cnbp</a:t>
            </a:r>
            <a:r>
              <a:rPr lang="it-IT" i="1" baseline="30000" dirty="0" err="1"/>
              <a:t>K</a:t>
            </a:r>
            <a:endParaRPr lang="it-IT" i="1" baseline="30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6E211E-FCA8-0242-874D-5713A67A4637}"/>
              </a:ext>
            </a:extLst>
          </p:cNvPr>
          <p:cNvSpPr txBox="1"/>
          <p:nvPr/>
        </p:nvSpPr>
        <p:spPr>
          <a:xfrm>
            <a:off x="3765002" y="4819174"/>
            <a:ext cx="60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Or-</a:t>
            </a:r>
            <a:r>
              <a:rPr lang="it-IT" dirty="0" err="1"/>
              <a:t>R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37DBBC8-6221-D240-BBEE-4AB78349E55B}"/>
              </a:ext>
            </a:extLst>
          </p:cNvPr>
          <p:cNvSpPr txBox="1"/>
          <p:nvPr/>
        </p:nvSpPr>
        <p:spPr>
          <a:xfrm>
            <a:off x="4243445" y="481424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cnbp</a:t>
            </a:r>
            <a:r>
              <a:rPr lang="it-IT" i="1" baseline="30000" dirty="0" err="1"/>
              <a:t>K</a:t>
            </a:r>
            <a:endParaRPr lang="it-IT" i="1" baseline="30000" dirty="0"/>
          </a:p>
        </p:txBody>
      </p:sp>
    </p:spTree>
    <p:extLst>
      <p:ext uri="{BB962C8B-B14F-4D97-AF65-F5344CB8AC3E}">
        <p14:creationId xmlns:p14="http://schemas.microsoft.com/office/powerpoint/2010/main" val="699709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martinetto&#10;&#10;Descrizione generata automaticamente">
            <a:extLst>
              <a:ext uri="{FF2B5EF4-FFF2-40B4-BE49-F238E27FC236}">
                <a16:creationId xmlns:a16="http://schemas.microsoft.com/office/drawing/2014/main" id="{FBFF032F-246E-D043-BCA8-B44A984F0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40597" r="62060" b="22865"/>
          <a:stretch/>
        </p:blipFill>
        <p:spPr>
          <a:xfrm>
            <a:off x="8203639" y="1820269"/>
            <a:ext cx="2523501" cy="32174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448AAC-C712-6A49-984F-8BE2DE3843EB}"/>
              </a:ext>
            </a:extLst>
          </p:cNvPr>
          <p:cNvSpPr txBox="1"/>
          <p:nvPr/>
        </p:nvSpPr>
        <p:spPr>
          <a:xfrm>
            <a:off x="545911" y="559558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FIGURE 6-figure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supplement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97C784C-21AD-9544-8A6F-B4FB76FA741F}"/>
              </a:ext>
            </a:extLst>
          </p:cNvPr>
          <p:cNvSpPr txBox="1"/>
          <p:nvPr/>
        </p:nvSpPr>
        <p:spPr>
          <a:xfrm>
            <a:off x="3666699" y="2707880"/>
            <a:ext cx="158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 </a:t>
            </a:r>
            <a:r>
              <a:rPr lang="it-IT" dirty="0" err="1"/>
              <a:t>Flag</a:t>
            </a:r>
            <a:r>
              <a:rPr lang="it-IT" dirty="0"/>
              <a:t> (ODC)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A05577-301F-BD49-9A2C-DB43878E7779}"/>
              </a:ext>
            </a:extLst>
          </p:cNvPr>
          <p:cNvSpPr txBox="1"/>
          <p:nvPr/>
        </p:nvSpPr>
        <p:spPr>
          <a:xfrm>
            <a:off x="3666699" y="3297008"/>
            <a:ext cx="10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anti-GFP</a:t>
            </a:r>
          </a:p>
        </p:txBody>
      </p:sp>
      <p:pic>
        <p:nvPicPr>
          <p:cNvPr id="3" name="Immagine 2" descr="Immagine che contiene apparecchio&#10;&#10;Descrizione generata automaticamente">
            <a:extLst>
              <a:ext uri="{FF2B5EF4-FFF2-40B4-BE49-F238E27FC236}">
                <a16:creationId xmlns:a16="http://schemas.microsoft.com/office/drawing/2014/main" id="{BAEB3EB0-AAD0-9248-9F4A-4D94C9037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70" t="13731" r="17240" b="50000"/>
          <a:stretch/>
        </p:blipFill>
        <p:spPr>
          <a:xfrm flipH="1">
            <a:off x="2279177" y="1762447"/>
            <a:ext cx="1160059" cy="249906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A2ECB823-BAC9-7446-B594-4E541A25A56B}"/>
              </a:ext>
            </a:extLst>
          </p:cNvPr>
          <p:cNvSpPr/>
          <p:nvPr/>
        </p:nvSpPr>
        <p:spPr>
          <a:xfrm>
            <a:off x="2265530" y="2702257"/>
            <a:ext cx="1173708" cy="43672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B0EB395-42A6-2549-AC8D-A52D64ACF631}"/>
              </a:ext>
            </a:extLst>
          </p:cNvPr>
          <p:cNvSpPr/>
          <p:nvPr/>
        </p:nvSpPr>
        <p:spPr>
          <a:xfrm>
            <a:off x="2238234" y="3207223"/>
            <a:ext cx="1173706" cy="43673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BC46D3A-5E68-1A47-A748-B0E2A0901EB3}"/>
              </a:ext>
            </a:extLst>
          </p:cNvPr>
          <p:cNvSpPr/>
          <p:nvPr/>
        </p:nvSpPr>
        <p:spPr>
          <a:xfrm>
            <a:off x="8898337" y="2903844"/>
            <a:ext cx="1050881" cy="63433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2A7705E-808F-0749-A16F-AEFEE5A01616}"/>
              </a:ext>
            </a:extLst>
          </p:cNvPr>
          <p:cNvSpPr txBox="1"/>
          <p:nvPr/>
        </p:nvSpPr>
        <p:spPr>
          <a:xfrm rot="18619695">
            <a:off x="2449092" y="221761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2C0F38-B02C-BF48-A44D-FDA52573AF86}"/>
              </a:ext>
            </a:extLst>
          </p:cNvPr>
          <p:cNvSpPr txBox="1"/>
          <p:nvPr/>
        </p:nvSpPr>
        <p:spPr>
          <a:xfrm rot="18808706">
            <a:off x="2880079" y="2187274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shCNBP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Immagine che contiene martinetto&#10;&#10;Descrizione generata automaticamente">
            <a:extLst>
              <a:ext uri="{FF2B5EF4-FFF2-40B4-BE49-F238E27FC236}">
                <a16:creationId xmlns:a16="http://schemas.microsoft.com/office/drawing/2014/main" id="{BBFB2859-9896-314C-BB82-4295D6C0C5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659" t="37373" r="66380" b="21791"/>
          <a:stretch/>
        </p:blipFill>
        <p:spPr>
          <a:xfrm>
            <a:off x="5592709" y="1368190"/>
            <a:ext cx="1558718" cy="37019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398F5C-E4EA-F84F-92CA-9EF5C4F117C7}"/>
              </a:ext>
            </a:extLst>
          </p:cNvPr>
          <p:cNvSpPr txBox="1"/>
          <p:nvPr/>
        </p:nvSpPr>
        <p:spPr>
          <a:xfrm>
            <a:off x="7012430" y="4205786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anti-CNBP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3616E83-DA9F-C247-9440-AA93DFBFAF91}"/>
              </a:ext>
            </a:extLst>
          </p:cNvPr>
          <p:cNvSpPr/>
          <p:nvPr/>
        </p:nvSpPr>
        <p:spPr>
          <a:xfrm>
            <a:off x="5909481" y="4134417"/>
            <a:ext cx="1023581" cy="47767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1FDF4A5-E07A-1D45-AEB7-616BDD5B26D8}"/>
              </a:ext>
            </a:extLst>
          </p:cNvPr>
          <p:cNvSpPr txBox="1"/>
          <p:nvPr/>
        </p:nvSpPr>
        <p:spPr>
          <a:xfrm>
            <a:off x="7112165" y="2954320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</a:t>
            </a:r>
            <a:r>
              <a:rPr lang="it-IT" dirty="0" err="1"/>
              <a:t>actin</a:t>
            </a:r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63FC085-6889-7148-B4F3-52D6C7C93C76}"/>
              </a:ext>
            </a:extLst>
          </p:cNvPr>
          <p:cNvSpPr txBox="1"/>
          <p:nvPr/>
        </p:nvSpPr>
        <p:spPr>
          <a:xfrm rot="18619695">
            <a:off x="5871117" y="1713684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CD5A770-90AE-824A-BB46-01608DBE6C09}"/>
              </a:ext>
            </a:extLst>
          </p:cNvPr>
          <p:cNvSpPr txBox="1"/>
          <p:nvPr/>
        </p:nvSpPr>
        <p:spPr>
          <a:xfrm rot="18808706">
            <a:off x="6302104" y="1670814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shCNBP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97CF7CE-F0C7-E94C-BA83-EF3E47FB9F65}"/>
              </a:ext>
            </a:extLst>
          </p:cNvPr>
          <p:cNvSpPr txBox="1"/>
          <p:nvPr/>
        </p:nvSpPr>
        <p:spPr>
          <a:xfrm rot="18619695">
            <a:off x="9037202" y="1849457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B6124C0-F573-0D48-BD98-9DBBB739DBF4}"/>
              </a:ext>
            </a:extLst>
          </p:cNvPr>
          <p:cNvSpPr txBox="1"/>
          <p:nvPr/>
        </p:nvSpPr>
        <p:spPr>
          <a:xfrm rot="18808706">
            <a:off x="9468189" y="1819113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shCNBP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4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C2B4A795-8CB8-344E-A3D1-620F3BFC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1048" y="2827878"/>
            <a:ext cx="3283804" cy="403012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236466-D9CD-6446-8116-EFD757C2626C}"/>
              </a:ext>
            </a:extLst>
          </p:cNvPr>
          <p:cNvSpPr txBox="1"/>
          <p:nvPr/>
        </p:nvSpPr>
        <p:spPr>
          <a:xfrm rot="19126755">
            <a:off x="6109966" y="260350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dOdc1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A31F589-2FE5-5B4C-821D-C6E1C764CB40}"/>
              </a:ext>
            </a:extLst>
          </p:cNvPr>
          <p:cNvSpPr txBox="1"/>
          <p:nvPr/>
        </p:nvSpPr>
        <p:spPr>
          <a:xfrm rot="19066984">
            <a:off x="6490058" y="2111282"/>
            <a:ext cx="274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dOdc1 +2XCNBP</a:t>
            </a:r>
            <a:r>
              <a:rPr lang="en-US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RNAi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04335DC-BC47-844C-A8B1-E3B23EA5C705}"/>
              </a:ext>
            </a:extLst>
          </p:cNvPr>
          <p:cNvSpPr txBox="1"/>
          <p:nvPr/>
        </p:nvSpPr>
        <p:spPr>
          <a:xfrm rot="19041043">
            <a:off x="4623562" y="250881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no UAS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30E95D4-B566-5546-9FD9-7E0BB68446EB}"/>
              </a:ext>
            </a:extLst>
          </p:cNvPr>
          <p:cNvSpPr txBox="1"/>
          <p:nvPr/>
        </p:nvSpPr>
        <p:spPr>
          <a:xfrm rot="19121689">
            <a:off x="5185638" y="2032444"/>
            <a:ext cx="274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2XCNBP </a:t>
            </a:r>
            <a:r>
              <a:rPr lang="en-US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RNAi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A1B7344-EDAD-CB40-B94E-133EEB8997EC}"/>
              </a:ext>
            </a:extLst>
          </p:cNvPr>
          <p:cNvSpPr txBox="1"/>
          <p:nvPr/>
        </p:nvSpPr>
        <p:spPr>
          <a:xfrm>
            <a:off x="3401698" y="2092135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Mef-GAL4&gt;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AF9AA69-CA28-8446-8FAE-9574D156C829}"/>
              </a:ext>
            </a:extLst>
          </p:cNvPr>
          <p:cNvSpPr txBox="1"/>
          <p:nvPr/>
        </p:nvSpPr>
        <p:spPr>
          <a:xfrm>
            <a:off x="7507819" y="3839975"/>
            <a:ext cx="71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Tub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3685B69-1203-4048-8E6C-65A5CEB149D5}"/>
              </a:ext>
            </a:extLst>
          </p:cNvPr>
          <p:cNvSpPr txBox="1"/>
          <p:nvPr/>
        </p:nvSpPr>
        <p:spPr>
          <a:xfrm>
            <a:off x="7659607" y="573906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CNBP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6F1A4E7-6FC5-CE4C-9B03-8035FD987761}"/>
              </a:ext>
            </a:extLst>
          </p:cNvPr>
          <p:cNvSpPr/>
          <p:nvPr/>
        </p:nvSpPr>
        <p:spPr>
          <a:xfrm>
            <a:off x="4058254" y="5668767"/>
            <a:ext cx="3642360" cy="490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7F0ED20-A6D2-0546-A36D-AEBD93B656C4}"/>
              </a:ext>
            </a:extLst>
          </p:cNvPr>
          <p:cNvSpPr txBox="1"/>
          <p:nvPr/>
        </p:nvSpPr>
        <p:spPr>
          <a:xfrm>
            <a:off x="3842532" y="581487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58A2AF8-2E72-FE4D-8F9B-A54BF1720CAF}"/>
              </a:ext>
            </a:extLst>
          </p:cNvPr>
          <p:cNvSpPr txBox="1"/>
          <p:nvPr/>
        </p:nvSpPr>
        <p:spPr>
          <a:xfrm>
            <a:off x="3842532" y="43877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5CC6396-78D6-1142-A95B-F37C806E4DC7}"/>
              </a:ext>
            </a:extLst>
          </p:cNvPr>
          <p:cNvSpPr txBox="1"/>
          <p:nvPr/>
        </p:nvSpPr>
        <p:spPr>
          <a:xfrm>
            <a:off x="3869051" y="373292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55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FEB63F3-6DA1-3343-AF64-1498E915BE3E}"/>
              </a:ext>
            </a:extLst>
          </p:cNvPr>
          <p:cNvSpPr txBox="1"/>
          <p:nvPr/>
        </p:nvSpPr>
        <p:spPr>
          <a:xfrm>
            <a:off x="3854891" y="4877693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73BE125-A493-9E4E-83FF-DC157780B9AC}"/>
              </a:ext>
            </a:extLst>
          </p:cNvPr>
          <p:cNvSpPr txBox="1"/>
          <p:nvPr/>
        </p:nvSpPr>
        <p:spPr>
          <a:xfrm>
            <a:off x="4009159" y="1076701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BLOT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B068867-B15C-7F44-B7C5-5F65BFC07711}"/>
              </a:ext>
            </a:extLst>
          </p:cNvPr>
          <p:cNvSpPr txBox="1"/>
          <p:nvPr/>
        </p:nvSpPr>
        <p:spPr>
          <a:xfrm>
            <a:off x="33141" y="75335"/>
            <a:ext cx="34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Figure 7–figure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supplement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85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1CE72A2-AB43-114A-898A-A61234131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218"/>
          <a:stretch/>
        </p:blipFill>
        <p:spPr>
          <a:xfrm>
            <a:off x="3814176" y="2496482"/>
            <a:ext cx="4563648" cy="357213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3C97C10-5127-CD4C-8091-E459F98A6044}"/>
              </a:ext>
            </a:extLst>
          </p:cNvPr>
          <p:cNvSpPr txBox="1"/>
          <p:nvPr/>
        </p:nvSpPr>
        <p:spPr>
          <a:xfrm>
            <a:off x="4700366" y="1247758"/>
            <a:ext cx="136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Larval brains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84B744D-1AF2-9A42-909A-E4AB0D976DC9}"/>
              </a:ext>
            </a:extLst>
          </p:cNvPr>
          <p:cNvSpPr txBox="1"/>
          <p:nvPr/>
        </p:nvSpPr>
        <p:spPr>
          <a:xfrm>
            <a:off x="7170462" y="1257833"/>
            <a:ext cx="14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Adults brains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140209EF-5BF1-EC46-B717-B764E9C2AE49}"/>
              </a:ext>
            </a:extLst>
          </p:cNvPr>
          <p:cNvCxnSpPr>
            <a:cxnSpLocks/>
          </p:cNvCxnSpPr>
          <p:nvPr/>
        </p:nvCxnSpPr>
        <p:spPr>
          <a:xfrm>
            <a:off x="3800016" y="1546048"/>
            <a:ext cx="30228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D54EEFE7-E767-3246-8E46-5F8467AFA4B3}"/>
              </a:ext>
            </a:extLst>
          </p:cNvPr>
          <p:cNvCxnSpPr>
            <a:cxnSpLocks/>
          </p:cNvCxnSpPr>
          <p:nvPr/>
        </p:nvCxnSpPr>
        <p:spPr>
          <a:xfrm>
            <a:off x="7048769" y="1557062"/>
            <a:ext cx="148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AFA5986-BCDF-1345-AD13-972FDF55EF7B}"/>
              </a:ext>
            </a:extLst>
          </p:cNvPr>
          <p:cNvSpPr txBox="1"/>
          <p:nvPr/>
        </p:nvSpPr>
        <p:spPr>
          <a:xfrm>
            <a:off x="8308498" y="55067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015A86B-6E40-BC4E-A865-1DA6545B377C}"/>
              </a:ext>
            </a:extLst>
          </p:cNvPr>
          <p:cNvSpPr txBox="1"/>
          <p:nvPr/>
        </p:nvSpPr>
        <p:spPr>
          <a:xfrm>
            <a:off x="8308498" y="382055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2DB6E0A-D859-104F-B10C-53D71985AE31}"/>
              </a:ext>
            </a:extLst>
          </p:cNvPr>
          <p:cNvSpPr txBox="1"/>
          <p:nvPr/>
        </p:nvSpPr>
        <p:spPr>
          <a:xfrm>
            <a:off x="8335017" y="31352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55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0A11728-7178-024A-BCF5-C5DE7B680753}"/>
              </a:ext>
            </a:extLst>
          </p:cNvPr>
          <p:cNvSpPr txBox="1"/>
          <p:nvPr/>
        </p:nvSpPr>
        <p:spPr>
          <a:xfrm>
            <a:off x="2914116" y="3185204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Tubulin-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6AC8A6F-D715-1B4D-8281-C100A3910DCD}"/>
              </a:ext>
            </a:extLst>
          </p:cNvPr>
          <p:cNvSpPr txBox="1"/>
          <p:nvPr/>
        </p:nvSpPr>
        <p:spPr>
          <a:xfrm>
            <a:off x="2768965" y="539761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dCNBP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029A03B-6700-0D4D-9152-621F2E255E6D}"/>
              </a:ext>
            </a:extLst>
          </p:cNvPr>
          <p:cNvSpPr txBox="1"/>
          <p:nvPr/>
        </p:nvSpPr>
        <p:spPr>
          <a:xfrm rot="19457997">
            <a:off x="4014759" y="2052055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No UAS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062051C-41AE-1E47-A8F6-D47BD405545D}"/>
              </a:ext>
            </a:extLst>
          </p:cNvPr>
          <p:cNvSpPr txBox="1"/>
          <p:nvPr/>
        </p:nvSpPr>
        <p:spPr>
          <a:xfrm rot="19320639">
            <a:off x="4954907" y="1765861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nsybGAL4&gt;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2XCNBP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RNAi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FE8D92F-F0BF-0245-AB64-62F8D5E7E40F}"/>
              </a:ext>
            </a:extLst>
          </p:cNvPr>
          <p:cNvSpPr txBox="1"/>
          <p:nvPr/>
        </p:nvSpPr>
        <p:spPr>
          <a:xfrm rot="19048977">
            <a:off x="5701819" y="1795176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elavGAL4&gt;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2XCNBP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RNAi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82AFD3D-B4EE-2547-90AD-D859E0A44D62}"/>
              </a:ext>
            </a:extLst>
          </p:cNvPr>
          <p:cNvSpPr txBox="1"/>
          <p:nvPr/>
        </p:nvSpPr>
        <p:spPr>
          <a:xfrm rot="19075432">
            <a:off x="6466475" y="1875644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nsybGAL4&gt;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2XCNBP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RNAi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2F52098-A74D-E446-9FFF-C361795816E9}"/>
              </a:ext>
            </a:extLst>
          </p:cNvPr>
          <p:cNvSpPr txBox="1"/>
          <p:nvPr/>
        </p:nvSpPr>
        <p:spPr>
          <a:xfrm rot="19048977">
            <a:off x="7284478" y="1808629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elavGAL4&gt;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2XCNBP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RNAi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9B0B652-B01E-FE4C-9B9B-74787935E4B0}"/>
              </a:ext>
            </a:extLst>
          </p:cNvPr>
          <p:cNvSpPr txBox="1"/>
          <p:nvPr/>
        </p:nvSpPr>
        <p:spPr>
          <a:xfrm>
            <a:off x="8320857" y="4569565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A044AB-D92D-4F47-8878-10B8C375E6F5}"/>
              </a:ext>
            </a:extLst>
          </p:cNvPr>
          <p:cNvSpPr txBox="1"/>
          <p:nvPr/>
        </p:nvSpPr>
        <p:spPr>
          <a:xfrm>
            <a:off x="3814176" y="788126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BLOT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F899BD9-FC7C-334C-BCB4-1D23EF5CD36D}"/>
              </a:ext>
            </a:extLst>
          </p:cNvPr>
          <p:cNvSpPr txBox="1"/>
          <p:nvPr/>
        </p:nvSpPr>
        <p:spPr>
          <a:xfrm>
            <a:off x="-47789" y="0"/>
            <a:ext cx="498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Figure 1–figure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supplement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138940C-D32A-064F-A7CC-38A034F5AB95}"/>
              </a:ext>
            </a:extLst>
          </p:cNvPr>
          <p:cNvSpPr txBox="1"/>
          <p:nvPr/>
        </p:nvSpPr>
        <p:spPr>
          <a:xfrm>
            <a:off x="7925068" y="218494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MW</a:t>
            </a:r>
          </a:p>
        </p:txBody>
      </p:sp>
    </p:spTree>
    <p:extLst>
      <p:ext uri="{BB962C8B-B14F-4D97-AF65-F5344CB8AC3E}">
        <p14:creationId xmlns:p14="http://schemas.microsoft.com/office/powerpoint/2010/main" val="3803207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534B54E-2756-E14D-AB67-0CC20C6B0094}"/>
              </a:ext>
            </a:extLst>
          </p:cNvPr>
          <p:cNvSpPr txBox="1"/>
          <p:nvPr/>
        </p:nvSpPr>
        <p:spPr>
          <a:xfrm rot="19710528">
            <a:off x="4933949" y="1882399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WT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2A7C331-4617-1041-A419-FEE1D75B550C}"/>
              </a:ext>
            </a:extLst>
          </p:cNvPr>
          <p:cNvSpPr txBox="1"/>
          <p:nvPr/>
        </p:nvSpPr>
        <p:spPr>
          <a:xfrm rot="19273864">
            <a:off x="5495054" y="1082361"/>
            <a:ext cx="116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dCNBP</a:t>
            </a:r>
            <a:r>
              <a:rPr lang="en-US" i="1" dirty="0"/>
              <a:t>-HA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B0419D1-F79A-EE40-BF31-4F2CE5933A37}"/>
              </a:ext>
            </a:extLst>
          </p:cNvPr>
          <p:cNvSpPr txBox="1"/>
          <p:nvPr/>
        </p:nvSpPr>
        <p:spPr>
          <a:xfrm rot="19234600">
            <a:off x="6142129" y="1052148"/>
            <a:ext cx="127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hCNBP</a:t>
            </a:r>
            <a:r>
              <a:rPr lang="en-US" i="1" dirty="0"/>
              <a:t>-Flag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508FF47-9871-664C-87E8-EA20F610FB2F}"/>
              </a:ext>
            </a:extLst>
          </p:cNvPr>
          <p:cNvSpPr txBox="1"/>
          <p:nvPr/>
        </p:nvSpPr>
        <p:spPr>
          <a:xfrm rot="19710528">
            <a:off x="6867812" y="175414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WT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A0C472A-22AB-1947-99E6-5C19D2CADBCC}"/>
              </a:ext>
            </a:extLst>
          </p:cNvPr>
          <p:cNvSpPr txBox="1"/>
          <p:nvPr/>
        </p:nvSpPr>
        <p:spPr>
          <a:xfrm rot="19273864">
            <a:off x="7530516" y="954106"/>
            <a:ext cx="116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dCNBP</a:t>
            </a:r>
            <a:r>
              <a:rPr lang="en-US" i="1" dirty="0"/>
              <a:t>-HA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211235A-FAFB-2A42-8A15-A16BF24ACAAD}"/>
              </a:ext>
            </a:extLst>
          </p:cNvPr>
          <p:cNvSpPr txBox="1"/>
          <p:nvPr/>
        </p:nvSpPr>
        <p:spPr>
          <a:xfrm rot="19234600">
            <a:off x="8075992" y="923893"/>
            <a:ext cx="1278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hCNBP</a:t>
            </a:r>
            <a:r>
              <a:rPr lang="en-US" i="1" dirty="0"/>
              <a:t>-Flag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E8B3A6E-F38E-8149-B9C1-7785C8C5CC95}"/>
              </a:ext>
            </a:extLst>
          </p:cNvPr>
          <p:cNvSpPr txBox="1"/>
          <p:nvPr/>
        </p:nvSpPr>
        <p:spPr>
          <a:xfrm>
            <a:off x="5328328" y="4870197"/>
            <a:ext cx="9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anti-Flag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4F96EE5-A2A3-D84E-9B2A-85D16894C776}"/>
              </a:ext>
            </a:extLst>
          </p:cNvPr>
          <p:cNvSpPr txBox="1"/>
          <p:nvPr/>
        </p:nvSpPr>
        <p:spPr>
          <a:xfrm>
            <a:off x="7250932" y="4901177"/>
            <a:ext cx="8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anti-HA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0903A7-3D2E-504C-BF97-6AF095CDADF5}"/>
              </a:ext>
            </a:extLst>
          </p:cNvPr>
          <p:cNvSpPr txBox="1"/>
          <p:nvPr/>
        </p:nvSpPr>
        <p:spPr>
          <a:xfrm>
            <a:off x="389467" y="270933"/>
            <a:ext cx="10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2B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7248AE-0356-8346-B375-CE7701E7F880}"/>
              </a:ext>
            </a:extLst>
          </p:cNvPr>
          <p:cNvSpPr txBox="1"/>
          <p:nvPr/>
        </p:nvSpPr>
        <p:spPr>
          <a:xfrm>
            <a:off x="3904943" y="2497771"/>
            <a:ext cx="97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Anti-Tub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DCC94F8-CA12-1B4C-9277-97430099F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6" t="20560" r="2696" b="16842"/>
          <a:stretch/>
        </p:blipFill>
        <p:spPr>
          <a:xfrm>
            <a:off x="2309389" y="1647081"/>
            <a:ext cx="6372225" cy="321239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73309D4-88CE-964E-A2D4-616774579FE9}"/>
              </a:ext>
            </a:extLst>
          </p:cNvPr>
          <p:cNvSpPr/>
          <p:nvPr/>
        </p:nvSpPr>
        <p:spPr>
          <a:xfrm>
            <a:off x="4777766" y="2443424"/>
            <a:ext cx="2135285" cy="54872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177B084-60E0-834F-BBF3-B9CB7164D2F4}"/>
              </a:ext>
            </a:extLst>
          </p:cNvPr>
          <p:cNvSpPr/>
          <p:nvPr/>
        </p:nvSpPr>
        <p:spPr>
          <a:xfrm>
            <a:off x="4777766" y="3791439"/>
            <a:ext cx="2117235" cy="54872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7752FB7-18A6-7042-AC37-3E9EC4D3833E}"/>
              </a:ext>
            </a:extLst>
          </p:cNvPr>
          <p:cNvSpPr/>
          <p:nvPr/>
        </p:nvSpPr>
        <p:spPr>
          <a:xfrm>
            <a:off x="6808320" y="3593719"/>
            <a:ext cx="1933863" cy="6338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4947CC7-723E-EB49-891B-0B9717ADBCB8}"/>
              </a:ext>
            </a:extLst>
          </p:cNvPr>
          <p:cNvSpPr txBox="1"/>
          <p:nvPr/>
        </p:nvSpPr>
        <p:spPr>
          <a:xfrm rot="18871145">
            <a:off x="4866110" y="1146674"/>
            <a:ext cx="88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 UAS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EF9DF7A-0D2E-F44F-94BE-2F6C46628525}"/>
              </a:ext>
            </a:extLst>
          </p:cNvPr>
          <p:cNvSpPr txBox="1"/>
          <p:nvPr/>
        </p:nvSpPr>
        <p:spPr>
          <a:xfrm rot="19114331">
            <a:off x="6943414" y="1198671"/>
            <a:ext cx="88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 UAS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9B1A694-B416-3643-BA30-1046912975A3}"/>
              </a:ext>
            </a:extLst>
          </p:cNvPr>
          <p:cNvSpPr txBox="1"/>
          <p:nvPr/>
        </p:nvSpPr>
        <p:spPr>
          <a:xfrm>
            <a:off x="8742543" y="2552352"/>
            <a:ext cx="12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anti-tubulin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D423765-A3BB-1A41-A256-77190115FE51}"/>
              </a:ext>
            </a:extLst>
          </p:cNvPr>
          <p:cNvSpPr txBox="1"/>
          <p:nvPr/>
        </p:nvSpPr>
        <p:spPr>
          <a:xfrm>
            <a:off x="2231882" y="68833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C179GAL4&gt;</a:t>
            </a:r>
          </a:p>
        </p:txBody>
      </p:sp>
    </p:spTree>
    <p:extLst>
      <p:ext uri="{BB962C8B-B14F-4D97-AF65-F5344CB8AC3E}">
        <p14:creationId xmlns:p14="http://schemas.microsoft.com/office/powerpoint/2010/main" val="39673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2E6E23F2-78E1-3B4E-AB6E-886FE7D00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8"/>
          <a:stretch/>
        </p:blipFill>
        <p:spPr>
          <a:xfrm>
            <a:off x="3873014" y="1739223"/>
            <a:ext cx="4123267" cy="306229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0FDB3A2-25CB-264F-98B2-7E5C3BF94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938" y="4820256"/>
            <a:ext cx="4123266" cy="174093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5AE614A-0CD3-914B-B122-7F62BED5C5DD}"/>
              </a:ext>
            </a:extLst>
          </p:cNvPr>
          <p:cNvSpPr txBox="1"/>
          <p:nvPr/>
        </p:nvSpPr>
        <p:spPr>
          <a:xfrm>
            <a:off x="8104740" y="1739223"/>
            <a:ext cx="97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anti-Tub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FF8D183-81E9-6F4E-A743-A2C084DE7159}"/>
              </a:ext>
            </a:extLst>
          </p:cNvPr>
          <p:cNvSpPr txBox="1"/>
          <p:nvPr/>
        </p:nvSpPr>
        <p:spPr>
          <a:xfrm>
            <a:off x="7986204" y="3752941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anti-CNBP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9DD36CC-39E3-5E4F-815D-1C8DB43F8286}"/>
              </a:ext>
            </a:extLst>
          </p:cNvPr>
          <p:cNvSpPr txBox="1"/>
          <p:nvPr/>
        </p:nvSpPr>
        <p:spPr>
          <a:xfrm>
            <a:off x="7986204" y="5690723"/>
            <a:ext cx="10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anti-</a:t>
            </a:r>
            <a:r>
              <a:rPr lang="en-US" dirty="0" err="1"/>
              <a:t>Odc</a:t>
            </a:r>
            <a:endParaRPr lang="en-US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D9C9089-BDCC-7E4F-8C95-996EED67324F}"/>
              </a:ext>
            </a:extLst>
          </p:cNvPr>
          <p:cNvSpPr txBox="1"/>
          <p:nvPr/>
        </p:nvSpPr>
        <p:spPr>
          <a:xfrm>
            <a:off x="4200753" y="603167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C179GAL4&gt;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FA40FBD-F892-714D-846B-3DBD1F78FB90}"/>
              </a:ext>
            </a:extLst>
          </p:cNvPr>
          <p:cNvSpPr txBox="1"/>
          <p:nvPr/>
        </p:nvSpPr>
        <p:spPr>
          <a:xfrm rot="19433236">
            <a:off x="5741812" y="1343226"/>
            <a:ext cx="86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 UAS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07B30E3-7DCD-044C-9C51-D4B5B751D457}"/>
              </a:ext>
            </a:extLst>
          </p:cNvPr>
          <p:cNvSpPr txBox="1"/>
          <p:nvPr/>
        </p:nvSpPr>
        <p:spPr>
          <a:xfrm rot="19433236">
            <a:off x="6089534" y="116385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2X </a:t>
            </a:r>
            <a:r>
              <a:rPr lang="en-US" i="1" dirty="0" err="1"/>
              <a:t>dCNBP</a:t>
            </a:r>
            <a:r>
              <a:rPr lang="en-US" i="1" dirty="0"/>
              <a:t> </a:t>
            </a:r>
            <a:r>
              <a:rPr lang="en-US" i="1" baseline="30000" dirty="0"/>
              <a:t>RNAi</a:t>
            </a:r>
            <a:endParaRPr lang="en-US" i="1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17FB4CD-4038-EC4D-B556-BDC411942403}"/>
              </a:ext>
            </a:extLst>
          </p:cNvPr>
          <p:cNvSpPr txBox="1"/>
          <p:nvPr/>
        </p:nvSpPr>
        <p:spPr>
          <a:xfrm rot="19433236">
            <a:off x="4817653" y="1326293"/>
            <a:ext cx="86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 UAS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70BD6DF-0779-0446-8136-ACFE1AA74104}"/>
              </a:ext>
            </a:extLst>
          </p:cNvPr>
          <p:cNvSpPr txBox="1"/>
          <p:nvPr/>
        </p:nvSpPr>
        <p:spPr>
          <a:xfrm rot="19433236">
            <a:off x="5146529" y="116385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2X </a:t>
            </a:r>
            <a:r>
              <a:rPr lang="en-US" i="1" dirty="0" err="1"/>
              <a:t>dCNBP</a:t>
            </a:r>
            <a:r>
              <a:rPr lang="en-US" i="1" dirty="0"/>
              <a:t> </a:t>
            </a:r>
            <a:r>
              <a:rPr lang="en-US" i="1" baseline="30000" dirty="0"/>
              <a:t>RNAi</a:t>
            </a:r>
            <a:endParaRPr lang="en-US" i="1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3531BE38-81CA-C24B-ADD8-DAC73AF8DA26}"/>
              </a:ext>
            </a:extLst>
          </p:cNvPr>
          <p:cNvSpPr/>
          <p:nvPr/>
        </p:nvSpPr>
        <p:spPr>
          <a:xfrm>
            <a:off x="5749699" y="1931239"/>
            <a:ext cx="914438" cy="41288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F70A29E-126E-5946-9FEC-65CFB0B1BC2F}"/>
              </a:ext>
            </a:extLst>
          </p:cNvPr>
          <p:cNvSpPr txBox="1"/>
          <p:nvPr/>
        </p:nvSpPr>
        <p:spPr>
          <a:xfrm>
            <a:off x="341194" y="395785"/>
            <a:ext cx="106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Figure 3A</a:t>
            </a:r>
          </a:p>
        </p:txBody>
      </p:sp>
    </p:spTree>
    <p:extLst>
      <p:ext uri="{BB962C8B-B14F-4D97-AF65-F5344CB8AC3E}">
        <p14:creationId xmlns:p14="http://schemas.microsoft.com/office/powerpoint/2010/main" val="117060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448AAC-C712-6A49-984F-8BE2DE3843EB}"/>
              </a:ext>
            </a:extLst>
          </p:cNvPr>
          <p:cNvSpPr txBox="1"/>
          <p:nvPr/>
        </p:nvSpPr>
        <p:spPr>
          <a:xfrm>
            <a:off x="545911" y="55955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Figure 3-figure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supplement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1A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E45B9A-1E31-1D47-9891-59A5BD82E3C2}"/>
              </a:ext>
            </a:extLst>
          </p:cNvPr>
          <p:cNvSpPr txBox="1"/>
          <p:nvPr/>
        </p:nvSpPr>
        <p:spPr>
          <a:xfrm>
            <a:off x="10845420" y="2988859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actin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97C784C-21AD-9544-8A6F-B4FB76FA741F}"/>
              </a:ext>
            </a:extLst>
          </p:cNvPr>
          <p:cNvSpPr txBox="1"/>
          <p:nvPr/>
        </p:nvSpPr>
        <p:spPr>
          <a:xfrm>
            <a:off x="6560024" y="302597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CNBP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C800E7A-2BD5-BD47-A28B-65E15DA27432}"/>
              </a:ext>
            </a:extLst>
          </p:cNvPr>
          <p:cNvSpPr txBox="1"/>
          <p:nvPr/>
        </p:nvSpPr>
        <p:spPr>
          <a:xfrm>
            <a:off x="2765947" y="3059668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ODC</a:t>
            </a:r>
          </a:p>
        </p:txBody>
      </p:sp>
      <p:pic>
        <p:nvPicPr>
          <p:cNvPr id="3" name="Immagine 2" descr="Immagine che contiene piatto&#10;&#10;Descrizione generata automaticamente">
            <a:extLst>
              <a:ext uri="{FF2B5EF4-FFF2-40B4-BE49-F238E27FC236}">
                <a16:creationId xmlns:a16="http://schemas.microsoft.com/office/drawing/2014/main" id="{C992AE53-51F3-284D-A735-EE4C5F927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72" t="18165" r="18234" b="39925"/>
          <a:stretch/>
        </p:blipFill>
        <p:spPr>
          <a:xfrm>
            <a:off x="1460315" y="1866627"/>
            <a:ext cx="1228294" cy="273734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7902335-959F-3D46-A10C-ED5131D2BE34}"/>
              </a:ext>
            </a:extLst>
          </p:cNvPr>
          <p:cNvSpPr/>
          <p:nvPr/>
        </p:nvSpPr>
        <p:spPr>
          <a:xfrm>
            <a:off x="1624084" y="2893325"/>
            <a:ext cx="832513" cy="70968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 descr="cnbp cervelli 29-12-14_CNBP.jpg">
            <a:extLst>
              <a:ext uri="{FF2B5EF4-FFF2-40B4-BE49-F238E27FC236}">
                <a16:creationId xmlns:a16="http://schemas.microsoft.com/office/drawing/2014/main" id="{73F7C5B3-0B21-F844-B841-6CA79D3D6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185" r="24227" b="356"/>
          <a:stretch/>
        </p:blipFill>
        <p:spPr>
          <a:xfrm rot="16200000">
            <a:off x="4518786" y="1885917"/>
            <a:ext cx="1297693" cy="2684711"/>
          </a:xfrm>
          <a:prstGeom prst="rect">
            <a:avLst/>
          </a:prstGeom>
        </p:spPr>
      </p:pic>
      <p:pic>
        <p:nvPicPr>
          <p:cNvPr id="18" name="Immagine 17" descr="cnbp cervelli 29-12-14_Actina.jpg">
            <a:extLst>
              <a:ext uri="{FF2B5EF4-FFF2-40B4-BE49-F238E27FC236}">
                <a16:creationId xmlns:a16="http://schemas.microsoft.com/office/drawing/2014/main" id="{4F22E63F-1ECD-8047-AC81-50999D208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" t="604" r="588" b="821"/>
          <a:stretch/>
        </p:blipFill>
        <p:spPr>
          <a:xfrm flipH="1" flipV="1">
            <a:off x="7999550" y="2384424"/>
            <a:ext cx="2873166" cy="2003653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2DBFA4BE-A427-514C-B05C-459E5A18D465}"/>
              </a:ext>
            </a:extLst>
          </p:cNvPr>
          <p:cNvSpPr/>
          <p:nvPr/>
        </p:nvSpPr>
        <p:spPr>
          <a:xfrm>
            <a:off x="4492394" y="3042658"/>
            <a:ext cx="1048652" cy="41784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288DD51-BEC7-9045-8BE8-283FEE7D03BC}"/>
              </a:ext>
            </a:extLst>
          </p:cNvPr>
          <p:cNvSpPr/>
          <p:nvPr/>
        </p:nvSpPr>
        <p:spPr>
          <a:xfrm>
            <a:off x="8749088" y="2869889"/>
            <a:ext cx="956745" cy="63986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3FA562-81F4-DB43-8875-54A8FF790AE9}"/>
              </a:ext>
            </a:extLst>
          </p:cNvPr>
          <p:cNvSpPr txBox="1"/>
          <p:nvPr/>
        </p:nvSpPr>
        <p:spPr>
          <a:xfrm>
            <a:off x="1580866" y="161498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WT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C00B9FC-9CE4-C542-AAA9-716EB8F59531}"/>
              </a:ext>
            </a:extLst>
          </p:cNvPr>
          <p:cNvSpPr txBox="1"/>
          <p:nvPr/>
        </p:nvSpPr>
        <p:spPr>
          <a:xfrm>
            <a:off x="1965278" y="1603612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CNBP</a:t>
            </a:r>
            <a:r>
              <a:rPr lang="it-IT" sz="1400" baseline="30000" dirty="0"/>
              <a:t>K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4983BB4-D941-EE49-98F8-054B7D9E6FAE}"/>
              </a:ext>
            </a:extLst>
          </p:cNvPr>
          <p:cNvSpPr txBox="1"/>
          <p:nvPr/>
        </p:nvSpPr>
        <p:spPr>
          <a:xfrm>
            <a:off x="4517410" y="219046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WT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3A5FD68-C0CC-B644-A70E-032CD58FD392}"/>
              </a:ext>
            </a:extLst>
          </p:cNvPr>
          <p:cNvSpPr txBox="1"/>
          <p:nvPr/>
        </p:nvSpPr>
        <p:spPr>
          <a:xfrm>
            <a:off x="4901822" y="2179091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CNBP</a:t>
            </a:r>
            <a:r>
              <a:rPr lang="it-IT" sz="1400" baseline="30000" dirty="0"/>
              <a:t>K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7D31415-D65D-1246-BFE8-D8969CAD4109}"/>
              </a:ext>
            </a:extLst>
          </p:cNvPr>
          <p:cNvSpPr txBox="1"/>
          <p:nvPr/>
        </p:nvSpPr>
        <p:spPr>
          <a:xfrm>
            <a:off x="8720919" y="208802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WT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A372A60-71AF-8647-A875-57361EE9E1AE}"/>
              </a:ext>
            </a:extLst>
          </p:cNvPr>
          <p:cNvSpPr txBox="1"/>
          <p:nvPr/>
        </p:nvSpPr>
        <p:spPr>
          <a:xfrm>
            <a:off x="9105331" y="2076648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CNBP</a:t>
            </a:r>
            <a:r>
              <a:rPr lang="it-IT" sz="1400" baseline="300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84986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3153BEBE-62BF-F448-BFDF-ED436698C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16" t="38282" r="17172" b="47827"/>
          <a:stretch/>
        </p:blipFill>
        <p:spPr>
          <a:xfrm flipH="1">
            <a:off x="854170" y="4365129"/>
            <a:ext cx="3777908" cy="8926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36D7878-C9B3-6F4D-8829-DDD046BAD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15" r="3240"/>
          <a:stretch/>
        </p:blipFill>
        <p:spPr>
          <a:xfrm>
            <a:off x="292087" y="2212616"/>
            <a:ext cx="4332267" cy="199079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3C055C4-5B03-A142-A8D3-7CC4C4919950}"/>
              </a:ext>
            </a:extLst>
          </p:cNvPr>
          <p:cNvSpPr/>
          <p:nvPr/>
        </p:nvSpPr>
        <p:spPr>
          <a:xfrm>
            <a:off x="1760561" y="2913336"/>
            <a:ext cx="2770496" cy="37988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A7233C-7FC2-8E48-99A1-00969FCA12AE}"/>
              </a:ext>
            </a:extLst>
          </p:cNvPr>
          <p:cNvSpPr txBox="1"/>
          <p:nvPr/>
        </p:nvSpPr>
        <p:spPr>
          <a:xfrm>
            <a:off x="4667535" y="2961565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anti-ODC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84D9FDE-1283-CA4F-A74F-E7BE81203F00}"/>
              </a:ext>
            </a:extLst>
          </p:cNvPr>
          <p:cNvSpPr/>
          <p:nvPr/>
        </p:nvSpPr>
        <p:spPr>
          <a:xfrm>
            <a:off x="2103605" y="4743912"/>
            <a:ext cx="2361062" cy="47426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E230DB3-329C-FD46-8D48-2B6D9625A3F2}"/>
              </a:ext>
            </a:extLst>
          </p:cNvPr>
          <p:cNvSpPr txBox="1"/>
          <p:nvPr/>
        </p:nvSpPr>
        <p:spPr>
          <a:xfrm>
            <a:off x="4697105" y="4601571"/>
            <a:ext cx="1368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</a:t>
            </a:r>
            <a:r>
              <a:rPr lang="it-IT" dirty="0" err="1"/>
              <a:t>Vinculin</a:t>
            </a:r>
            <a:endParaRPr lang="it-IT" dirty="0"/>
          </a:p>
          <a:p>
            <a:r>
              <a:rPr lang="it-IT" dirty="0"/>
              <a:t>for ODC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EBD71C3-6CB4-0142-AB01-22545E0E9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33" t="50099" r="47432" b="26670"/>
          <a:stretch/>
        </p:blipFill>
        <p:spPr>
          <a:xfrm>
            <a:off x="6615437" y="2560320"/>
            <a:ext cx="3521123" cy="1569493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D77EFEC-C648-0746-B648-433621896F3A}"/>
              </a:ext>
            </a:extLst>
          </p:cNvPr>
          <p:cNvSpPr/>
          <p:nvPr/>
        </p:nvSpPr>
        <p:spPr>
          <a:xfrm>
            <a:off x="7429499" y="2969854"/>
            <a:ext cx="2195014" cy="39578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650D212-A22F-F24E-AF80-546F7C499087}"/>
              </a:ext>
            </a:extLst>
          </p:cNvPr>
          <p:cNvSpPr txBox="1"/>
          <p:nvPr/>
        </p:nvSpPr>
        <p:spPr>
          <a:xfrm>
            <a:off x="9718343" y="3057307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anti-CNBP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8ECB86C-AE1F-3B4D-BB25-C321851B4F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05" t="10896" r="10172" b="63655"/>
          <a:stretch/>
        </p:blipFill>
        <p:spPr>
          <a:xfrm>
            <a:off x="6587415" y="4024517"/>
            <a:ext cx="3247696" cy="156041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D81DC1CE-6E96-D94A-83AD-F09E1A150BA5}"/>
              </a:ext>
            </a:extLst>
          </p:cNvPr>
          <p:cNvSpPr/>
          <p:nvPr/>
        </p:nvSpPr>
        <p:spPr>
          <a:xfrm>
            <a:off x="7203527" y="4683040"/>
            <a:ext cx="2195014" cy="39578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FD22F5E-D1BB-8A4F-92A4-76C4DDA6842E}"/>
              </a:ext>
            </a:extLst>
          </p:cNvPr>
          <p:cNvSpPr txBox="1"/>
          <p:nvPr/>
        </p:nvSpPr>
        <p:spPr>
          <a:xfrm>
            <a:off x="9503540" y="4650348"/>
            <a:ext cx="1368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</a:t>
            </a:r>
            <a:r>
              <a:rPr lang="it-IT" dirty="0" err="1"/>
              <a:t>Vinculin</a:t>
            </a:r>
            <a:endParaRPr lang="it-IT" dirty="0"/>
          </a:p>
          <a:p>
            <a:r>
              <a:rPr lang="it-IT" dirty="0"/>
              <a:t>for CNBP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414063A-2C9E-D742-B16C-1D99AB895773}"/>
              </a:ext>
            </a:extLst>
          </p:cNvPr>
          <p:cNvSpPr txBox="1"/>
          <p:nvPr/>
        </p:nvSpPr>
        <p:spPr>
          <a:xfrm>
            <a:off x="2153377" y="1999055"/>
            <a:ext cx="592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CTRL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202C4D-AA8F-E743-B2DF-675BE77C3792}"/>
              </a:ext>
            </a:extLst>
          </p:cNvPr>
          <p:cNvSpPr txBox="1"/>
          <p:nvPr/>
        </p:nvSpPr>
        <p:spPr>
          <a:xfrm>
            <a:off x="3488193" y="1993800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DM2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8DB5685-1D8A-4742-AD68-9CE6F11DC8AC}"/>
              </a:ext>
            </a:extLst>
          </p:cNvPr>
          <p:cNvSpPr txBox="1"/>
          <p:nvPr/>
        </p:nvSpPr>
        <p:spPr>
          <a:xfrm>
            <a:off x="1832812" y="235151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4123CE6-483A-B341-B957-28F0706F2371}"/>
              </a:ext>
            </a:extLst>
          </p:cNvPr>
          <p:cNvSpPr txBox="1"/>
          <p:nvPr/>
        </p:nvSpPr>
        <p:spPr>
          <a:xfrm>
            <a:off x="2316290" y="235151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2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D3F3AEC-C823-2C45-AE2A-99F3900DF89E}"/>
              </a:ext>
            </a:extLst>
          </p:cNvPr>
          <p:cNvSpPr txBox="1"/>
          <p:nvPr/>
        </p:nvSpPr>
        <p:spPr>
          <a:xfrm>
            <a:off x="2736701" y="235151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3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E284C8A-A4E5-A140-93DA-8E91F854A90D}"/>
              </a:ext>
            </a:extLst>
          </p:cNvPr>
          <p:cNvSpPr txBox="1"/>
          <p:nvPr/>
        </p:nvSpPr>
        <p:spPr>
          <a:xfrm>
            <a:off x="3167625" y="236202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F2E1A9B-D901-9F43-BC56-DDF6D20E8E43}"/>
              </a:ext>
            </a:extLst>
          </p:cNvPr>
          <p:cNvSpPr txBox="1"/>
          <p:nvPr/>
        </p:nvSpPr>
        <p:spPr>
          <a:xfrm>
            <a:off x="3651103" y="236202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2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2BB435C-D5A3-6644-8A75-338DAF177FC6}"/>
              </a:ext>
            </a:extLst>
          </p:cNvPr>
          <p:cNvSpPr txBox="1"/>
          <p:nvPr/>
        </p:nvSpPr>
        <p:spPr>
          <a:xfrm>
            <a:off x="4071514" y="236202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3</a:t>
            </a:r>
          </a:p>
        </p:txBody>
      </p: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A5B17B9A-98A7-5441-A1A2-8D695F3F4B00}"/>
              </a:ext>
            </a:extLst>
          </p:cNvPr>
          <p:cNvCxnSpPr/>
          <p:nvPr/>
        </p:nvCxnSpPr>
        <p:spPr>
          <a:xfrm>
            <a:off x="1853832" y="2345901"/>
            <a:ext cx="11666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DDBB188-D03B-CD47-B1D5-CF858DD9C782}"/>
              </a:ext>
            </a:extLst>
          </p:cNvPr>
          <p:cNvCxnSpPr/>
          <p:nvPr/>
        </p:nvCxnSpPr>
        <p:spPr>
          <a:xfrm>
            <a:off x="3220175" y="2340646"/>
            <a:ext cx="11666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655B98D-A130-E54D-AC2D-D54CCC5B4BCB}"/>
              </a:ext>
            </a:extLst>
          </p:cNvPr>
          <p:cNvSpPr txBox="1"/>
          <p:nvPr/>
        </p:nvSpPr>
        <p:spPr>
          <a:xfrm>
            <a:off x="2291102" y="3868658"/>
            <a:ext cx="64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CTRL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A0EE933-25D5-E14E-ACDD-0EDE1724EFBE}"/>
              </a:ext>
            </a:extLst>
          </p:cNvPr>
          <p:cNvSpPr txBox="1"/>
          <p:nvPr/>
        </p:nvSpPr>
        <p:spPr>
          <a:xfrm>
            <a:off x="3387835" y="388033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DM2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9B85467-E3A2-CE4E-AAD4-9FF17389EED3}"/>
              </a:ext>
            </a:extLst>
          </p:cNvPr>
          <p:cNvSpPr txBox="1"/>
          <p:nvPr/>
        </p:nvSpPr>
        <p:spPr>
          <a:xfrm>
            <a:off x="2135670" y="43077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F45D07F-CFBA-2A44-8546-C8EE3552B936}"/>
              </a:ext>
            </a:extLst>
          </p:cNvPr>
          <p:cNvSpPr txBox="1"/>
          <p:nvPr/>
        </p:nvSpPr>
        <p:spPr>
          <a:xfrm>
            <a:off x="2466749" y="43077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2D0AD8C-3108-D14B-9A9E-266415BE70E5}"/>
              </a:ext>
            </a:extLst>
          </p:cNvPr>
          <p:cNvSpPr txBox="1"/>
          <p:nvPr/>
        </p:nvSpPr>
        <p:spPr>
          <a:xfrm>
            <a:off x="2802492" y="43077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45683AA-EBB9-E141-BBED-55F45524737D}"/>
              </a:ext>
            </a:extLst>
          </p:cNvPr>
          <p:cNvSpPr txBox="1"/>
          <p:nvPr/>
        </p:nvSpPr>
        <p:spPr>
          <a:xfrm>
            <a:off x="3233416" y="43077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84C0E04-30CD-D447-9E2B-26AE117A668C}"/>
              </a:ext>
            </a:extLst>
          </p:cNvPr>
          <p:cNvSpPr txBox="1"/>
          <p:nvPr/>
        </p:nvSpPr>
        <p:spPr>
          <a:xfrm>
            <a:off x="3615293" y="43077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BEB042A-4265-F940-B287-695460D0CBD0}"/>
              </a:ext>
            </a:extLst>
          </p:cNvPr>
          <p:cNvSpPr txBox="1"/>
          <p:nvPr/>
        </p:nvSpPr>
        <p:spPr>
          <a:xfrm>
            <a:off x="3981013" y="43077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</a:p>
        </p:txBody>
      </p: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C1E6D9DE-0C5F-0A4A-AF22-44FC9730EBC6}"/>
              </a:ext>
            </a:extLst>
          </p:cNvPr>
          <p:cNvCxnSpPr>
            <a:cxnSpLocks/>
          </p:cNvCxnSpPr>
          <p:nvPr/>
        </p:nvCxnSpPr>
        <p:spPr>
          <a:xfrm>
            <a:off x="2211690" y="4243004"/>
            <a:ext cx="8052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E19087FF-9FEB-D548-89D3-DC113B961F87}"/>
              </a:ext>
            </a:extLst>
          </p:cNvPr>
          <p:cNvCxnSpPr>
            <a:cxnSpLocks/>
          </p:cNvCxnSpPr>
          <p:nvPr/>
        </p:nvCxnSpPr>
        <p:spPr>
          <a:xfrm>
            <a:off x="3235167" y="4227183"/>
            <a:ext cx="9604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A541CB5-D748-774F-9FAB-B543733F4D8A}"/>
              </a:ext>
            </a:extLst>
          </p:cNvPr>
          <p:cNvSpPr txBox="1"/>
          <p:nvPr/>
        </p:nvSpPr>
        <p:spPr>
          <a:xfrm>
            <a:off x="8784140" y="2090059"/>
            <a:ext cx="592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CTRL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8DD6F00-C682-BB43-8942-DD99E44974CD}"/>
              </a:ext>
            </a:extLst>
          </p:cNvPr>
          <p:cNvSpPr txBox="1"/>
          <p:nvPr/>
        </p:nvSpPr>
        <p:spPr>
          <a:xfrm>
            <a:off x="7630146" y="2111797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DM2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FA09402-1305-784E-A609-203D174ED0A3}"/>
              </a:ext>
            </a:extLst>
          </p:cNvPr>
          <p:cNvSpPr txBox="1"/>
          <p:nvPr/>
        </p:nvSpPr>
        <p:spPr>
          <a:xfrm>
            <a:off x="8642458" y="243002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3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B73EADC-4291-6A48-A7C8-F826635C7C15}"/>
              </a:ext>
            </a:extLst>
          </p:cNvPr>
          <p:cNvSpPr txBox="1"/>
          <p:nvPr/>
        </p:nvSpPr>
        <p:spPr>
          <a:xfrm>
            <a:off x="8973537" y="243002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2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FB3DCA3-DFFF-5448-A9EE-F35BEBD2B9AE}"/>
              </a:ext>
            </a:extLst>
          </p:cNvPr>
          <p:cNvSpPr txBox="1"/>
          <p:nvPr/>
        </p:nvSpPr>
        <p:spPr>
          <a:xfrm>
            <a:off x="9295530" y="243002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E1310B8-735F-124B-8D60-6FA73A037650}"/>
              </a:ext>
            </a:extLst>
          </p:cNvPr>
          <p:cNvSpPr txBox="1"/>
          <p:nvPr/>
        </p:nvSpPr>
        <p:spPr>
          <a:xfrm>
            <a:off x="7503227" y="243690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3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8B0C17A6-8CD5-F64F-AEF2-3438972E561E}"/>
              </a:ext>
            </a:extLst>
          </p:cNvPr>
          <p:cNvSpPr txBox="1"/>
          <p:nvPr/>
        </p:nvSpPr>
        <p:spPr>
          <a:xfrm>
            <a:off x="7843854" y="243002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2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19D2BF7-58FC-D948-B9CB-A1DD19385D96}"/>
              </a:ext>
            </a:extLst>
          </p:cNvPr>
          <p:cNvSpPr txBox="1"/>
          <p:nvPr/>
        </p:nvSpPr>
        <p:spPr>
          <a:xfrm>
            <a:off x="8172525" y="243002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</a:t>
            </a:r>
          </a:p>
        </p:txBody>
      </p:sp>
      <p:cxnSp>
        <p:nvCxnSpPr>
          <p:cNvPr id="47" name="Connettore 1 46">
            <a:extLst>
              <a:ext uri="{FF2B5EF4-FFF2-40B4-BE49-F238E27FC236}">
                <a16:creationId xmlns:a16="http://schemas.microsoft.com/office/drawing/2014/main" id="{FD4FE8EB-E00A-2E4E-9C25-B5BBB5E890C3}"/>
              </a:ext>
            </a:extLst>
          </p:cNvPr>
          <p:cNvCxnSpPr>
            <a:cxnSpLocks/>
          </p:cNvCxnSpPr>
          <p:nvPr/>
        </p:nvCxnSpPr>
        <p:spPr>
          <a:xfrm>
            <a:off x="8697853" y="2430029"/>
            <a:ext cx="8052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C0741CEA-7497-894F-9A4A-FFB27D942B35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477478" y="2430029"/>
            <a:ext cx="8394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6B38CD6-F19E-7345-9B18-AE84E7283352}"/>
              </a:ext>
            </a:extLst>
          </p:cNvPr>
          <p:cNvSpPr txBox="1"/>
          <p:nvPr/>
        </p:nvSpPr>
        <p:spPr>
          <a:xfrm>
            <a:off x="8326072" y="434375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3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A1F49D3-92D9-814C-A2E5-A39FCB50A8DF}"/>
              </a:ext>
            </a:extLst>
          </p:cNvPr>
          <p:cNvSpPr txBox="1"/>
          <p:nvPr/>
        </p:nvSpPr>
        <p:spPr>
          <a:xfrm>
            <a:off x="8627782" y="433319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2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771EC0DC-0EBF-C049-B314-B171A8BC3B5A}"/>
              </a:ext>
            </a:extLst>
          </p:cNvPr>
          <p:cNvSpPr txBox="1"/>
          <p:nvPr/>
        </p:nvSpPr>
        <p:spPr>
          <a:xfrm>
            <a:off x="8944144" y="432313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1A354229-12FF-4549-B913-AB66ACF5E68B}"/>
              </a:ext>
            </a:extLst>
          </p:cNvPr>
          <p:cNvSpPr txBox="1"/>
          <p:nvPr/>
        </p:nvSpPr>
        <p:spPr>
          <a:xfrm>
            <a:off x="7317470" y="4357961"/>
            <a:ext cx="33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3</a:t>
            </a:r>
          </a:p>
          <a:p>
            <a:endParaRPr lang="it-IT" sz="1600" dirty="0"/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D3F1E0DD-B5DA-F345-ABA7-0075BCF946BF}"/>
              </a:ext>
            </a:extLst>
          </p:cNvPr>
          <p:cNvSpPr txBox="1"/>
          <p:nvPr/>
        </p:nvSpPr>
        <p:spPr>
          <a:xfrm>
            <a:off x="7658098" y="435108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2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035A1F28-E7A2-2D4B-BA72-A38EEC8AD58F}"/>
              </a:ext>
            </a:extLst>
          </p:cNvPr>
          <p:cNvSpPr txBox="1"/>
          <p:nvPr/>
        </p:nvSpPr>
        <p:spPr>
          <a:xfrm>
            <a:off x="7961431" y="434102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</a:t>
            </a:r>
          </a:p>
        </p:txBody>
      </p:sp>
      <p:cxnSp>
        <p:nvCxnSpPr>
          <p:cNvPr id="55" name="Connettore 1 54">
            <a:extLst>
              <a:ext uri="{FF2B5EF4-FFF2-40B4-BE49-F238E27FC236}">
                <a16:creationId xmlns:a16="http://schemas.microsoft.com/office/drawing/2014/main" id="{710B6AC5-3267-C149-BC44-A7C58C3F0B73}"/>
              </a:ext>
            </a:extLst>
          </p:cNvPr>
          <p:cNvCxnSpPr>
            <a:cxnSpLocks/>
          </p:cNvCxnSpPr>
          <p:nvPr/>
        </p:nvCxnSpPr>
        <p:spPr>
          <a:xfrm>
            <a:off x="8402095" y="4351897"/>
            <a:ext cx="8052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>
            <a:extLst>
              <a:ext uri="{FF2B5EF4-FFF2-40B4-BE49-F238E27FC236}">
                <a16:creationId xmlns:a16="http://schemas.microsoft.com/office/drawing/2014/main" id="{985BEC89-0760-2A46-B28B-FAE854578681}"/>
              </a:ext>
            </a:extLst>
          </p:cNvPr>
          <p:cNvCxnSpPr>
            <a:cxnSpLocks/>
          </p:cNvCxnSpPr>
          <p:nvPr/>
        </p:nvCxnSpPr>
        <p:spPr>
          <a:xfrm>
            <a:off x="7346722" y="4353009"/>
            <a:ext cx="8846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8F2D540-C647-C940-8679-556E09DF163C}"/>
              </a:ext>
            </a:extLst>
          </p:cNvPr>
          <p:cNvSpPr txBox="1"/>
          <p:nvPr/>
        </p:nvSpPr>
        <p:spPr>
          <a:xfrm>
            <a:off x="8464062" y="4038918"/>
            <a:ext cx="592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CTRL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20D06A1C-628F-EE4F-975B-6B828ABCB258}"/>
              </a:ext>
            </a:extLst>
          </p:cNvPr>
          <p:cNvSpPr txBox="1"/>
          <p:nvPr/>
        </p:nvSpPr>
        <p:spPr>
          <a:xfrm>
            <a:off x="7516323" y="4040030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DM2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A772D5-72A6-FD48-AFC3-7C83D68E0E32}"/>
              </a:ext>
            </a:extLst>
          </p:cNvPr>
          <p:cNvSpPr txBox="1"/>
          <p:nvPr/>
        </p:nvSpPr>
        <p:spPr>
          <a:xfrm>
            <a:off x="274320" y="480060"/>
            <a:ext cx="106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Figure 5A</a:t>
            </a:r>
          </a:p>
        </p:txBody>
      </p:sp>
    </p:spTree>
    <p:extLst>
      <p:ext uri="{BB962C8B-B14F-4D97-AF65-F5344CB8AC3E}">
        <p14:creationId xmlns:p14="http://schemas.microsoft.com/office/powerpoint/2010/main" val="80456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448AAC-C712-6A49-984F-8BE2DE3843EB}"/>
              </a:ext>
            </a:extLst>
          </p:cNvPr>
          <p:cNvSpPr txBox="1"/>
          <p:nvPr/>
        </p:nvSpPr>
        <p:spPr>
          <a:xfrm>
            <a:off x="545911" y="559558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Figure 5- figure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supplement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0F22AA-8A4A-DC47-9E6C-ADDC34543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0" t="21373" r="25339" b="44239"/>
          <a:stretch/>
        </p:blipFill>
        <p:spPr>
          <a:xfrm>
            <a:off x="3837296" y="3582271"/>
            <a:ext cx="4517408" cy="24227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69F4F5B-1C92-014A-8324-10697CFEE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3184" t="32868" r="35475" b="47516"/>
          <a:stretch/>
        </p:blipFill>
        <p:spPr>
          <a:xfrm>
            <a:off x="4014715" y="2300068"/>
            <a:ext cx="4007893" cy="1435258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B0EB395-42A6-2549-AC8D-A52D64ACF631}"/>
              </a:ext>
            </a:extLst>
          </p:cNvPr>
          <p:cNvSpPr/>
          <p:nvPr/>
        </p:nvSpPr>
        <p:spPr>
          <a:xfrm>
            <a:off x="4600019" y="4801878"/>
            <a:ext cx="1598338" cy="34332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E45B9A-1E31-1D47-9891-59A5BD82E3C2}"/>
              </a:ext>
            </a:extLst>
          </p:cNvPr>
          <p:cNvSpPr txBox="1"/>
          <p:nvPr/>
        </p:nvSpPr>
        <p:spPr>
          <a:xfrm>
            <a:off x="8218225" y="4725538"/>
            <a:ext cx="13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</a:t>
            </a:r>
            <a:r>
              <a:rPr lang="it-IT" dirty="0" err="1"/>
              <a:t>tubulin</a:t>
            </a:r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2ECB823-BAC9-7446-B594-4E541A25A56B}"/>
              </a:ext>
            </a:extLst>
          </p:cNvPr>
          <p:cNvSpPr/>
          <p:nvPr/>
        </p:nvSpPr>
        <p:spPr>
          <a:xfrm>
            <a:off x="4532760" y="2983174"/>
            <a:ext cx="1663324" cy="44582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97C784C-21AD-9544-8A6F-B4FB76FA741F}"/>
              </a:ext>
            </a:extLst>
          </p:cNvPr>
          <p:cNvSpPr txBox="1"/>
          <p:nvPr/>
        </p:nvSpPr>
        <p:spPr>
          <a:xfrm>
            <a:off x="8227325" y="2789766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anti-CNBP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B1228BB-0847-734B-A32A-0201437C47AD}"/>
              </a:ext>
            </a:extLst>
          </p:cNvPr>
          <p:cNvSpPr txBox="1"/>
          <p:nvPr/>
        </p:nvSpPr>
        <p:spPr>
          <a:xfrm rot="19440402">
            <a:off x="5994885" y="2516885"/>
            <a:ext cx="808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No UAS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D4179F-6F79-5948-B333-E71F2C082AF8}"/>
              </a:ext>
            </a:extLst>
          </p:cNvPr>
          <p:cNvSpPr txBox="1"/>
          <p:nvPr/>
        </p:nvSpPr>
        <p:spPr>
          <a:xfrm rot="19453066">
            <a:off x="5459233" y="2462129"/>
            <a:ext cx="1273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(CCTG)</a:t>
            </a:r>
            <a:r>
              <a:rPr lang="it-IT" sz="1200" baseline="-25000" dirty="0"/>
              <a:t>200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BBB77E5-F07E-C74C-B2C4-ABE0A37E66D1}"/>
              </a:ext>
            </a:extLst>
          </p:cNvPr>
          <p:cNvSpPr txBox="1"/>
          <p:nvPr/>
        </p:nvSpPr>
        <p:spPr>
          <a:xfrm rot="19453066">
            <a:off x="4994396" y="2434836"/>
            <a:ext cx="1273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(CCTG)</a:t>
            </a:r>
            <a:r>
              <a:rPr lang="it-IT" sz="1200" baseline="-25000" dirty="0"/>
              <a:t>475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8E731EF-543B-3144-9CF2-752A8CAD7ACC}"/>
              </a:ext>
            </a:extLst>
          </p:cNvPr>
          <p:cNvSpPr txBox="1"/>
          <p:nvPr/>
        </p:nvSpPr>
        <p:spPr>
          <a:xfrm rot="19453066">
            <a:off x="4611791" y="2563623"/>
            <a:ext cx="764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(CCTG)</a:t>
            </a:r>
            <a:r>
              <a:rPr lang="it-IT" sz="1200" baseline="-25000" dirty="0"/>
              <a:t>525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45BA7E4-EBA3-8244-8AE9-02270BCF5BB0}"/>
              </a:ext>
            </a:extLst>
          </p:cNvPr>
          <p:cNvSpPr txBox="1"/>
          <p:nvPr/>
        </p:nvSpPr>
        <p:spPr>
          <a:xfrm rot="19453066">
            <a:off x="4861677" y="4224965"/>
            <a:ext cx="1273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(CCTG)</a:t>
            </a:r>
            <a:r>
              <a:rPr lang="it-IT" sz="1200" baseline="-25000" dirty="0"/>
              <a:t>200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2D8D082-55DA-C549-B590-64F70F53E395}"/>
              </a:ext>
            </a:extLst>
          </p:cNvPr>
          <p:cNvSpPr txBox="1"/>
          <p:nvPr/>
        </p:nvSpPr>
        <p:spPr>
          <a:xfrm rot="19440402">
            <a:off x="4605087" y="4320664"/>
            <a:ext cx="808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No UAS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D0C871C-C340-BF4E-8535-57BE4E1193B9}"/>
              </a:ext>
            </a:extLst>
          </p:cNvPr>
          <p:cNvSpPr txBox="1"/>
          <p:nvPr/>
        </p:nvSpPr>
        <p:spPr>
          <a:xfrm rot="19453066">
            <a:off x="5310569" y="4224968"/>
            <a:ext cx="1273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(CCTG)</a:t>
            </a:r>
            <a:r>
              <a:rPr lang="it-IT" sz="1200" baseline="-25000" dirty="0"/>
              <a:t>475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DFF565F-35E5-F14A-9441-9E7367862A95}"/>
              </a:ext>
            </a:extLst>
          </p:cNvPr>
          <p:cNvSpPr txBox="1"/>
          <p:nvPr/>
        </p:nvSpPr>
        <p:spPr>
          <a:xfrm rot="19453066">
            <a:off x="5815069" y="4408345"/>
            <a:ext cx="764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(CCTG)</a:t>
            </a:r>
            <a:r>
              <a:rPr lang="it-IT" sz="1200" baseline="-25000" dirty="0"/>
              <a:t>525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D5C51A8-0FAA-0743-92C3-D7DEFBF9CF5C}"/>
              </a:ext>
            </a:extLst>
          </p:cNvPr>
          <p:cNvSpPr txBox="1"/>
          <p:nvPr/>
        </p:nvSpPr>
        <p:spPr>
          <a:xfrm>
            <a:off x="3474243" y="1556467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C179GAL4&gt;</a:t>
            </a:r>
          </a:p>
        </p:txBody>
      </p:sp>
    </p:spTree>
    <p:extLst>
      <p:ext uri="{BB962C8B-B14F-4D97-AF65-F5344CB8AC3E}">
        <p14:creationId xmlns:p14="http://schemas.microsoft.com/office/powerpoint/2010/main" val="314433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448AAC-C712-6A49-984F-8BE2DE3843EB}"/>
              </a:ext>
            </a:extLst>
          </p:cNvPr>
          <p:cNvSpPr txBox="1"/>
          <p:nvPr/>
        </p:nvSpPr>
        <p:spPr>
          <a:xfrm>
            <a:off x="545911" y="55955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it-IT" dirty="0"/>
              <a:t> 6B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E45B9A-1E31-1D47-9891-59A5BD82E3C2}"/>
              </a:ext>
            </a:extLst>
          </p:cNvPr>
          <p:cNvSpPr txBox="1"/>
          <p:nvPr/>
        </p:nvSpPr>
        <p:spPr>
          <a:xfrm>
            <a:off x="6403420" y="2327921"/>
            <a:ext cx="132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</a:t>
            </a:r>
            <a:r>
              <a:rPr lang="it-IT" dirty="0" err="1"/>
              <a:t>Tubulin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97C784C-21AD-9544-8A6F-B4FB76FA741F}"/>
              </a:ext>
            </a:extLst>
          </p:cNvPr>
          <p:cNvSpPr txBox="1"/>
          <p:nvPr/>
        </p:nvSpPr>
        <p:spPr>
          <a:xfrm>
            <a:off x="6511331" y="3564595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anti-CNBP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5D7F7CB-7ED5-E240-B1D3-F65D53A6F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0639" t="23045" r="41811" b="35761"/>
          <a:stretch/>
        </p:blipFill>
        <p:spPr>
          <a:xfrm>
            <a:off x="4525182" y="2078363"/>
            <a:ext cx="1986149" cy="243695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53FC633-80A0-2547-B7C8-C38E6B5406A0}"/>
              </a:ext>
            </a:extLst>
          </p:cNvPr>
          <p:cNvSpPr/>
          <p:nvPr/>
        </p:nvSpPr>
        <p:spPr>
          <a:xfrm>
            <a:off x="5081684" y="2232808"/>
            <a:ext cx="1014315" cy="5595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6F68BB-503D-2644-B564-4A6621D5B920}"/>
              </a:ext>
            </a:extLst>
          </p:cNvPr>
          <p:cNvSpPr/>
          <p:nvPr/>
        </p:nvSpPr>
        <p:spPr>
          <a:xfrm>
            <a:off x="5062021" y="3540759"/>
            <a:ext cx="1093831" cy="55955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8C1818-24A5-F54B-94BB-B6B7E3C49672}"/>
              </a:ext>
            </a:extLst>
          </p:cNvPr>
          <p:cNvSpPr txBox="1"/>
          <p:nvPr/>
        </p:nvSpPr>
        <p:spPr>
          <a:xfrm>
            <a:off x="4888669" y="1850256"/>
            <a:ext cx="657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No UAS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918DE2-EACD-4543-A528-E63C30AF203A}"/>
              </a:ext>
            </a:extLst>
          </p:cNvPr>
          <p:cNvSpPr txBox="1"/>
          <p:nvPr/>
        </p:nvSpPr>
        <p:spPr>
          <a:xfrm>
            <a:off x="5537160" y="1850255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2xCNBP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EFFB36C-A581-5C43-90B0-3D78BD52B43D}"/>
              </a:ext>
            </a:extLst>
          </p:cNvPr>
          <p:cNvSpPr txBox="1"/>
          <p:nvPr/>
        </p:nvSpPr>
        <p:spPr>
          <a:xfrm>
            <a:off x="4937729" y="4466430"/>
            <a:ext cx="657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No UAS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241E3E0-4E7E-6642-9552-78974A2A629E}"/>
              </a:ext>
            </a:extLst>
          </p:cNvPr>
          <p:cNvSpPr txBox="1"/>
          <p:nvPr/>
        </p:nvSpPr>
        <p:spPr>
          <a:xfrm>
            <a:off x="5546028" y="4466429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2xCNBP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EECFBC-A275-7149-908A-DA9B3B6374E9}"/>
              </a:ext>
            </a:extLst>
          </p:cNvPr>
          <p:cNvSpPr txBox="1"/>
          <p:nvPr/>
        </p:nvSpPr>
        <p:spPr>
          <a:xfrm>
            <a:off x="3603964" y="1254521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C179GAL4&gt;</a:t>
            </a:r>
          </a:p>
        </p:txBody>
      </p:sp>
    </p:spTree>
    <p:extLst>
      <p:ext uri="{BB962C8B-B14F-4D97-AF65-F5344CB8AC3E}">
        <p14:creationId xmlns:p14="http://schemas.microsoft.com/office/powerpoint/2010/main" val="1195882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C7D9BC-8E0D-C44F-A1A1-3DFC0CF4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89" y="2224179"/>
            <a:ext cx="5942463" cy="290732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7EFCB3-005C-E147-89AA-D2FA3DB560AE}"/>
              </a:ext>
            </a:extLst>
          </p:cNvPr>
          <p:cNvSpPr txBox="1"/>
          <p:nvPr/>
        </p:nvSpPr>
        <p:spPr>
          <a:xfrm>
            <a:off x="6419193" y="1824698"/>
            <a:ext cx="64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CTRL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467847-DF1C-2C43-9404-08390638B12F}"/>
              </a:ext>
            </a:extLst>
          </p:cNvPr>
          <p:cNvSpPr txBox="1"/>
          <p:nvPr/>
        </p:nvSpPr>
        <p:spPr>
          <a:xfrm>
            <a:off x="7127608" y="181041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dCNBP</a:t>
            </a:r>
            <a:r>
              <a:rPr lang="en-US" dirty="0"/>
              <a:t> </a:t>
            </a:r>
            <a:r>
              <a:rPr lang="en-US" baseline="30000" dirty="0"/>
              <a:t>RNAi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D47719-D59D-114F-B404-C71BA416CA78}"/>
              </a:ext>
            </a:extLst>
          </p:cNvPr>
          <p:cNvSpPr txBox="1"/>
          <p:nvPr/>
        </p:nvSpPr>
        <p:spPr>
          <a:xfrm>
            <a:off x="8203657" y="4106750"/>
            <a:ext cx="13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anti- CNBP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443653-E6E7-4540-BA10-A6D0B90EA032}"/>
              </a:ext>
            </a:extLst>
          </p:cNvPr>
          <p:cNvSpPr txBox="1"/>
          <p:nvPr/>
        </p:nvSpPr>
        <p:spPr>
          <a:xfrm>
            <a:off x="8203657" y="2702372"/>
            <a:ext cx="1080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anti-Tub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D7F51B-17DD-B04E-B7A4-F853EAC1FE2E}"/>
              </a:ext>
            </a:extLst>
          </p:cNvPr>
          <p:cNvSpPr txBox="1"/>
          <p:nvPr/>
        </p:nvSpPr>
        <p:spPr>
          <a:xfrm>
            <a:off x="389467" y="270933"/>
            <a:ext cx="107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6D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082D9C-0CD6-AA47-8148-E3101C602AE6}"/>
              </a:ext>
            </a:extLst>
          </p:cNvPr>
          <p:cNvSpPr txBox="1"/>
          <p:nvPr/>
        </p:nvSpPr>
        <p:spPr>
          <a:xfrm>
            <a:off x="6741332" y="137939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S2 cells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2499A57-F9D8-8448-9CB9-175417C8CFCA}"/>
              </a:ext>
            </a:extLst>
          </p:cNvPr>
          <p:cNvSpPr/>
          <p:nvPr/>
        </p:nvSpPr>
        <p:spPr>
          <a:xfrm>
            <a:off x="6086422" y="2612676"/>
            <a:ext cx="2117235" cy="54872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8F1EE4A-1CEE-EE44-83D1-C1DA383AF99F}"/>
              </a:ext>
            </a:extLst>
          </p:cNvPr>
          <p:cNvSpPr/>
          <p:nvPr/>
        </p:nvSpPr>
        <p:spPr>
          <a:xfrm>
            <a:off x="6086422" y="3995947"/>
            <a:ext cx="2117235" cy="54872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D410CA-E53B-D940-8B16-2C626417E4EA}"/>
              </a:ext>
            </a:extLst>
          </p:cNvPr>
          <p:cNvSpPr txBox="1"/>
          <p:nvPr/>
        </p:nvSpPr>
        <p:spPr>
          <a:xfrm>
            <a:off x="2680484" y="3857447"/>
            <a:ext cx="1559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Unrelated experiment</a:t>
            </a:r>
          </a:p>
        </p:txBody>
      </p:sp>
    </p:spTree>
    <p:extLst>
      <p:ext uri="{BB962C8B-B14F-4D97-AF65-F5344CB8AC3E}">
        <p14:creationId xmlns:p14="http://schemas.microsoft.com/office/powerpoint/2010/main" val="16408048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239</Words>
  <Application>Microsoft Macintosh PowerPoint</Application>
  <PresentationFormat>Widescreen</PresentationFormat>
  <Paragraphs>150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Sonia Coni</dc:creator>
  <cp:lastModifiedBy>laura ciapponi</cp:lastModifiedBy>
  <cp:revision>25</cp:revision>
  <dcterms:created xsi:type="dcterms:W3CDTF">2021-05-04T10:24:37Z</dcterms:created>
  <dcterms:modified xsi:type="dcterms:W3CDTF">2021-07-15T15:22:13Z</dcterms:modified>
</cp:coreProperties>
</file>