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9" r:id="rId3"/>
    <p:sldId id="262" r:id="rId4"/>
    <p:sldId id="263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6" autoAdjust="0"/>
    <p:restoredTop sz="94660"/>
  </p:normalViewPr>
  <p:slideViewPr>
    <p:cSldViewPr snapToGrid="0">
      <p:cViewPr varScale="1">
        <p:scale>
          <a:sx n="83" d="100"/>
          <a:sy n="83" d="100"/>
        </p:scale>
        <p:origin x="60" y="4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9AA27-998F-4B8B-B92D-2D5CB4561773}" type="datetimeFigureOut">
              <a:rPr lang="en-GB" smtClean="0"/>
              <a:t>04/05/2021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3165A-D394-4F5F-BBED-550E3535A0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77105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9AA27-998F-4B8B-B92D-2D5CB4561773}" type="datetimeFigureOut">
              <a:rPr lang="en-GB" smtClean="0"/>
              <a:t>04/05/2021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3165A-D394-4F5F-BBED-550E3535A0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6702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9AA27-998F-4B8B-B92D-2D5CB4561773}" type="datetimeFigureOut">
              <a:rPr lang="en-GB" smtClean="0"/>
              <a:t>04/05/2021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3165A-D394-4F5F-BBED-550E3535A0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07779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9AA27-998F-4B8B-B92D-2D5CB4561773}" type="datetimeFigureOut">
              <a:rPr lang="en-GB" smtClean="0"/>
              <a:t>04/05/2021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3165A-D394-4F5F-BBED-550E3535A0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32899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9AA27-998F-4B8B-B92D-2D5CB4561773}" type="datetimeFigureOut">
              <a:rPr lang="en-GB" smtClean="0"/>
              <a:t>04/05/2021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3165A-D394-4F5F-BBED-550E3535A0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56980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9AA27-998F-4B8B-B92D-2D5CB4561773}" type="datetimeFigureOut">
              <a:rPr lang="en-GB" smtClean="0"/>
              <a:t>04/05/2021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3165A-D394-4F5F-BBED-550E3535A0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19829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9AA27-998F-4B8B-B92D-2D5CB4561773}" type="datetimeFigureOut">
              <a:rPr lang="en-GB" smtClean="0"/>
              <a:t>04/05/2021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3165A-D394-4F5F-BBED-550E3535A0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7653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9AA27-998F-4B8B-B92D-2D5CB4561773}" type="datetimeFigureOut">
              <a:rPr lang="en-GB" smtClean="0"/>
              <a:t>04/05/2021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3165A-D394-4F5F-BBED-550E3535A0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55591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9AA27-998F-4B8B-B92D-2D5CB4561773}" type="datetimeFigureOut">
              <a:rPr lang="en-GB" smtClean="0"/>
              <a:t>04/05/2021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3165A-D394-4F5F-BBED-550E3535A0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69739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9AA27-998F-4B8B-B92D-2D5CB4561773}" type="datetimeFigureOut">
              <a:rPr lang="en-GB" smtClean="0"/>
              <a:t>04/05/2021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3165A-D394-4F5F-BBED-550E3535A0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9389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9AA27-998F-4B8B-B92D-2D5CB4561773}" type="datetimeFigureOut">
              <a:rPr lang="en-GB" smtClean="0"/>
              <a:t>04/05/2021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3165A-D394-4F5F-BBED-550E3535A0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9443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C9AA27-998F-4B8B-B92D-2D5CB4561773}" type="datetimeFigureOut">
              <a:rPr lang="en-GB" smtClean="0"/>
              <a:t>04/05/2021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D3165A-D394-4F5F-BBED-550E3535A0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83576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9DE3839-CD8C-4479-B237-F108AF0697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171" y="1519943"/>
            <a:ext cx="9738841" cy="524023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2242A99-6B7C-4C81-9339-DF3B65746DF5}"/>
              </a:ext>
            </a:extLst>
          </p:cNvPr>
          <p:cNvSpPr txBox="1"/>
          <p:nvPr/>
        </p:nvSpPr>
        <p:spPr>
          <a:xfrm>
            <a:off x="10808417" y="3586060"/>
            <a:ext cx="11256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-PLOD2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96269CB3-2C4D-48E5-9AF1-F41201DFB9A4}"/>
              </a:ext>
            </a:extLst>
          </p:cNvPr>
          <p:cNvGrpSpPr/>
          <p:nvPr/>
        </p:nvGrpSpPr>
        <p:grpSpPr>
          <a:xfrm>
            <a:off x="382248" y="3001990"/>
            <a:ext cx="532518" cy="307777"/>
            <a:chOff x="751419" y="2446700"/>
            <a:chExt cx="532518" cy="322398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7F581CEA-4D7C-4961-8487-1B8C0A99EB95}"/>
                </a:ext>
              </a:extLst>
            </p:cNvPr>
            <p:cNvCxnSpPr>
              <a:cxnSpLocks/>
            </p:cNvCxnSpPr>
            <p:nvPr/>
          </p:nvCxnSpPr>
          <p:spPr>
            <a:xfrm>
              <a:off x="1153883" y="2607900"/>
              <a:ext cx="63886" cy="0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63D78A7-E236-43D2-8B43-540AA0B3E28B}"/>
                </a:ext>
              </a:extLst>
            </p:cNvPr>
            <p:cNvSpPr txBox="1"/>
            <p:nvPr/>
          </p:nvSpPr>
          <p:spPr>
            <a:xfrm>
              <a:off x="751419" y="2446700"/>
              <a:ext cx="532518" cy="3223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190 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3B569BFA-1430-4AE1-AC51-B7895AB5D97B}"/>
              </a:ext>
            </a:extLst>
          </p:cNvPr>
          <p:cNvGrpSpPr/>
          <p:nvPr/>
        </p:nvGrpSpPr>
        <p:grpSpPr>
          <a:xfrm>
            <a:off x="437541" y="3508941"/>
            <a:ext cx="532518" cy="307777"/>
            <a:chOff x="751419" y="2446697"/>
            <a:chExt cx="532518" cy="322398"/>
          </a:xfrm>
        </p:grpSpPr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B142DA6C-45D3-4F34-879C-DFA30E1A11B1}"/>
                </a:ext>
              </a:extLst>
            </p:cNvPr>
            <p:cNvCxnSpPr>
              <a:cxnSpLocks/>
            </p:cNvCxnSpPr>
            <p:nvPr/>
          </p:nvCxnSpPr>
          <p:spPr>
            <a:xfrm>
              <a:off x="1153883" y="2607900"/>
              <a:ext cx="63886" cy="0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6248C9AD-7C03-4810-BCEA-2FC8AA3A05EF}"/>
                </a:ext>
              </a:extLst>
            </p:cNvPr>
            <p:cNvSpPr txBox="1"/>
            <p:nvPr/>
          </p:nvSpPr>
          <p:spPr>
            <a:xfrm>
              <a:off x="751419" y="2446697"/>
              <a:ext cx="532518" cy="322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125 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0B57195-9C98-4978-908F-991A69AC1770}"/>
              </a:ext>
            </a:extLst>
          </p:cNvPr>
          <p:cNvGrpSpPr/>
          <p:nvPr/>
        </p:nvGrpSpPr>
        <p:grpSpPr>
          <a:xfrm>
            <a:off x="550396" y="4025186"/>
            <a:ext cx="532518" cy="307777"/>
            <a:chOff x="842866" y="2456385"/>
            <a:chExt cx="532518" cy="322398"/>
          </a:xfrm>
        </p:grpSpPr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5F89F5E2-3967-4159-AC0D-F2108E59FA8A}"/>
                </a:ext>
              </a:extLst>
            </p:cNvPr>
            <p:cNvCxnSpPr>
              <a:cxnSpLocks/>
            </p:cNvCxnSpPr>
            <p:nvPr/>
          </p:nvCxnSpPr>
          <p:spPr>
            <a:xfrm>
              <a:off x="1153883" y="2607900"/>
              <a:ext cx="63886" cy="0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7E1CA539-9BE6-4C7C-B157-1318E1A7DE60}"/>
                </a:ext>
              </a:extLst>
            </p:cNvPr>
            <p:cNvSpPr txBox="1"/>
            <p:nvPr/>
          </p:nvSpPr>
          <p:spPr>
            <a:xfrm>
              <a:off x="842866" y="2456385"/>
              <a:ext cx="532518" cy="322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80 </a:t>
              </a:r>
            </a:p>
          </p:txBody>
        </p:sp>
      </p:grpSp>
      <p:sp>
        <p:nvSpPr>
          <p:cNvPr id="23" name="Rectangle 22">
            <a:extLst>
              <a:ext uri="{FF2B5EF4-FFF2-40B4-BE49-F238E27FC236}">
                <a16:creationId xmlns:a16="http://schemas.microsoft.com/office/drawing/2014/main" id="{A0D3A0DA-6C8F-4295-817D-17F2516F6D6D}"/>
              </a:ext>
            </a:extLst>
          </p:cNvPr>
          <p:cNvSpPr/>
          <p:nvPr/>
        </p:nvSpPr>
        <p:spPr>
          <a:xfrm rot="19620332">
            <a:off x="3991588" y="776571"/>
            <a:ext cx="177182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Control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89A1DD2E-73A1-4B95-89F3-50752B85B580}"/>
              </a:ext>
            </a:extLst>
          </p:cNvPr>
          <p:cNvSpPr/>
          <p:nvPr/>
        </p:nvSpPr>
        <p:spPr>
          <a:xfrm rot="19620332">
            <a:off x="4918889" y="933177"/>
            <a:ext cx="115618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HIF1</a:t>
            </a:r>
            <a:r>
              <a:rPr lang="el-GR" sz="2000" b="1" dirty="0">
                <a:latin typeface="Arial" panose="020B0604020202020204" pitchFamily="34" charset="0"/>
                <a:cs typeface="Arial" panose="020B0604020202020204" pitchFamily="34" charset="0"/>
              </a:rPr>
              <a:t>α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F1B22544-DEAE-4F0D-A461-D17EDB767A13}"/>
              </a:ext>
            </a:extLst>
          </p:cNvPr>
          <p:cNvSpPr/>
          <p:nvPr/>
        </p:nvSpPr>
        <p:spPr>
          <a:xfrm rot="19620332">
            <a:off x="5674751" y="933177"/>
            <a:ext cx="115618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HIF2</a:t>
            </a:r>
            <a:r>
              <a:rPr lang="el-GR" sz="2000" b="1" dirty="0">
                <a:latin typeface="Arial" panose="020B0604020202020204" pitchFamily="34" charset="0"/>
                <a:cs typeface="Arial" panose="020B0604020202020204" pitchFamily="34" charset="0"/>
              </a:rPr>
              <a:t>α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EDC49601-E1F4-426B-9BDD-C3E8211C7B29}"/>
              </a:ext>
            </a:extLst>
          </p:cNvPr>
          <p:cNvSpPr/>
          <p:nvPr/>
        </p:nvSpPr>
        <p:spPr>
          <a:xfrm rot="19620332">
            <a:off x="6187862" y="531597"/>
            <a:ext cx="27803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HIF1</a:t>
            </a:r>
            <a:r>
              <a:rPr lang="el-GR" sz="2000" b="1" dirty="0">
                <a:latin typeface="Arial" panose="020B0604020202020204" pitchFamily="34" charset="0"/>
                <a:cs typeface="Arial" panose="020B0604020202020204" pitchFamily="34" charset="0"/>
              </a:rPr>
              <a:t>α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 &amp; HIF2</a:t>
            </a:r>
            <a:r>
              <a:rPr lang="el-GR" sz="2000" b="1" dirty="0">
                <a:latin typeface="Arial" panose="020B0604020202020204" pitchFamily="34" charset="0"/>
                <a:cs typeface="Arial" panose="020B0604020202020204" pitchFamily="34" charset="0"/>
              </a:rPr>
              <a:t>α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8">
            <a:extLst>
              <a:ext uri="{FF2B5EF4-FFF2-40B4-BE49-F238E27FC236}">
                <a16:creationId xmlns:a16="http://schemas.microsoft.com/office/drawing/2014/main" id="{B58F64F5-D83B-4A6C-8FD8-740F032807D1}"/>
              </a:ext>
            </a:extLst>
          </p:cNvPr>
          <p:cNvSpPr txBox="1"/>
          <p:nvPr/>
        </p:nvSpPr>
        <p:spPr>
          <a:xfrm>
            <a:off x="5542749" y="58478"/>
            <a:ext cx="1890043" cy="34196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GB" sz="2000" b="1" dirty="0">
                <a:solidFill>
                  <a:srgbClr val="000000"/>
                </a:solidFill>
                <a:latin typeface="Arial"/>
                <a:ea typeface="PMingLiU"/>
                <a:cs typeface="Arial"/>
              </a:rPr>
              <a:t>+ DMOG</a:t>
            </a:r>
          </a:p>
        </p:txBody>
      </p:sp>
      <p:sp>
        <p:nvSpPr>
          <p:cNvPr id="28" name="TextBox 8">
            <a:extLst>
              <a:ext uri="{FF2B5EF4-FFF2-40B4-BE49-F238E27FC236}">
                <a16:creationId xmlns:a16="http://schemas.microsoft.com/office/drawing/2014/main" id="{98071680-2EAF-4EEA-9978-5C437313A78E}"/>
              </a:ext>
            </a:extLst>
          </p:cNvPr>
          <p:cNvSpPr txBox="1"/>
          <p:nvPr/>
        </p:nvSpPr>
        <p:spPr>
          <a:xfrm>
            <a:off x="8379837" y="976626"/>
            <a:ext cx="1318150" cy="32435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GB" sz="2000" b="1" dirty="0">
                <a:solidFill>
                  <a:srgbClr val="000000"/>
                </a:solidFill>
                <a:latin typeface="Arial"/>
                <a:ea typeface="PMingLiU"/>
                <a:cs typeface="Arial"/>
              </a:rPr>
              <a:t>siRNA</a:t>
            </a:r>
            <a:endParaRPr lang="en-GB" sz="2000" b="1" dirty="0">
              <a:solidFill>
                <a:srgbClr val="000000"/>
              </a:solidFill>
              <a:latin typeface="Symbol" charset="2"/>
              <a:ea typeface="PMingLiU"/>
              <a:cs typeface="Symbol" charset="2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08C75A30-3787-4FA3-885F-CC301AD5DDA4}"/>
              </a:ext>
            </a:extLst>
          </p:cNvPr>
          <p:cNvSpPr/>
          <p:nvPr/>
        </p:nvSpPr>
        <p:spPr>
          <a:xfrm rot="19620332">
            <a:off x="3237540" y="721204"/>
            <a:ext cx="177182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Control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72505C8F-B4D8-4C3E-9042-57DEFEFEA6D5}"/>
              </a:ext>
            </a:extLst>
          </p:cNvPr>
          <p:cNvSpPr/>
          <p:nvPr/>
        </p:nvSpPr>
        <p:spPr>
          <a:xfrm rot="19620332">
            <a:off x="7077954" y="941928"/>
            <a:ext cx="149751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HIF1</a:t>
            </a:r>
            <a:r>
              <a:rPr lang="el-GR" sz="2000" b="1" dirty="0">
                <a:latin typeface="Arial" panose="020B0604020202020204" pitchFamily="34" charset="0"/>
                <a:cs typeface="Arial" panose="020B0604020202020204" pitchFamily="34" charset="0"/>
              </a:rPr>
              <a:t>β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638A50F5-B8B8-4EC4-974E-66DC00313FAF}"/>
              </a:ext>
            </a:extLst>
          </p:cNvPr>
          <p:cNvCxnSpPr>
            <a:cxnSpLocks/>
          </p:cNvCxnSpPr>
          <p:nvPr/>
        </p:nvCxnSpPr>
        <p:spPr>
          <a:xfrm>
            <a:off x="4468467" y="376682"/>
            <a:ext cx="373039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Group 39">
            <a:extLst>
              <a:ext uri="{FF2B5EF4-FFF2-40B4-BE49-F238E27FC236}">
                <a16:creationId xmlns:a16="http://schemas.microsoft.com/office/drawing/2014/main" id="{46CC3E53-1BCE-4F07-B1EB-FA5E7A8F7458}"/>
              </a:ext>
            </a:extLst>
          </p:cNvPr>
          <p:cNvGrpSpPr/>
          <p:nvPr/>
        </p:nvGrpSpPr>
        <p:grpSpPr>
          <a:xfrm>
            <a:off x="550396" y="5184168"/>
            <a:ext cx="532518" cy="307777"/>
            <a:chOff x="842866" y="2456384"/>
            <a:chExt cx="532518" cy="322398"/>
          </a:xfrm>
        </p:grpSpPr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058E15DB-E6F7-4766-A597-5FA007FD7414}"/>
                </a:ext>
              </a:extLst>
            </p:cNvPr>
            <p:cNvCxnSpPr>
              <a:cxnSpLocks/>
            </p:cNvCxnSpPr>
            <p:nvPr/>
          </p:nvCxnSpPr>
          <p:spPr>
            <a:xfrm>
              <a:off x="1153883" y="2607900"/>
              <a:ext cx="63886" cy="0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52180557-0D86-4FF1-A9F0-3CF79583A09D}"/>
                </a:ext>
              </a:extLst>
            </p:cNvPr>
            <p:cNvSpPr txBox="1"/>
            <p:nvPr/>
          </p:nvSpPr>
          <p:spPr>
            <a:xfrm>
              <a:off x="842866" y="2456384"/>
              <a:ext cx="532518" cy="322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40 </a:t>
              </a: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9936B757-FD3D-476F-B855-80A295FFB8F3}"/>
              </a:ext>
            </a:extLst>
          </p:cNvPr>
          <p:cNvGrpSpPr/>
          <p:nvPr/>
        </p:nvGrpSpPr>
        <p:grpSpPr>
          <a:xfrm>
            <a:off x="550396" y="6072019"/>
            <a:ext cx="532518" cy="307777"/>
            <a:chOff x="842866" y="2456385"/>
            <a:chExt cx="532518" cy="322398"/>
          </a:xfrm>
        </p:grpSpPr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3B331D6B-D989-4CBC-A11B-219BEBC0D44A}"/>
                </a:ext>
              </a:extLst>
            </p:cNvPr>
            <p:cNvCxnSpPr>
              <a:cxnSpLocks/>
            </p:cNvCxnSpPr>
            <p:nvPr/>
          </p:nvCxnSpPr>
          <p:spPr>
            <a:xfrm>
              <a:off x="1153883" y="2607900"/>
              <a:ext cx="63886" cy="0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D69E118C-A286-4082-B893-5C80986BC90F}"/>
                </a:ext>
              </a:extLst>
            </p:cNvPr>
            <p:cNvSpPr txBox="1"/>
            <p:nvPr/>
          </p:nvSpPr>
          <p:spPr>
            <a:xfrm>
              <a:off x="842866" y="2456385"/>
              <a:ext cx="532518" cy="322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25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273685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1DA587F-8F50-4759-B40C-1367EE39B4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352" y="1552176"/>
            <a:ext cx="10001408" cy="4850382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D83FB37A-6B5F-462E-98E1-78B5345B65EC}"/>
              </a:ext>
            </a:extLst>
          </p:cNvPr>
          <p:cNvSpPr txBox="1"/>
          <p:nvPr/>
        </p:nvSpPr>
        <p:spPr>
          <a:xfrm>
            <a:off x="10710760" y="5020199"/>
            <a:ext cx="17491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-LOXL2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910347E-288A-4F07-AEB1-5F5550065361}"/>
              </a:ext>
            </a:extLst>
          </p:cNvPr>
          <p:cNvGrpSpPr/>
          <p:nvPr/>
        </p:nvGrpSpPr>
        <p:grpSpPr>
          <a:xfrm>
            <a:off x="74886" y="4423536"/>
            <a:ext cx="532518" cy="307777"/>
            <a:chOff x="751419" y="2446700"/>
            <a:chExt cx="532518" cy="322398"/>
          </a:xfrm>
        </p:grpSpPr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9682BCDB-CA58-4F25-8453-71DD0B5B5AA0}"/>
                </a:ext>
              </a:extLst>
            </p:cNvPr>
            <p:cNvCxnSpPr>
              <a:cxnSpLocks/>
            </p:cNvCxnSpPr>
            <p:nvPr/>
          </p:nvCxnSpPr>
          <p:spPr>
            <a:xfrm>
              <a:off x="1153883" y="2607900"/>
              <a:ext cx="63886" cy="0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B5C1794F-92CF-41B8-BE16-CD73E902293C}"/>
                </a:ext>
              </a:extLst>
            </p:cNvPr>
            <p:cNvSpPr txBox="1"/>
            <p:nvPr/>
          </p:nvSpPr>
          <p:spPr>
            <a:xfrm>
              <a:off x="751419" y="2446700"/>
              <a:ext cx="532518" cy="3223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190 </a:t>
              </a: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F4CB3495-DEC4-409F-9634-BBBC0D072D7E}"/>
              </a:ext>
            </a:extLst>
          </p:cNvPr>
          <p:cNvGrpSpPr/>
          <p:nvPr/>
        </p:nvGrpSpPr>
        <p:grpSpPr>
          <a:xfrm>
            <a:off x="130179" y="4930487"/>
            <a:ext cx="532518" cy="307777"/>
            <a:chOff x="751419" y="2446697"/>
            <a:chExt cx="532518" cy="322398"/>
          </a:xfrm>
        </p:grpSpPr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727C82DD-4D00-4C16-9DD3-67E683FD67EA}"/>
                </a:ext>
              </a:extLst>
            </p:cNvPr>
            <p:cNvCxnSpPr>
              <a:cxnSpLocks/>
            </p:cNvCxnSpPr>
            <p:nvPr/>
          </p:nvCxnSpPr>
          <p:spPr>
            <a:xfrm>
              <a:off x="1153883" y="2607900"/>
              <a:ext cx="63886" cy="0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D0D497F7-F768-48E5-8490-C9CE57F89636}"/>
                </a:ext>
              </a:extLst>
            </p:cNvPr>
            <p:cNvSpPr txBox="1"/>
            <p:nvPr/>
          </p:nvSpPr>
          <p:spPr>
            <a:xfrm>
              <a:off x="751419" y="2446697"/>
              <a:ext cx="532518" cy="322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125 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C316E34-DE92-4DF4-A89B-0E26DB07F07C}"/>
              </a:ext>
            </a:extLst>
          </p:cNvPr>
          <p:cNvGrpSpPr/>
          <p:nvPr/>
        </p:nvGrpSpPr>
        <p:grpSpPr>
          <a:xfrm>
            <a:off x="243034" y="5446732"/>
            <a:ext cx="532518" cy="307777"/>
            <a:chOff x="842866" y="2456385"/>
            <a:chExt cx="532518" cy="322398"/>
          </a:xfrm>
        </p:grpSpPr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8F7A158D-21D1-4F23-8B7B-9F18C76EC65C}"/>
                </a:ext>
              </a:extLst>
            </p:cNvPr>
            <p:cNvCxnSpPr>
              <a:cxnSpLocks/>
            </p:cNvCxnSpPr>
            <p:nvPr/>
          </p:nvCxnSpPr>
          <p:spPr>
            <a:xfrm>
              <a:off x="1153883" y="2607900"/>
              <a:ext cx="63886" cy="0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069BCFB4-4A22-4E0F-8D79-A40F19396FD1}"/>
                </a:ext>
              </a:extLst>
            </p:cNvPr>
            <p:cNvSpPr txBox="1"/>
            <p:nvPr/>
          </p:nvSpPr>
          <p:spPr>
            <a:xfrm>
              <a:off x="842866" y="2456385"/>
              <a:ext cx="532518" cy="322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80 </a:t>
              </a:r>
            </a:p>
          </p:txBody>
        </p:sp>
      </p:grpSp>
      <p:sp>
        <p:nvSpPr>
          <p:cNvPr id="29" name="Rectangle 28">
            <a:extLst>
              <a:ext uri="{FF2B5EF4-FFF2-40B4-BE49-F238E27FC236}">
                <a16:creationId xmlns:a16="http://schemas.microsoft.com/office/drawing/2014/main" id="{038D825E-BCDA-4672-BA4E-7C895C4E7B5D}"/>
              </a:ext>
            </a:extLst>
          </p:cNvPr>
          <p:cNvSpPr/>
          <p:nvPr/>
        </p:nvSpPr>
        <p:spPr>
          <a:xfrm rot="19620332">
            <a:off x="3192449" y="761203"/>
            <a:ext cx="177182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Control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161C27B3-C5F9-423B-8E39-0F64B502073F}"/>
              </a:ext>
            </a:extLst>
          </p:cNvPr>
          <p:cNvSpPr/>
          <p:nvPr/>
        </p:nvSpPr>
        <p:spPr>
          <a:xfrm rot="19620332">
            <a:off x="4119750" y="917809"/>
            <a:ext cx="115618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HIF1</a:t>
            </a:r>
            <a:r>
              <a:rPr lang="el-GR" sz="2000" b="1" dirty="0">
                <a:latin typeface="Arial" panose="020B0604020202020204" pitchFamily="34" charset="0"/>
                <a:cs typeface="Arial" panose="020B0604020202020204" pitchFamily="34" charset="0"/>
              </a:rPr>
              <a:t>α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0284115C-AF5E-4127-9D73-8994425018DF}"/>
              </a:ext>
            </a:extLst>
          </p:cNvPr>
          <p:cNvSpPr/>
          <p:nvPr/>
        </p:nvSpPr>
        <p:spPr>
          <a:xfrm rot="19620332">
            <a:off x="4875612" y="917809"/>
            <a:ext cx="115618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HIF2</a:t>
            </a:r>
            <a:r>
              <a:rPr lang="el-GR" sz="2000" b="1" dirty="0">
                <a:latin typeface="Arial" panose="020B0604020202020204" pitchFamily="34" charset="0"/>
                <a:cs typeface="Arial" panose="020B0604020202020204" pitchFamily="34" charset="0"/>
              </a:rPr>
              <a:t>α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769D4A11-BE6C-4A89-A860-D745D574CF9C}"/>
              </a:ext>
            </a:extLst>
          </p:cNvPr>
          <p:cNvSpPr/>
          <p:nvPr/>
        </p:nvSpPr>
        <p:spPr>
          <a:xfrm rot="19620332">
            <a:off x="5388723" y="516229"/>
            <a:ext cx="27803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HIF1</a:t>
            </a:r>
            <a:r>
              <a:rPr lang="el-GR" sz="2000" b="1" dirty="0">
                <a:latin typeface="Arial" panose="020B0604020202020204" pitchFamily="34" charset="0"/>
                <a:cs typeface="Arial" panose="020B0604020202020204" pitchFamily="34" charset="0"/>
              </a:rPr>
              <a:t>α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 &amp; HIF2</a:t>
            </a:r>
            <a:r>
              <a:rPr lang="el-GR" sz="2000" b="1" dirty="0">
                <a:latin typeface="Arial" panose="020B0604020202020204" pitchFamily="34" charset="0"/>
                <a:cs typeface="Arial" panose="020B0604020202020204" pitchFamily="34" charset="0"/>
              </a:rPr>
              <a:t>α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Box 8">
            <a:extLst>
              <a:ext uri="{FF2B5EF4-FFF2-40B4-BE49-F238E27FC236}">
                <a16:creationId xmlns:a16="http://schemas.microsoft.com/office/drawing/2014/main" id="{4D8A1AAE-6EE0-4A8C-95B0-5D33222850FA}"/>
              </a:ext>
            </a:extLst>
          </p:cNvPr>
          <p:cNvSpPr txBox="1"/>
          <p:nvPr/>
        </p:nvSpPr>
        <p:spPr>
          <a:xfrm>
            <a:off x="4743610" y="43110"/>
            <a:ext cx="1890043" cy="34196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GB" sz="2000" b="1" dirty="0">
                <a:solidFill>
                  <a:srgbClr val="000000"/>
                </a:solidFill>
                <a:latin typeface="Arial"/>
                <a:ea typeface="PMingLiU"/>
                <a:cs typeface="Arial"/>
              </a:rPr>
              <a:t>+ DMOG</a:t>
            </a:r>
          </a:p>
        </p:txBody>
      </p:sp>
      <p:sp>
        <p:nvSpPr>
          <p:cNvPr id="34" name="TextBox 8">
            <a:extLst>
              <a:ext uri="{FF2B5EF4-FFF2-40B4-BE49-F238E27FC236}">
                <a16:creationId xmlns:a16="http://schemas.microsoft.com/office/drawing/2014/main" id="{3601069A-BA19-4772-B102-D6E0CC04DB25}"/>
              </a:ext>
            </a:extLst>
          </p:cNvPr>
          <p:cNvSpPr txBox="1"/>
          <p:nvPr/>
        </p:nvSpPr>
        <p:spPr>
          <a:xfrm>
            <a:off x="7580698" y="961258"/>
            <a:ext cx="1318150" cy="32435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GB" sz="2000" b="1" dirty="0">
                <a:solidFill>
                  <a:srgbClr val="000000"/>
                </a:solidFill>
                <a:latin typeface="Arial"/>
                <a:ea typeface="PMingLiU"/>
                <a:cs typeface="Arial"/>
              </a:rPr>
              <a:t>siRNA</a:t>
            </a:r>
            <a:endParaRPr lang="en-GB" sz="2000" b="1" dirty="0">
              <a:solidFill>
                <a:srgbClr val="000000"/>
              </a:solidFill>
              <a:latin typeface="Symbol" charset="2"/>
              <a:ea typeface="PMingLiU"/>
              <a:cs typeface="Symbol" charset="2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38D3CE82-A09B-41DE-B0B3-47564B93B92E}"/>
              </a:ext>
            </a:extLst>
          </p:cNvPr>
          <p:cNvSpPr/>
          <p:nvPr/>
        </p:nvSpPr>
        <p:spPr>
          <a:xfrm rot="19620332">
            <a:off x="2438401" y="705836"/>
            <a:ext cx="177182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Control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D61B7332-DC8E-4A68-96F7-A81E3731773B}"/>
              </a:ext>
            </a:extLst>
          </p:cNvPr>
          <p:cNvSpPr/>
          <p:nvPr/>
        </p:nvSpPr>
        <p:spPr>
          <a:xfrm rot="19620332">
            <a:off x="6278815" y="926560"/>
            <a:ext cx="149751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HIF1</a:t>
            </a:r>
            <a:r>
              <a:rPr lang="el-GR" sz="2000" b="1" dirty="0">
                <a:latin typeface="Arial" panose="020B0604020202020204" pitchFamily="34" charset="0"/>
                <a:cs typeface="Arial" panose="020B0604020202020204" pitchFamily="34" charset="0"/>
              </a:rPr>
              <a:t>β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64B6E9A8-C404-4C9E-9C36-7132DBF8BEEF}"/>
              </a:ext>
            </a:extLst>
          </p:cNvPr>
          <p:cNvCxnSpPr>
            <a:cxnSpLocks/>
          </p:cNvCxnSpPr>
          <p:nvPr/>
        </p:nvCxnSpPr>
        <p:spPr>
          <a:xfrm>
            <a:off x="3669328" y="361314"/>
            <a:ext cx="373039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70207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sky, outdoor, several&#10;&#10;Description automatically generated">
            <a:extLst>
              <a:ext uri="{FF2B5EF4-FFF2-40B4-BE49-F238E27FC236}">
                <a16:creationId xmlns:a16="http://schemas.microsoft.com/office/drawing/2014/main" id="{9C1E7D45-F1E5-4B0C-8693-96D3862F5D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388" y="1501484"/>
            <a:ext cx="8588175" cy="5222037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DCD84A41-FD01-4F43-8CE3-42920D361031}"/>
              </a:ext>
            </a:extLst>
          </p:cNvPr>
          <p:cNvSpPr txBox="1"/>
          <p:nvPr/>
        </p:nvSpPr>
        <p:spPr>
          <a:xfrm>
            <a:off x="9835563" y="3805319"/>
            <a:ext cx="9829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-HIF1</a:t>
            </a:r>
            <a:r>
              <a:rPr lang="el-GR" sz="2000" b="1" dirty="0">
                <a:latin typeface="Calibri" panose="020F0502020204030204" pitchFamily="34" charset="0"/>
                <a:cs typeface="Calibri" panose="020F0502020204030204" pitchFamily="34" charset="0"/>
              </a:rPr>
              <a:t>α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2AA6D165-9489-45AE-8800-62C09BB8EB0F}"/>
              </a:ext>
            </a:extLst>
          </p:cNvPr>
          <p:cNvGrpSpPr/>
          <p:nvPr/>
        </p:nvGrpSpPr>
        <p:grpSpPr>
          <a:xfrm>
            <a:off x="769914" y="3454627"/>
            <a:ext cx="532518" cy="307777"/>
            <a:chOff x="751419" y="2446700"/>
            <a:chExt cx="532518" cy="322398"/>
          </a:xfrm>
        </p:grpSpPr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AFF093A-0181-4EBC-B1DA-24A2B1863A70}"/>
                </a:ext>
              </a:extLst>
            </p:cNvPr>
            <p:cNvCxnSpPr>
              <a:cxnSpLocks/>
            </p:cNvCxnSpPr>
            <p:nvPr/>
          </p:nvCxnSpPr>
          <p:spPr>
            <a:xfrm>
              <a:off x="1153883" y="2607900"/>
              <a:ext cx="63886" cy="0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61D31027-C135-4510-A79D-83C0619DA5C4}"/>
                </a:ext>
              </a:extLst>
            </p:cNvPr>
            <p:cNvSpPr txBox="1"/>
            <p:nvPr/>
          </p:nvSpPr>
          <p:spPr>
            <a:xfrm>
              <a:off x="751419" y="2446700"/>
              <a:ext cx="532518" cy="3223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190 </a:t>
              </a: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85CC9902-DD0F-459D-BBAB-A2B0847F2111}"/>
              </a:ext>
            </a:extLst>
          </p:cNvPr>
          <p:cNvGrpSpPr/>
          <p:nvPr/>
        </p:nvGrpSpPr>
        <p:grpSpPr>
          <a:xfrm>
            <a:off x="723600" y="3897652"/>
            <a:ext cx="532518" cy="307777"/>
            <a:chOff x="751419" y="2446697"/>
            <a:chExt cx="532518" cy="322398"/>
          </a:xfrm>
        </p:grpSpPr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7EEBE0C7-AA85-4B71-8EB6-D274B5504DE9}"/>
                </a:ext>
              </a:extLst>
            </p:cNvPr>
            <p:cNvCxnSpPr>
              <a:cxnSpLocks/>
            </p:cNvCxnSpPr>
            <p:nvPr/>
          </p:nvCxnSpPr>
          <p:spPr>
            <a:xfrm>
              <a:off x="1153883" y="2607900"/>
              <a:ext cx="63886" cy="0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AD756485-A586-43DA-863C-CEBE46BB8014}"/>
                </a:ext>
              </a:extLst>
            </p:cNvPr>
            <p:cNvSpPr txBox="1"/>
            <p:nvPr/>
          </p:nvSpPr>
          <p:spPr>
            <a:xfrm>
              <a:off x="751419" y="2446697"/>
              <a:ext cx="532518" cy="322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125 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DB7A10E6-FF6C-45A6-8161-DED98C6E3CD2}"/>
              </a:ext>
            </a:extLst>
          </p:cNvPr>
          <p:cNvGrpSpPr/>
          <p:nvPr/>
        </p:nvGrpSpPr>
        <p:grpSpPr>
          <a:xfrm>
            <a:off x="830922" y="4465440"/>
            <a:ext cx="532518" cy="307777"/>
            <a:chOff x="842866" y="2456385"/>
            <a:chExt cx="532518" cy="322398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0A28821E-0B4A-4621-B49F-6C60D9FA2295}"/>
                </a:ext>
              </a:extLst>
            </p:cNvPr>
            <p:cNvCxnSpPr>
              <a:cxnSpLocks/>
            </p:cNvCxnSpPr>
            <p:nvPr/>
          </p:nvCxnSpPr>
          <p:spPr>
            <a:xfrm>
              <a:off x="1153883" y="2607900"/>
              <a:ext cx="63886" cy="0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64B68004-EFDA-424F-8E57-D91B87D0FF42}"/>
                </a:ext>
              </a:extLst>
            </p:cNvPr>
            <p:cNvSpPr txBox="1"/>
            <p:nvPr/>
          </p:nvSpPr>
          <p:spPr>
            <a:xfrm>
              <a:off x="842866" y="2456385"/>
              <a:ext cx="532518" cy="322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80 </a:t>
              </a: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6FD57AC4-09DA-4869-80CC-C2B1823DEB2D}"/>
              </a:ext>
            </a:extLst>
          </p:cNvPr>
          <p:cNvGrpSpPr/>
          <p:nvPr/>
        </p:nvGrpSpPr>
        <p:grpSpPr>
          <a:xfrm>
            <a:off x="830922" y="5613352"/>
            <a:ext cx="532518" cy="307777"/>
            <a:chOff x="842866" y="2456384"/>
            <a:chExt cx="532518" cy="322398"/>
          </a:xfrm>
        </p:grpSpPr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D0D4D036-87A1-440A-82CA-5EA8D25092C6}"/>
                </a:ext>
              </a:extLst>
            </p:cNvPr>
            <p:cNvCxnSpPr>
              <a:cxnSpLocks/>
            </p:cNvCxnSpPr>
            <p:nvPr/>
          </p:nvCxnSpPr>
          <p:spPr>
            <a:xfrm>
              <a:off x="1153883" y="2607900"/>
              <a:ext cx="63886" cy="0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C1D9ED7E-B413-40F7-8B90-D9DEE0B2BE55}"/>
                </a:ext>
              </a:extLst>
            </p:cNvPr>
            <p:cNvSpPr txBox="1"/>
            <p:nvPr/>
          </p:nvSpPr>
          <p:spPr>
            <a:xfrm>
              <a:off x="842866" y="2456384"/>
              <a:ext cx="532518" cy="322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40 </a:t>
              </a: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21475549-9C45-4590-AEAE-8B8B3979C1BC}"/>
              </a:ext>
            </a:extLst>
          </p:cNvPr>
          <p:cNvGrpSpPr/>
          <p:nvPr/>
        </p:nvGrpSpPr>
        <p:grpSpPr>
          <a:xfrm>
            <a:off x="830922" y="6501203"/>
            <a:ext cx="532518" cy="307777"/>
            <a:chOff x="842866" y="2456385"/>
            <a:chExt cx="532518" cy="322398"/>
          </a:xfrm>
        </p:grpSpPr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A2469A3F-5353-4AE1-A8A9-AB4736DB798B}"/>
                </a:ext>
              </a:extLst>
            </p:cNvPr>
            <p:cNvCxnSpPr>
              <a:cxnSpLocks/>
            </p:cNvCxnSpPr>
            <p:nvPr/>
          </p:nvCxnSpPr>
          <p:spPr>
            <a:xfrm>
              <a:off x="1153883" y="2607900"/>
              <a:ext cx="63886" cy="0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DDD72E13-E9F7-4BAD-8314-A2A07B469770}"/>
                </a:ext>
              </a:extLst>
            </p:cNvPr>
            <p:cNvSpPr txBox="1"/>
            <p:nvPr/>
          </p:nvSpPr>
          <p:spPr>
            <a:xfrm>
              <a:off x="842866" y="2456385"/>
              <a:ext cx="532518" cy="322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25 </a:t>
              </a:r>
            </a:p>
          </p:txBody>
        </p:sp>
      </p:grpSp>
      <p:sp>
        <p:nvSpPr>
          <p:cNvPr id="45" name="Rectangle 44">
            <a:extLst>
              <a:ext uri="{FF2B5EF4-FFF2-40B4-BE49-F238E27FC236}">
                <a16:creationId xmlns:a16="http://schemas.microsoft.com/office/drawing/2014/main" id="{C291055B-CC25-49ED-A216-101CD59767B6}"/>
              </a:ext>
            </a:extLst>
          </p:cNvPr>
          <p:cNvSpPr/>
          <p:nvPr/>
        </p:nvSpPr>
        <p:spPr>
          <a:xfrm rot="19620332">
            <a:off x="4552523" y="706575"/>
            <a:ext cx="177182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Control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5A8CFD73-A408-4457-A129-E746BC2CE930}"/>
              </a:ext>
            </a:extLst>
          </p:cNvPr>
          <p:cNvSpPr/>
          <p:nvPr/>
        </p:nvSpPr>
        <p:spPr>
          <a:xfrm rot="19620332">
            <a:off x="5479824" y="863181"/>
            <a:ext cx="115618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HIF1</a:t>
            </a:r>
            <a:r>
              <a:rPr lang="el-GR" sz="2000" b="1" dirty="0">
                <a:latin typeface="Arial" panose="020B0604020202020204" pitchFamily="34" charset="0"/>
                <a:cs typeface="Arial" panose="020B0604020202020204" pitchFamily="34" charset="0"/>
              </a:rPr>
              <a:t>α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03F81DAC-A09C-42C7-9560-AFCDA84166E5}"/>
              </a:ext>
            </a:extLst>
          </p:cNvPr>
          <p:cNvSpPr/>
          <p:nvPr/>
        </p:nvSpPr>
        <p:spPr>
          <a:xfrm rot="19620332">
            <a:off x="6235686" y="863181"/>
            <a:ext cx="115618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HIF2</a:t>
            </a:r>
            <a:r>
              <a:rPr lang="el-GR" sz="2000" b="1" dirty="0">
                <a:latin typeface="Arial" panose="020B0604020202020204" pitchFamily="34" charset="0"/>
                <a:cs typeface="Arial" panose="020B0604020202020204" pitchFamily="34" charset="0"/>
              </a:rPr>
              <a:t>α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ECE03B3E-DE83-478B-BD17-C140796D32AC}"/>
              </a:ext>
            </a:extLst>
          </p:cNvPr>
          <p:cNvSpPr/>
          <p:nvPr/>
        </p:nvSpPr>
        <p:spPr>
          <a:xfrm rot="19620332">
            <a:off x="6761450" y="495163"/>
            <a:ext cx="27803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HIF1</a:t>
            </a:r>
            <a:r>
              <a:rPr lang="el-GR" sz="2000" b="1" dirty="0">
                <a:latin typeface="Arial" panose="020B0604020202020204" pitchFamily="34" charset="0"/>
                <a:cs typeface="Arial" panose="020B0604020202020204" pitchFamily="34" charset="0"/>
              </a:rPr>
              <a:t>α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 &amp; HIF2</a:t>
            </a:r>
            <a:r>
              <a:rPr lang="el-GR" sz="2000" b="1" dirty="0">
                <a:latin typeface="Arial" panose="020B0604020202020204" pitchFamily="34" charset="0"/>
                <a:cs typeface="Arial" panose="020B0604020202020204" pitchFamily="34" charset="0"/>
              </a:rPr>
              <a:t>α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TextBox 8">
            <a:extLst>
              <a:ext uri="{FF2B5EF4-FFF2-40B4-BE49-F238E27FC236}">
                <a16:creationId xmlns:a16="http://schemas.microsoft.com/office/drawing/2014/main" id="{EBEB9E69-53B4-418F-9B8B-F8999C7F9A63}"/>
              </a:ext>
            </a:extLst>
          </p:cNvPr>
          <p:cNvSpPr txBox="1"/>
          <p:nvPr/>
        </p:nvSpPr>
        <p:spPr>
          <a:xfrm>
            <a:off x="6103684" y="-11518"/>
            <a:ext cx="1890043" cy="34196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GB" sz="2000" b="1" dirty="0">
                <a:solidFill>
                  <a:srgbClr val="000000"/>
                </a:solidFill>
                <a:latin typeface="Arial"/>
                <a:ea typeface="PMingLiU"/>
                <a:cs typeface="Arial"/>
              </a:rPr>
              <a:t>+ DMOG</a:t>
            </a:r>
          </a:p>
        </p:txBody>
      </p:sp>
      <p:sp>
        <p:nvSpPr>
          <p:cNvPr id="50" name="TextBox 8">
            <a:extLst>
              <a:ext uri="{FF2B5EF4-FFF2-40B4-BE49-F238E27FC236}">
                <a16:creationId xmlns:a16="http://schemas.microsoft.com/office/drawing/2014/main" id="{8781458C-1221-45DD-B7C2-6655E13A3B0B}"/>
              </a:ext>
            </a:extLst>
          </p:cNvPr>
          <p:cNvSpPr txBox="1"/>
          <p:nvPr/>
        </p:nvSpPr>
        <p:spPr>
          <a:xfrm>
            <a:off x="8940772" y="906630"/>
            <a:ext cx="1318150" cy="32435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GB" sz="2000" b="1" dirty="0">
                <a:solidFill>
                  <a:srgbClr val="000000"/>
                </a:solidFill>
                <a:latin typeface="Arial"/>
                <a:ea typeface="PMingLiU"/>
                <a:cs typeface="Arial"/>
              </a:rPr>
              <a:t>siRNA</a:t>
            </a:r>
            <a:endParaRPr lang="en-GB" sz="2000" b="1" dirty="0">
              <a:solidFill>
                <a:srgbClr val="000000"/>
              </a:solidFill>
              <a:latin typeface="Symbol" charset="2"/>
              <a:ea typeface="PMingLiU"/>
              <a:cs typeface="Symbol" charset="2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480A29F6-48DE-4E1A-9C57-FC9AD4D84939}"/>
              </a:ext>
            </a:extLst>
          </p:cNvPr>
          <p:cNvSpPr/>
          <p:nvPr/>
        </p:nvSpPr>
        <p:spPr>
          <a:xfrm rot="19620332">
            <a:off x="3798475" y="651208"/>
            <a:ext cx="177182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Control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6FABE61E-E14F-4D53-8FDC-21D74D893EF1}"/>
              </a:ext>
            </a:extLst>
          </p:cNvPr>
          <p:cNvSpPr/>
          <p:nvPr/>
        </p:nvSpPr>
        <p:spPr>
          <a:xfrm rot="19620332">
            <a:off x="7638889" y="871932"/>
            <a:ext cx="149751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HIF1</a:t>
            </a:r>
            <a:r>
              <a:rPr lang="el-GR" sz="2000" b="1" dirty="0">
                <a:latin typeface="Arial" panose="020B0604020202020204" pitchFamily="34" charset="0"/>
                <a:cs typeface="Arial" panose="020B0604020202020204" pitchFamily="34" charset="0"/>
              </a:rPr>
              <a:t>β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304A2E2-FDB1-4681-A096-BA514C11414B}"/>
              </a:ext>
            </a:extLst>
          </p:cNvPr>
          <p:cNvCxnSpPr>
            <a:cxnSpLocks/>
          </p:cNvCxnSpPr>
          <p:nvPr/>
        </p:nvCxnSpPr>
        <p:spPr>
          <a:xfrm>
            <a:off x="5029402" y="306686"/>
            <a:ext cx="373039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438752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tool&#10;&#10;Description automatically generated">
            <a:extLst>
              <a:ext uri="{FF2B5EF4-FFF2-40B4-BE49-F238E27FC236}">
                <a16:creationId xmlns:a16="http://schemas.microsoft.com/office/drawing/2014/main" id="{361D4E9D-F830-4E2C-9B83-6366E087A3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006" y="2340248"/>
            <a:ext cx="10257529" cy="292925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6C0BB20E-FCB4-41EE-AF3F-05363D71C5B2}"/>
              </a:ext>
            </a:extLst>
          </p:cNvPr>
          <p:cNvSpPr txBox="1"/>
          <p:nvPr/>
        </p:nvSpPr>
        <p:spPr>
          <a:xfrm>
            <a:off x="10849966" y="3171908"/>
            <a:ext cx="1342034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l-GR" sz="2000" b="1" dirty="0">
                <a:latin typeface="Calibri" panose="020F0502020204030204" pitchFamily="34" charset="0"/>
                <a:cs typeface="Calibri" panose="020F0502020204030204" pitchFamily="34" charset="0"/>
              </a:rPr>
              <a:t>β</a:t>
            </a:r>
            <a:r>
              <a:rPr lang="en-GB" sz="2000" b="1" dirty="0">
                <a:latin typeface="Calibri" panose="020F0502020204030204" pitchFamily="34" charset="0"/>
                <a:cs typeface="Calibri" panose="020F0502020204030204" pitchFamily="34" charset="0"/>
              </a:rPr>
              <a:t>-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tubulin</a:t>
            </a:r>
          </a:p>
          <a:p>
            <a:endParaRPr lang="en-GB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8DEE5026-1E00-4400-80D2-35D9FF14066D}"/>
              </a:ext>
            </a:extLst>
          </p:cNvPr>
          <p:cNvGrpSpPr/>
          <p:nvPr/>
        </p:nvGrpSpPr>
        <p:grpSpPr>
          <a:xfrm>
            <a:off x="207874" y="3756790"/>
            <a:ext cx="433132" cy="307777"/>
            <a:chOff x="837263" y="2451314"/>
            <a:chExt cx="433132" cy="322398"/>
          </a:xfrm>
        </p:grpSpPr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2A7CEE16-B86A-480C-8848-DD3415593FFF}"/>
                </a:ext>
              </a:extLst>
            </p:cNvPr>
            <p:cNvCxnSpPr>
              <a:cxnSpLocks/>
            </p:cNvCxnSpPr>
            <p:nvPr/>
          </p:nvCxnSpPr>
          <p:spPr>
            <a:xfrm>
              <a:off x="1153883" y="2607900"/>
              <a:ext cx="63886" cy="0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41C95258-FC59-4D19-8E03-75B85B8E7426}"/>
                </a:ext>
              </a:extLst>
            </p:cNvPr>
            <p:cNvSpPr txBox="1"/>
            <p:nvPr/>
          </p:nvSpPr>
          <p:spPr>
            <a:xfrm>
              <a:off x="837263" y="2451314"/>
              <a:ext cx="433132" cy="3223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40 </a:t>
              </a:r>
            </a:p>
          </p:txBody>
        </p:sp>
      </p:grpSp>
      <p:sp>
        <p:nvSpPr>
          <p:cNvPr id="35" name="Rectangle 34">
            <a:extLst>
              <a:ext uri="{FF2B5EF4-FFF2-40B4-BE49-F238E27FC236}">
                <a16:creationId xmlns:a16="http://schemas.microsoft.com/office/drawing/2014/main" id="{6813F0AA-13D2-4AD8-86E8-32E5A56CC111}"/>
              </a:ext>
            </a:extLst>
          </p:cNvPr>
          <p:cNvSpPr/>
          <p:nvPr/>
        </p:nvSpPr>
        <p:spPr>
          <a:xfrm rot="19620332">
            <a:off x="3914748" y="1598763"/>
            <a:ext cx="177182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Control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F0D82C29-BAE4-4181-A13E-4EB10249C75C}"/>
              </a:ext>
            </a:extLst>
          </p:cNvPr>
          <p:cNvSpPr/>
          <p:nvPr/>
        </p:nvSpPr>
        <p:spPr>
          <a:xfrm rot="19620332">
            <a:off x="4842049" y="1755369"/>
            <a:ext cx="115618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HIF1</a:t>
            </a:r>
            <a:r>
              <a:rPr lang="el-GR" sz="2000" b="1" dirty="0">
                <a:latin typeface="Arial" panose="020B0604020202020204" pitchFamily="34" charset="0"/>
                <a:cs typeface="Arial" panose="020B0604020202020204" pitchFamily="34" charset="0"/>
              </a:rPr>
              <a:t>α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FE3DA73C-19B0-4E21-8CB7-BE2C3910EFCE}"/>
              </a:ext>
            </a:extLst>
          </p:cNvPr>
          <p:cNvSpPr/>
          <p:nvPr/>
        </p:nvSpPr>
        <p:spPr>
          <a:xfrm rot="19620332">
            <a:off x="5597911" y="1755369"/>
            <a:ext cx="115618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HIF2</a:t>
            </a:r>
            <a:r>
              <a:rPr lang="el-GR" sz="2000" b="1" dirty="0">
                <a:latin typeface="Arial" panose="020B0604020202020204" pitchFamily="34" charset="0"/>
                <a:cs typeface="Arial" panose="020B0604020202020204" pitchFamily="34" charset="0"/>
              </a:rPr>
              <a:t>α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8B2F1082-4972-4F8E-9C52-18D7271CAFAE}"/>
              </a:ext>
            </a:extLst>
          </p:cNvPr>
          <p:cNvSpPr/>
          <p:nvPr/>
        </p:nvSpPr>
        <p:spPr>
          <a:xfrm rot="19620332">
            <a:off x="6111022" y="1353789"/>
            <a:ext cx="27803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HIF1</a:t>
            </a:r>
            <a:r>
              <a:rPr lang="el-GR" sz="2000" b="1" dirty="0">
                <a:latin typeface="Arial" panose="020B0604020202020204" pitchFamily="34" charset="0"/>
                <a:cs typeface="Arial" panose="020B0604020202020204" pitchFamily="34" charset="0"/>
              </a:rPr>
              <a:t>α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 &amp; HIF2</a:t>
            </a:r>
            <a:r>
              <a:rPr lang="el-GR" sz="2000" b="1" dirty="0">
                <a:latin typeface="Arial" panose="020B0604020202020204" pitchFamily="34" charset="0"/>
                <a:cs typeface="Arial" panose="020B0604020202020204" pitchFamily="34" charset="0"/>
              </a:rPr>
              <a:t>α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8">
            <a:extLst>
              <a:ext uri="{FF2B5EF4-FFF2-40B4-BE49-F238E27FC236}">
                <a16:creationId xmlns:a16="http://schemas.microsoft.com/office/drawing/2014/main" id="{374208BD-2640-473B-991D-F7E32E3F5ED2}"/>
              </a:ext>
            </a:extLst>
          </p:cNvPr>
          <p:cNvSpPr txBox="1"/>
          <p:nvPr/>
        </p:nvSpPr>
        <p:spPr>
          <a:xfrm>
            <a:off x="5465909" y="880670"/>
            <a:ext cx="1890043" cy="34196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GB" sz="2000" b="1" dirty="0">
                <a:solidFill>
                  <a:srgbClr val="000000"/>
                </a:solidFill>
                <a:latin typeface="Arial"/>
                <a:ea typeface="PMingLiU"/>
                <a:cs typeface="Arial"/>
              </a:rPr>
              <a:t>+ DMOG</a:t>
            </a:r>
          </a:p>
        </p:txBody>
      </p:sp>
      <p:sp>
        <p:nvSpPr>
          <p:cNvPr id="40" name="TextBox 8">
            <a:extLst>
              <a:ext uri="{FF2B5EF4-FFF2-40B4-BE49-F238E27FC236}">
                <a16:creationId xmlns:a16="http://schemas.microsoft.com/office/drawing/2014/main" id="{F3EB9179-6754-42DB-BE4A-C2E6EB5E8547}"/>
              </a:ext>
            </a:extLst>
          </p:cNvPr>
          <p:cNvSpPr txBox="1"/>
          <p:nvPr/>
        </p:nvSpPr>
        <p:spPr>
          <a:xfrm>
            <a:off x="8302997" y="1798818"/>
            <a:ext cx="1318150" cy="32435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GB" sz="2000" b="1" dirty="0">
                <a:solidFill>
                  <a:srgbClr val="000000"/>
                </a:solidFill>
                <a:latin typeface="Arial"/>
                <a:ea typeface="PMingLiU"/>
                <a:cs typeface="Arial"/>
              </a:rPr>
              <a:t>siRNA</a:t>
            </a:r>
            <a:endParaRPr lang="en-GB" sz="2000" b="1" dirty="0">
              <a:solidFill>
                <a:srgbClr val="000000"/>
              </a:solidFill>
              <a:latin typeface="Symbol" charset="2"/>
              <a:ea typeface="PMingLiU"/>
              <a:cs typeface="Symbol" charset="2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BAD437AF-3D9B-4544-86F6-5EF63224BFB7}"/>
              </a:ext>
            </a:extLst>
          </p:cNvPr>
          <p:cNvSpPr/>
          <p:nvPr/>
        </p:nvSpPr>
        <p:spPr>
          <a:xfrm rot="19620332">
            <a:off x="3160700" y="1543396"/>
            <a:ext cx="177182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Control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844B311C-AE86-4542-8634-D867607DAF4D}"/>
              </a:ext>
            </a:extLst>
          </p:cNvPr>
          <p:cNvSpPr/>
          <p:nvPr/>
        </p:nvSpPr>
        <p:spPr>
          <a:xfrm rot="19620332">
            <a:off x="7001114" y="1764120"/>
            <a:ext cx="149751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HIF1</a:t>
            </a:r>
            <a:r>
              <a:rPr lang="el-GR" sz="2000" b="1" dirty="0">
                <a:latin typeface="Arial" panose="020B0604020202020204" pitchFamily="34" charset="0"/>
                <a:cs typeface="Arial" panose="020B0604020202020204" pitchFamily="34" charset="0"/>
              </a:rPr>
              <a:t>β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A23795A4-9238-4831-9A3C-4EF49884F9E6}"/>
              </a:ext>
            </a:extLst>
          </p:cNvPr>
          <p:cNvCxnSpPr>
            <a:cxnSpLocks/>
          </p:cNvCxnSpPr>
          <p:nvPr/>
        </p:nvCxnSpPr>
        <p:spPr>
          <a:xfrm>
            <a:off x="4391627" y="1198874"/>
            <a:ext cx="373039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84677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112</Words>
  <Application>Microsoft Office PowerPoint</Application>
  <PresentationFormat>Widescreen</PresentationFormat>
  <Paragraphs>50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Symbol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University Of Southampton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Yao L.</dc:creator>
  <cp:lastModifiedBy>Liudi Yao</cp:lastModifiedBy>
  <cp:revision>13</cp:revision>
  <dcterms:created xsi:type="dcterms:W3CDTF">2018-11-07T17:18:28Z</dcterms:created>
  <dcterms:modified xsi:type="dcterms:W3CDTF">2021-05-04T15:28:56Z</dcterms:modified>
</cp:coreProperties>
</file>