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53" autoAdjust="0"/>
    <p:restoredTop sz="94660"/>
  </p:normalViewPr>
  <p:slideViewPr>
    <p:cSldViewPr snapToGrid="0">
      <p:cViewPr varScale="1">
        <p:scale>
          <a:sx n="49" d="100"/>
          <a:sy n="49" d="100"/>
        </p:scale>
        <p:origin x="30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3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4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44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5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9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1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9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5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128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1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4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92B6A-E8E8-4315-BBFA-B36207AA8C0D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09E1A-AF63-4525-B1F2-18E47749F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79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756081"/>
              </p:ext>
            </p:extLst>
          </p:nvPr>
        </p:nvGraphicFramePr>
        <p:xfrm>
          <a:off x="144850" y="1240021"/>
          <a:ext cx="6545661" cy="1011355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34159"/>
                <a:gridCol w="751439"/>
                <a:gridCol w="1430447"/>
                <a:gridCol w="1457608"/>
                <a:gridCol w="1368527"/>
                <a:gridCol w="1003481"/>
              </a:tblGrid>
              <a:tr h="67900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Spin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label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Para-meter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Control (C)</a:t>
                      </a:r>
                    </a:p>
                    <a:p>
                      <a:pPr algn="ctr"/>
                      <a:r>
                        <a:rPr lang="en-US" sz="1200" dirty="0" smtClean="0"/>
                        <a:t>Mean ± SD (n)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Sev</a:t>
                      </a:r>
                      <a:r>
                        <a:rPr lang="en-US" sz="1600" dirty="0" smtClean="0"/>
                        <a:t>-R</a:t>
                      </a:r>
                      <a:r>
                        <a:rPr lang="en-US" sz="1600" baseline="0" dirty="0" smtClean="0"/>
                        <a:t> (R)</a:t>
                      </a:r>
                      <a:endParaRPr lang="en-US" sz="1600" dirty="0" smtClean="0"/>
                    </a:p>
                    <a:p>
                      <a:pPr algn="ctr"/>
                      <a:r>
                        <a:rPr lang="en-US" sz="1200" dirty="0" smtClean="0"/>
                        <a:t>Mean ± SD (n)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Sev</a:t>
                      </a:r>
                      <a:r>
                        <a:rPr lang="en-US" sz="1600" dirty="0" smtClean="0"/>
                        <a:t>-D (D)</a:t>
                      </a:r>
                    </a:p>
                    <a:p>
                      <a:pPr algn="ctr"/>
                      <a:r>
                        <a:rPr lang="en-US" sz="1200" dirty="0" smtClean="0"/>
                        <a:t>Mean ± SD (n)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P-values </a:t>
                      </a:r>
                    </a:p>
                    <a:p>
                      <a:pPr algn="ctr"/>
                      <a:r>
                        <a:rPr lang="en-US" sz="1200" dirty="0" smtClean="0"/>
                        <a:t>† C versus R</a:t>
                      </a:r>
                    </a:p>
                    <a:p>
                      <a:pPr algn="ctr"/>
                      <a:r>
                        <a:rPr lang="en-US" sz="1200" dirty="0" smtClean="0"/>
                        <a:t>† C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versus </a:t>
                      </a:r>
                      <a:r>
                        <a:rPr lang="en-US" sz="1200" baseline="0" dirty="0" smtClean="0"/>
                        <a:t> D</a:t>
                      </a:r>
                    </a:p>
                    <a:p>
                      <a:pPr algn="ctr"/>
                      <a:r>
                        <a:rPr lang="en-US" sz="1200" dirty="0" smtClean="0"/>
                        <a:t>‡ </a:t>
                      </a:r>
                      <a:r>
                        <a:rPr lang="en-US" sz="1200" baseline="0" dirty="0" smtClean="0"/>
                        <a:t>R </a:t>
                      </a:r>
                      <a:r>
                        <a:rPr lang="en-US" sz="1200" dirty="0" smtClean="0"/>
                        <a:t>versus </a:t>
                      </a:r>
                      <a:r>
                        <a:rPr lang="en-US" sz="1200" baseline="0" dirty="0" smtClean="0"/>
                        <a:t> D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63726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5-DSA/Plasma</a:t>
                      </a:r>
                      <a:endParaRPr lang="en-US" sz="1400" b="1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</a:t>
                      </a:r>
                      <a:r>
                        <a:rPr lang="en-US" sz="1000" i="1" dirty="0" smtClean="0"/>
                        <a:t>T</a:t>
                      </a:r>
                      <a:r>
                        <a:rPr lang="en-US" sz="1000" baseline="-25000" dirty="0" smtClean="0"/>
                        <a:t>⊥</a:t>
                      </a:r>
                      <a:endParaRPr lang="en-US" sz="1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1.775±0.019 (6)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1.782±0.033 (8)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1.767±0.019 (6)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# 0.56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259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2</a:t>
                      </a:r>
                      <a:r>
                        <a:rPr lang="en-US" sz="1000" i="1" dirty="0" smtClean="0"/>
                        <a:t>T</a:t>
                      </a:r>
                      <a:r>
                        <a:rPr lang="en-US" sz="1000" baseline="-25000" dirty="0" smtClean="0"/>
                        <a:t>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6.17±0.03 (6)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5.95±022 (8)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5.69±0.12 (6)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# 2.5 x 10</a:t>
                      </a:r>
                      <a:r>
                        <a:rPr lang="en-US" sz="1000" baseline="50000" dirty="0" smtClean="0"/>
                        <a:t>-4</a:t>
                      </a:r>
                      <a:endParaRPr lang="en-US" sz="1000" baseline="50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87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S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0.767±0.006 (6)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0.743±0.014(8)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0.721±0.016 (6)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† 0.008</a:t>
                      </a:r>
                      <a:endParaRPr lang="en-US" sz="1000" b="1" baseline="50000" dirty="0" smtClean="0"/>
                    </a:p>
                    <a:p>
                      <a:r>
                        <a:rPr lang="en-US" sz="1000" b="1" dirty="0" smtClean="0"/>
                        <a:t>† 3.3</a:t>
                      </a:r>
                      <a:r>
                        <a:rPr lang="en-US" sz="1000" b="1" baseline="0" dirty="0" smtClean="0"/>
                        <a:t> x 10</a:t>
                      </a:r>
                      <a:r>
                        <a:rPr lang="en-US" sz="1000" b="1" baseline="50000" dirty="0" smtClean="0"/>
                        <a:t>-5</a:t>
                      </a:r>
                    </a:p>
                    <a:p>
                      <a:r>
                        <a:rPr lang="en-US" sz="1000" b="1" dirty="0" smtClean="0"/>
                        <a:t>‡ 0.018</a:t>
                      </a:r>
                      <a:endParaRPr lang="en-US" sz="1000" b="1" baseline="5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83792">
                <a:tc rowSpan="3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5-DSA/Blood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</a:t>
                      </a:r>
                      <a:r>
                        <a:rPr lang="en-US" sz="1000" i="1" dirty="0" smtClean="0"/>
                        <a:t>T</a:t>
                      </a:r>
                      <a:r>
                        <a:rPr lang="en-US" sz="1000" baseline="-25000" dirty="0" smtClean="0"/>
                        <a:t>⊥</a:t>
                      </a:r>
                      <a:endParaRPr lang="en-US" sz="1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1.777±0.014 (10)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1.772±0.016 (11)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1.764±0.009 (10)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# 0.092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837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2</a:t>
                      </a:r>
                      <a:r>
                        <a:rPr lang="en-US" sz="1000" i="1" dirty="0" smtClean="0"/>
                        <a:t>T</a:t>
                      </a:r>
                      <a:r>
                        <a:rPr lang="en-US" sz="1000" baseline="-25000" dirty="0" smtClean="0"/>
                        <a:t>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6.18±0.12 (10)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5.90±014 (11)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5.64±0.12 (10)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# 2.8 x 10</a:t>
                      </a:r>
                      <a:r>
                        <a:rPr lang="en-US" sz="1000" baseline="50000" dirty="0" smtClean="0"/>
                        <a:t>-9</a:t>
                      </a:r>
                    </a:p>
                  </a:txBody>
                  <a:tcPr/>
                </a:tc>
              </a:tr>
              <a:tr h="3837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S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0.767±0.013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0.741±0.013 (11)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0.717±0.014 (10)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† 5.8 x 10</a:t>
                      </a:r>
                      <a:r>
                        <a:rPr lang="en-US" sz="1000" b="1" baseline="50000" dirty="0" smtClean="0"/>
                        <a:t>-4</a:t>
                      </a:r>
                    </a:p>
                    <a:p>
                      <a:r>
                        <a:rPr lang="en-US" sz="1000" b="1" dirty="0" smtClean="0"/>
                        <a:t>† 0.0</a:t>
                      </a:r>
                    </a:p>
                    <a:p>
                      <a:r>
                        <a:rPr lang="en-US" sz="1000" b="1" dirty="0" smtClean="0"/>
                        <a:t>‡ 0.001</a:t>
                      </a:r>
                      <a:endParaRPr lang="en-US" sz="1000" b="1" baseline="50000" dirty="0"/>
                    </a:p>
                  </a:txBody>
                  <a:tcPr/>
                </a:tc>
              </a:tr>
              <a:tr h="194689">
                <a:tc rowSpan="10"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16-DSA/Plasma</a:t>
                      </a:r>
                      <a:endParaRPr lang="en-US" sz="1400" b="1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</a:t>
                      </a:r>
                      <a:r>
                        <a:rPr lang="en-US" sz="1000" i="1" dirty="0" smtClean="0"/>
                        <a:t>T</a:t>
                      </a:r>
                      <a:r>
                        <a:rPr lang="en-US" sz="1000" baseline="-25000" dirty="0" smtClean="0"/>
                        <a:t>⊥</a:t>
                      </a:r>
                      <a:endParaRPr lang="en-US" sz="1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1.775±0.019 (6)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1.782±0.033 (8)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1.767±0.019 (8)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# 0.56</a:t>
                      </a:r>
                      <a:endParaRPr lang="en-US" sz="1000" baseline="50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2</a:t>
                      </a:r>
                      <a:r>
                        <a:rPr lang="en-US" sz="1000" i="1" dirty="0" smtClean="0"/>
                        <a:t>T</a:t>
                      </a:r>
                      <a:r>
                        <a:rPr lang="en-US" sz="1000" baseline="-25000" dirty="0" smtClean="0"/>
                        <a:t>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6.026±0.016 (6)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6.039±0.052 (8)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6.030±0.024 (8)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# 0.77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4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S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0.698±0.009 (6)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0.632±0.031 (8)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0.606±0.011 (8)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† 3.8 x 10</a:t>
                      </a:r>
                      <a:r>
                        <a:rPr lang="en-US" sz="1000" b="1" baseline="50000" dirty="0" smtClean="0"/>
                        <a:t>-5</a:t>
                      </a:r>
                    </a:p>
                    <a:p>
                      <a:r>
                        <a:rPr lang="en-US" sz="1000" b="1" dirty="0" smtClean="0"/>
                        <a:t>† 2.8 x 10</a:t>
                      </a:r>
                      <a:r>
                        <a:rPr lang="en-US" sz="1000" b="1" baseline="50000" dirty="0" smtClean="0"/>
                        <a:t>-7</a:t>
                      </a:r>
                    </a:p>
                    <a:p>
                      <a:r>
                        <a:rPr lang="en-US" sz="1000" b="1" dirty="0" smtClean="0"/>
                        <a:t>‡ 0.046</a:t>
                      </a:r>
                      <a:endParaRPr lang="en-US" sz="1000" b="1" baseline="5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</a:t>
                      </a:r>
                      <a:endParaRPr lang="en-US" sz="1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107.6±9 (6)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105.9±9.6 (8)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79.8±28 (9)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# 0.018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</a:t>
                      </a:r>
                      <a:endParaRPr lang="en-US" sz="1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294.5±42 (6)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366.7±58.7 (8)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331.3±137 (9)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# 0.39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S/W</a:t>
                      </a:r>
                      <a:endParaRPr lang="en-US" sz="1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0.384±0.008 (5)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0.295±0.048 (8)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0.251±0.063 (9)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† 0.015</a:t>
                      </a:r>
                      <a:endParaRPr lang="en-US" sz="1000" b="1" baseline="50000" dirty="0" smtClean="0"/>
                    </a:p>
                    <a:p>
                      <a:r>
                        <a:rPr lang="en-US" sz="1000" b="1" dirty="0" smtClean="0"/>
                        <a:t>† 4.3</a:t>
                      </a:r>
                      <a:r>
                        <a:rPr lang="en-US" sz="1000" b="1" baseline="0" dirty="0" smtClean="0"/>
                        <a:t> x 10</a:t>
                      </a:r>
                      <a:r>
                        <a:rPr lang="en-US" sz="1000" b="1" baseline="50000" dirty="0" smtClean="0"/>
                        <a:t>-4</a:t>
                      </a:r>
                    </a:p>
                    <a:p>
                      <a:r>
                        <a:rPr lang="en-US" sz="1000" b="1" dirty="0" smtClean="0"/>
                        <a:t>‡ 0.21</a:t>
                      </a:r>
                      <a:endParaRPr lang="en-US" sz="1000" b="1" baseline="5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 dirty="0" smtClean="0"/>
                        <a:t>h</a:t>
                      </a:r>
                      <a:r>
                        <a:rPr lang="en-US" sz="1000" baseline="-25000" dirty="0" smtClean="0"/>
                        <a:t>-1</a:t>
                      </a:r>
                      <a:endParaRPr lang="en-US" sz="1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7.2±4.6 (6)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20.5±7.7 (7)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33±25 (9)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# 0.03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4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1" dirty="0" smtClean="0"/>
                        <a:t>h</a:t>
                      </a:r>
                      <a:r>
                        <a:rPr lang="en-US" sz="1000" baseline="-25000" dirty="0" smtClean="0"/>
                        <a:t>+1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294.6±42 (6)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366.7±58.7 (8)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331.3±137 (9)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# 0.39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sz="1000" i="1" dirty="0" smtClean="0"/>
                        <a:t>h</a:t>
                      </a:r>
                      <a:r>
                        <a:rPr lang="en-US" sz="1000" baseline="-25000" dirty="0" smtClean="0"/>
                        <a:t>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0.495±0.023 (6)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0.384±0.037 (8)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0.374±0.034 (9)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# 1.8 x 10</a:t>
                      </a:r>
                      <a:r>
                        <a:rPr lang="en-US" sz="1000" baseline="50000" dirty="0" smtClean="0"/>
                        <a:t>-6</a:t>
                      </a:r>
                      <a:endParaRPr lang="en-US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 err="1" smtClean="0">
                          <a:latin typeface="Symbol" panose="05050102010706020507" pitchFamily="18" charset="2"/>
                        </a:rPr>
                        <a:t>t</a:t>
                      </a:r>
                      <a:r>
                        <a:rPr lang="en-US" sz="1000" b="1" baseline="-25000" dirty="0" err="1" smtClean="0"/>
                        <a:t>c</a:t>
                      </a:r>
                      <a:endParaRPr lang="en-US" sz="1000" b="1" baseline="-25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/>
                        <a:t>1.96±0.6 x 10</a:t>
                      </a:r>
                      <a:r>
                        <a:rPr lang="en-US" sz="1000" b="1" baseline="50000" dirty="0" smtClean="0"/>
                        <a:t>-9 </a:t>
                      </a:r>
                      <a:r>
                        <a:rPr lang="en-US" sz="1000" b="1" dirty="0" smtClean="0"/>
                        <a:t>(6)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/>
                        <a:t>0.83±0.15 x 10</a:t>
                      </a:r>
                      <a:r>
                        <a:rPr lang="en-US" sz="1000" b="1" baseline="50000" dirty="0" smtClean="0"/>
                        <a:t>-9 </a:t>
                      </a:r>
                      <a:r>
                        <a:rPr lang="en-US" sz="1000" b="1" dirty="0" smtClean="0"/>
                        <a:t>(7)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/>
                        <a:t>0.65±0.27 x 10</a:t>
                      </a:r>
                      <a:r>
                        <a:rPr lang="en-US" sz="1000" b="1" baseline="50000" dirty="0" smtClean="0"/>
                        <a:t>-9</a:t>
                      </a:r>
                      <a:r>
                        <a:rPr lang="en-US" sz="1000" b="1" baseline="0" dirty="0" smtClean="0"/>
                        <a:t> </a:t>
                      </a:r>
                      <a:r>
                        <a:rPr lang="en-US" sz="1000" b="1" dirty="0" smtClean="0"/>
                        <a:t>(9)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† 7.5 x 10</a:t>
                      </a:r>
                      <a:r>
                        <a:rPr lang="en-US" sz="1000" b="1" baseline="50000" dirty="0" smtClean="0"/>
                        <a:t>-5</a:t>
                      </a:r>
                    </a:p>
                    <a:p>
                      <a:r>
                        <a:rPr lang="en-US" sz="1000" b="1" dirty="0" smtClean="0"/>
                        <a:t>† 5</a:t>
                      </a:r>
                      <a:r>
                        <a:rPr lang="en-US" sz="1000" b="1" baseline="0" dirty="0" smtClean="0"/>
                        <a:t> x 10</a:t>
                      </a:r>
                      <a:r>
                        <a:rPr lang="en-US" sz="1000" b="1" baseline="50000" dirty="0" smtClean="0"/>
                        <a:t>-6</a:t>
                      </a:r>
                    </a:p>
                    <a:p>
                      <a:r>
                        <a:rPr lang="en-US" sz="1000" b="1" dirty="0" smtClean="0"/>
                        <a:t>‡ 0.57</a:t>
                      </a:r>
                      <a:endParaRPr lang="en-US" sz="1000" b="1" baseline="50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4689">
                <a:tc rowSpan="10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16-DSA/Blood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</a:t>
                      </a:r>
                      <a:r>
                        <a:rPr lang="en-US" sz="1000" i="1" dirty="0" smtClean="0"/>
                        <a:t>T</a:t>
                      </a:r>
                      <a:r>
                        <a:rPr lang="en-US" sz="1000" baseline="-25000" dirty="0" smtClean="0"/>
                        <a:t>⊥</a:t>
                      </a:r>
                      <a:endParaRPr lang="en-US" sz="1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2.12±0.07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2.24±0.02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2.25±0.02 (11)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# 2.0 x 10</a:t>
                      </a:r>
                      <a:r>
                        <a:rPr lang="en-US" sz="1000" baseline="50000" dirty="0" smtClean="0"/>
                        <a:t>-7</a:t>
                      </a:r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2</a:t>
                      </a:r>
                      <a:r>
                        <a:rPr lang="en-US" sz="1000" i="1" dirty="0" smtClean="0"/>
                        <a:t>T</a:t>
                      </a:r>
                      <a:r>
                        <a:rPr lang="en-US" sz="1000" baseline="-25000" dirty="0" smtClean="0"/>
                        <a:t>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6.053±0.043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6.003±0.038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5.981±0.045 (11)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# 0.002</a:t>
                      </a:r>
                      <a:endParaRPr lang="en-US" sz="1000" dirty="0"/>
                    </a:p>
                  </a:txBody>
                  <a:tcPr/>
                </a:tc>
              </a:tr>
              <a:tr h="194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S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0.65±0.02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0.61±0.01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0.60±0.01 (11)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† 1.6 x 10</a:t>
                      </a:r>
                      <a:r>
                        <a:rPr lang="en-US" sz="1000" b="1" baseline="50000" dirty="0" smtClean="0"/>
                        <a:t>-6</a:t>
                      </a:r>
                    </a:p>
                    <a:p>
                      <a:r>
                        <a:rPr lang="en-US" sz="1000" b="1" dirty="0" smtClean="0"/>
                        <a:t>† 1.4 x 10</a:t>
                      </a:r>
                      <a:r>
                        <a:rPr lang="en-US" sz="1000" b="1" baseline="50000" dirty="0" smtClean="0"/>
                        <a:t>-8</a:t>
                      </a:r>
                    </a:p>
                    <a:p>
                      <a:r>
                        <a:rPr lang="en-US" sz="1000" b="1" dirty="0" smtClean="0"/>
                        <a:t>‡ 0.53</a:t>
                      </a:r>
                      <a:endParaRPr lang="en-US" sz="1000" b="1" baseline="50000" dirty="0"/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</a:t>
                      </a:r>
                      <a:endParaRPr lang="en-US" sz="1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119.3±14.2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102.4±12.9 (11)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88.2±16.4 (11)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# 1.6 x 10</a:t>
                      </a:r>
                      <a:r>
                        <a:rPr lang="en-US" sz="1000" baseline="50000" dirty="0" smtClean="0"/>
                        <a:t>-4</a:t>
                      </a:r>
                      <a:endParaRPr lang="en-US" sz="1000" dirty="0" smtClean="0"/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</a:t>
                      </a:r>
                      <a:endParaRPr lang="en-US" sz="1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420.0±73.8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535.0±92.0 (11)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688.5±119.0 (11)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# 3.2 x 10</a:t>
                      </a:r>
                      <a:r>
                        <a:rPr lang="en-US" sz="1000" baseline="50000" dirty="0" smtClean="0"/>
                        <a:t>-6</a:t>
                      </a:r>
                      <a:endParaRPr lang="en-US" sz="1000" dirty="0" smtClean="0"/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S/W</a:t>
                      </a:r>
                      <a:endParaRPr lang="en-US" sz="1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0.29±0.03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0.197±0.044 (11)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0.13±0.03 (11)</a:t>
                      </a:r>
                      <a:endParaRPr 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† 4.3 x 10</a:t>
                      </a:r>
                      <a:r>
                        <a:rPr lang="en-US" sz="1000" b="1" baseline="50000" dirty="0" smtClean="0"/>
                        <a:t>-6</a:t>
                      </a:r>
                    </a:p>
                    <a:p>
                      <a:r>
                        <a:rPr lang="en-US" sz="1000" b="1" dirty="0" smtClean="0"/>
                        <a:t>† 0.0</a:t>
                      </a:r>
                    </a:p>
                    <a:p>
                      <a:r>
                        <a:rPr lang="en-US" sz="1000" b="1" dirty="0" smtClean="0"/>
                        <a:t>‡ 2.3</a:t>
                      </a:r>
                      <a:r>
                        <a:rPr lang="en-US" sz="1000" b="1" baseline="0" dirty="0" smtClean="0"/>
                        <a:t> x 10</a:t>
                      </a:r>
                      <a:r>
                        <a:rPr lang="en-US" sz="1000" b="1" baseline="50000" dirty="0" smtClean="0"/>
                        <a:t>-4</a:t>
                      </a:r>
                      <a:endParaRPr lang="en-US" sz="1000" b="1" baseline="50000" dirty="0"/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i="1" dirty="0" smtClean="0"/>
                        <a:t>h</a:t>
                      </a:r>
                      <a:r>
                        <a:rPr lang="en-US" sz="1000" baseline="-25000" dirty="0" smtClean="0"/>
                        <a:t>-1</a:t>
                      </a:r>
                      <a:endParaRPr lang="en-US" sz="1000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25±13.1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80.2±33.4 (9)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193±72.4 (11)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# 5.3 x 10</a:t>
                      </a:r>
                      <a:r>
                        <a:rPr lang="en-US" sz="1000" baseline="50000" dirty="0" smtClean="0"/>
                        <a:t>-8</a:t>
                      </a:r>
                      <a:endParaRPr lang="en-US" sz="1000" dirty="0"/>
                    </a:p>
                  </a:txBody>
                  <a:tcPr/>
                </a:tc>
              </a:tr>
              <a:tr h="194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1" dirty="0" smtClean="0"/>
                        <a:t>h</a:t>
                      </a:r>
                      <a:r>
                        <a:rPr lang="en-US" sz="1000" baseline="-25000" dirty="0" smtClean="0"/>
                        <a:t>+1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419.6±73.6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530±95.6 (9)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688.3±119 (11)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# 5.5 x 10</a:t>
                      </a:r>
                      <a:r>
                        <a:rPr kumimoji="0" lang="en-US" sz="1000" u="none" strike="noStrike" kern="1200" cap="none" spc="0" normalizeH="0" baseline="5000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-6</a:t>
                      </a:r>
                      <a:endParaRPr kumimoji="0" lang="en-US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Symbol" panose="05050102010706020507" pitchFamily="18" charset="2"/>
                        </a:rPr>
                        <a:t>D</a:t>
                      </a:r>
                      <a:r>
                        <a:rPr lang="en-US" sz="1000" i="1" dirty="0" smtClean="0"/>
                        <a:t>h</a:t>
                      </a:r>
                      <a:r>
                        <a:rPr lang="en-US" sz="1000" baseline="-25000" dirty="0" smtClean="0"/>
                        <a:t>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0.42±0.03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0.38±0.02 (9)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0.36±0.03 (11)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# 9.7 x 10</a:t>
                      </a:r>
                      <a:r>
                        <a:rPr lang="en-US" sz="1000" baseline="50000" dirty="0" smtClean="0"/>
                        <a:t>-4</a:t>
                      </a:r>
                      <a:endParaRPr lang="en-US" sz="1000" dirty="0" smtClean="0"/>
                    </a:p>
                  </a:txBody>
                  <a:tcPr/>
                </a:tc>
              </a:tr>
              <a:tr h="194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dirty="0" err="1" smtClean="0">
                          <a:latin typeface="Symbol" panose="05050102010706020507" pitchFamily="18" charset="2"/>
                        </a:rPr>
                        <a:t>t</a:t>
                      </a:r>
                      <a:r>
                        <a:rPr lang="en-US" sz="1000" b="1" baseline="-25000" dirty="0" err="1" smtClean="0"/>
                        <a:t>c</a:t>
                      </a:r>
                      <a:endParaRPr lang="en-US" sz="1000" b="1" baseline="-25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/>
                        <a:t>9.2±2.6 x 10</a:t>
                      </a:r>
                      <a:r>
                        <a:rPr lang="en-US" sz="1000" b="1" baseline="50000" dirty="0" smtClean="0"/>
                        <a:t>-10 </a:t>
                      </a:r>
                      <a:r>
                        <a:rPr lang="en-US" sz="1000" b="1" dirty="0" smtClean="0"/>
                        <a:t>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/>
                        <a:t>4.2±1.2 x 10</a:t>
                      </a:r>
                      <a:r>
                        <a:rPr lang="en-US" sz="1000" b="1" baseline="50000" dirty="0" smtClean="0"/>
                        <a:t>-10 </a:t>
                      </a:r>
                      <a:r>
                        <a:rPr lang="en-US" sz="1000" b="1" dirty="0" smtClean="0"/>
                        <a:t>(9)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 smtClean="0"/>
                        <a:t>2.2±0.7 x 10</a:t>
                      </a:r>
                      <a:r>
                        <a:rPr lang="en-US" sz="1000" b="1" baseline="50000" dirty="0" smtClean="0"/>
                        <a:t>-10</a:t>
                      </a:r>
                      <a:r>
                        <a:rPr lang="en-US" sz="1000" b="1" baseline="0" dirty="0" smtClean="0"/>
                        <a:t> </a:t>
                      </a:r>
                      <a:r>
                        <a:rPr lang="en-US" sz="1000" b="1" dirty="0" smtClean="0"/>
                        <a:t>(11)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† 3.4 x 10</a:t>
                      </a:r>
                      <a:r>
                        <a:rPr lang="en-US" sz="1000" b="1" baseline="50000" dirty="0" smtClean="0"/>
                        <a:t>-6</a:t>
                      </a:r>
                    </a:p>
                    <a:p>
                      <a:r>
                        <a:rPr lang="en-US" sz="1000" b="1" dirty="0" smtClean="0"/>
                        <a:t>† 0.0</a:t>
                      </a:r>
                    </a:p>
                    <a:p>
                      <a:r>
                        <a:rPr lang="en-US" sz="1000" b="1" dirty="0" smtClean="0"/>
                        <a:t>‡ 0.04</a:t>
                      </a:r>
                      <a:endParaRPr lang="en-US" sz="1000" b="1" baseline="50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3904" y="814811"/>
            <a:ext cx="65366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Supplementary </a:t>
            </a:r>
            <a:r>
              <a:rPr lang="en-US" sz="1400" b="1" dirty="0" smtClean="0"/>
              <a:t>File 1</a:t>
            </a:r>
            <a:r>
              <a:rPr lang="en-US" sz="1400" b="1" dirty="0" smtClean="0"/>
              <a:t>. </a:t>
            </a:r>
            <a:r>
              <a:rPr lang="en-US" sz="1400" b="1" dirty="0"/>
              <a:t>Calculated </a:t>
            </a:r>
            <a:r>
              <a:rPr lang="en-US" sz="1400" b="1" dirty="0" smtClean="0"/>
              <a:t>biophysical EPR </a:t>
            </a:r>
            <a:r>
              <a:rPr lang="en-US" sz="1400" b="1" dirty="0"/>
              <a:t>spectral parameters for </a:t>
            </a:r>
            <a:r>
              <a:rPr lang="en-US" sz="1400" b="1"/>
              <a:t>all </a:t>
            </a:r>
            <a:r>
              <a:rPr lang="en-US" sz="1400" b="1" smtClean="0"/>
              <a:t>groups.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56800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28378</TotalTime>
  <Words>545</Words>
  <Application>Microsoft Office PowerPoint</Application>
  <PresentationFormat>Widescreen</PresentationFormat>
  <Paragraphs>163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Sameh Ali</dc:creator>
  <cp:lastModifiedBy>Sameh Ali</cp:lastModifiedBy>
  <cp:revision>68</cp:revision>
  <dcterms:created xsi:type="dcterms:W3CDTF">2021-02-01T19:32:25Z</dcterms:created>
  <dcterms:modified xsi:type="dcterms:W3CDTF">2021-09-19T12:40:07Z</dcterms:modified>
</cp:coreProperties>
</file>