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74" r:id="rId2"/>
    <p:sldId id="273" r:id="rId3"/>
    <p:sldId id="275" r:id="rId4"/>
    <p:sldId id="276" r:id="rId5"/>
  </p:sldIdLst>
  <p:sldSz cx="7561263" cy="106934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>
          <p15:clr>
            <a:srgbClr val="A4A3A4"/>
          </p15:clr>
        </p15:guide>
        <p15:guide id="2" pos="2382">
          <p15:clr>
            <a:srgbClr val="A4A3A4"/>
          </p15:clr>
        </p15:guide>
        <p15:guide id="3" orient="horz" pos="2688">
          <p15:clr>
            <a:srgbClr val="A4A3A4"/>
          </p15:clr>
        </p15:guide>
        <p15:guide id="4" pos="23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2C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57" autoAdjust="0"/>
    <p:restoredTop sz="88938"/>
  </p:normalViewPr>
  <p:slideViewPr>
    <p:cSldViewPr showGuides="1">
      <p:cViewPr>
        <p:scale>
          <a:sx n="127" d="100"/>
          <a:sy n="127" d="100"/>
        </p:scale>
        <p:origin x="1096" y="160"/>
      </p:cViewPr>
      <p:guideLst>
        <p:guide orient="horz" pos="3368"/>
        <p:guide pos="2382"/>
        <p:guide orient="horz" pos="2688"/>
        <p:guide pos="23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B0F6AC-07E9-4D50-A37B-BDDAF798CC20}" type="datetimeFigureOut">
              <a:rPr lang="pt-PT" smtClean="0"/>
              <a:t>10/02/22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685800"/>
            <a:ext cx="24257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4837DD-070E-481E-AEB9-BAB7408935F8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87322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837DD-070E-481E-AEB9-BAB7408935F8}" type="slidenum">
              <a:rPr lang="pt-PT" smtClean="0"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198635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837DD-070E-481E-AEB9-BAB7408935F8}" type="slidenum">
              <a:rPr lang="pt-PT" smtClean="0"/>
              <a:t>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198635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837DD-070E-481E-AEB9-BAB7408935F8}" type="slidenum">
              <a:rPr lang="pt-PT" smtClean="0"/>
              <a:t>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198635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837DD-070E-481E-AEB9-BAB7408935F8}" type="slidenum">
              <a:rPr lang="pt-PT" smtClean="0"/>
              <a:t>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19863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67095" y="3321886"/>
            <a:ext cx="6427074" cy="2292150"/>
          </a:xfrm>
        </p:spPr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34190" y="6059593"/>
            <a:ext cx="5292884" cy="273275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/>
              <a:t>Faça clique para editar o estilo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90CED-3778-4BFC-A87C-73F4570438B5}" type="datetimeFigureOut">
              <a:rPr lang="pt-PT" smtClean="0"/>
              <a:t>10/02/22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94128-FAF8-463F-AE99-AA558EDF67B6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90759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90CED-3778-4BFC-A87C-73F4570438B5}" type="datetimeFigureOut">
              <a:rPr lang="pt-PT" smtClean="0"/>
              <a:t>10/02/22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94128-FAF8-463F-AE99-AA558EDF67B6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16929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5481916" y="428232"/>
            <a:ext cx="1701284" cy="9124045"/>
          </a:xfrm>
        </p:spPr>
        <p:txBody>
          <a:bodyPr vert="eaVert"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378063" y="428232"/>
            <a:ext cx="4977831" cy="9124045"/>
          </a:xfrm>
        </p:spPr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90CED-3778-4BFC-A87C-73F4570438B5}" type="datetimeFigureOut">
              <a:rPr lang="pt-PT" smtClean="0"/>
              <a:t>10/02/22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94128-FAF8-463F-AE99-AA558EDF67B6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6874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90CED-3778-4BFC-A87C-73F4570438B5}" type="datetimeFigureOut">
              <a:rPr lang="pt-PT" smtClean="0"/>
              <a:t>10/02/22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94128-FAF8-463F-AE99-AA558EDF67B6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68552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7287" y="6871500"/>
            <a:ext cx="6427074" cy="212382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597287" y="4532320"/>
            <a:ext cx="6427074" cy="233918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90CED-3778-4BFC-A87C-73F4570438B5}" type="datetimeFigureOut">
              <a:rPr lang="pt-PT" smtClean="0"/>
              <a:t>10/02/22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94128-FAF8-463F-AE99-AA558EDF67B6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70011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378063" y="2495127"/>
            <a:ext cx="3339558" cy="7057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3843642" y="2495127"/>
            <a:ext cx="3339558" cy="7057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90CED-3778-4BFC-A87C-73F4570438B5}" type="datetimeFigureOut">
              <a:rPr lang="pt-PT" smtClean="0"/>
              <a:t>10/02/22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94128-FAF8-463F-AE99-AA558EDF67B6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40569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378063" y="2393639"/>
            <a:ext cx="3340871" cy="99755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378063" y="3391194"/>
            <a:ext cx="3340871" cy="616108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3841017" y="2393639"/>
            <a:ext cx="3342183" cy="99755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3841017" y="3391194"/>
            <a:ext cx="3342183" cy="616108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90CED-3778-4BFC-A87C-73F4570438B5}" type="datetimeFigureOut">
              <a:rPr lang="pt-PT" smtClean="0"/>
              <a:t>10/02/22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94128-FAF8-463F-AE99-AA558EDF67B6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66647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90CED-3778-4BFC-A87C-73F4570438B5}" type="datetimeFigureOut">
              <a:rPr lang="pt-PT" smtClean="0"/>
              <a:t>10/02/22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94128-FAF8-463F-AE99-AA558EDF67B6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25586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90CED-3778-4BFC-A87C-73F4570438B5}" type="datetimeFigureOut">
              <a:rPr lang="pt-PT" smtClean="0"/>
              <a:t>10/02/22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94128-FAF8-463F-AE99-AA558EDF67B6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44621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8064" y="425756"/>
            <a:ext cx="2487603" cy="18119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2956244" y="425756"/>
            <a:ext cx="4226956" cy="912652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378064" y="2237694"/>
            <a:ext cx="2487603" cy="73145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90CED-3778-4BFC-A87C-73F4570438B5}" type="datetimeFigureOut">
              <a:rPr lang="pt-PT" smtClean="0"/>
              <a:t>10/02/22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94128-FAF8-463F-AE99-AA558EDF67B6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46008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82060" y="7485380"/>
            <a:ext cx="4536758" cy="88369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482060" y="955475"/>
            <a:ext cx="4536758" cy="64160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482060" y="8369071"/>
            <a:ext cx="4536758" cy="125498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90CED-3778-4BFC-A87C-73F4570438B5}" type="datetimeFigureOut">
              <a:rPr lang="pt-PT" smtClean="0"/>
              <a:t>10/02/22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94128-FAF8-463F-AE99-AA558EDF67B6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52730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378063" y="428232"/>
            <a:ext cx="6805137" cy="17822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378063" y="2495127"/>
            <a:ext cx="6805137" cy="7057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378063" y="9911198"/>
            <a:ext cx="1764295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390CED-3778-4BFC-A87C-73F4570438B5}" type="datetimeFigureOut">
              <a:rPr lang="pt-PT" smtClean="0"/>
              <a:t>10/02/22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2583432" y="9911198"/>
            <a:ext cx="2394400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5418905" y="9911198"/>
            <a:ext cx="1764295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094128-FAF8-463F-AE99-AA558EDF67B6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09541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tiff"/><Relationship Id="rId3" Type="http://schemas.openxmlformats.org/officeDocument/2006/relationships/image" Target="../media/image1.tiff"/><Relationship Id="rId7" Type="http://schemas.openxmlformats.org/officeDocument/2006/relationships/image" Target="../media/image5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tiff"/><Relationship Id="rId5" Type="http://schemas.openxmlformats.org/officeDocument/2006/relationships/image" Target="../media/image3.tiff"/><Relationship Id="rId10" Type="http://schemas.openxmlformats.org/officeDocument/2006/relationships/image" Target="../media/image8.tiff"/><Relationship Id="rId4" Type="http://schemas.openxmlformats.org/officeDocument/2006/relationships/image" Target="../media/image2.tiff"/><Relationship Id="rId9" Type="http://schemas.openxmlformats.org/officeDocument/2006/relationships/image" Target="../media/image7.tif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tiff"/><Relationship Id="rId13" Type="http://schemas.openxmlformats.org/officeDocument/2006/relationships/image" Target="../media/image19.tiff"/><Relationship Id="rId18" Type="http://schemas.openxmlformats.org/officeDocument/2006/relationships/image" Target="../media/image24.tiff"/><Relationship Id="rId3" Type="http://schemas.openxmlformats.org/officeDocument/2006/relationships/image" Target="../media/image9.tiff"/><Relationship Id="rId7" Type="http://schemas.openxmlformats.org/officeDocument/2006/relationships/image" Target="../media/image13.tiff"/><Relationship Id="rId12" Type="http://schemas.openxmlformats.org/officeDocument/2006/relationships/image" Target="../media/image18.tiff"/><Relationship Id="rId17" Type="http://schemas.openxmlformats.org/officeDocument/2006/relationships/image" Target="../media/image23.tiff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2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tiff"/><Relationship Id="rId11" Type="http://schemas.openxmlformats.org/officeDocument/2006/relationships/image" Target="../media/image17.tiff"/><Relationship Id="rId5" Type="http://schemas.openxmlformats.org/officeDocument/2006/relationships/image" Target="../media/image11.tiff"/><Relationship Id="rId15" Type="http://schemas.openxmlformats.org/officeDocument/2006/relationships/image" Target="../media/image21.tiff"/><Relationship Id="rId10" Type="http://schemas.openxmlformats.org/officeDocument/2006/relationships/image" Target="../media/image16.tiff"/><Relationship Id="rId4" Type="http://schemas.openxmlformats.org/officeDocument/2006/relationships/image" Target="../media/image10.tiff"/><Relationship Id="rId9" Type="http://schemas.openxmlformats.org/officeDocument/2006/relationships/image" Target="../media/image15.tiff"/><Relationship Id="rId14" Type="http://schemas.openxmlformats.org/officeDocument/2006/relationships/image" Target="../media/image20.tif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tiff"/><Relationship Id="rId3" Type="http://schemas.openxmlformats.org/officeDocument/2006/relationships/image" Target="../media/image25.tiff"/><Relationship Id="rId7" Type="http://schemas.openxmlformats.org/officeDocument/2006/relationships/image" Target="../media/image29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tiff"/><Relationship Id="rId5" Type="http://schemas.openxmlformats.org/officeDocument/2006/relationships/image" Target="../media/image27.tiff"/><Relationship Id="rId4" Type="http://schemas.openxmlformats.org/officeDocument/2006/relationships/image" Target="../media/image26.tif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tiff"/><Relationship Id="rId13" Type="http://schemas.openxmlformats.org/officeDocument/2006/relationships/image" Target="../media/image41.tiff"/><Relationship Id="rId3" Type="http://schemas.openxmlformats.org/officeDocument/2006/relationships/image" Target="../media/image31.tiff"/><Relationship Id="rId7" Type="http://schemas.openxmlformats.org/officeDocument/2006/relationships/image" Target="../media/image35.tiff"/><Relationship Id="rId12" Type="http://schemas.openxmlformats.org/officeDocument/2006/relationships/image" Target="../media/image40.tiff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44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tiff"/><Relationship Id="rId11" Type="http://schemas.openxmlformats.org/officeDocument/2006/relationships/image" Target="../media/image39.tiff"/><Relationship Id="rId5" Type="http://schemas.openxmlformats.org/officeDocument/2006/relationships/image" Target="../media/image33.tiff"/><Relationship Id="rId15" Type="http://schemas.openxmlformats.org/officeDocument/2006/relationships/image" Target="../media/image43.tiff"/><Relationship Id="rId10" Type="http://schemas.openxmlformats.org/officeDocument/2006/relationships/image" Target="../media/image38.tiff"/><Relationship Id="rId4" Type="http://schemas.openxmlformats.org/officeDocument/2006/relationships/image" Target="../media/image32.tiff"/><Relationship Id="rId9" Type="http://schemas.openxmlformats.org/officeDocument/2006/relationships/image" Target="../media/image37.tiff"/><Relationship Id="rId14" Type="http://schemas.openxmlformats.org/officeDocument/2006/relationships/image" Target="../media/image42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aixaDeTexto 27"/>
          <p:cNvSpPr txBox="1"/>
          <p:nvPr/>
        </p:nvSpPr>
        <p:spPr>
          <a:xfrm>
            <a:off x="132993" y="2000"/>
            <a:ext cx="3479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Figure 2 – figure supplement 1B</a:t>
            </a:r>
            <a:endParaRPr lang="pt-PT" b="1" dirty="0"/>
          </a:p>
        </p:txBody>
      </p:sp>
      <p:sp>
        <p:nvSpPr>
          <p:cNvPr id="43" name="Rectângulo 16">
            <a:extLst>
              <a:ext uri="{FF2B5EF4-FFF2-40B4-BE49-F238E27FC236}">
                <a16:creationId xmlns:a16="http://schemas.microsoft.com/office/drawing/2014/main" id="{DAC286AB-EA90-EE40-94C1-EB8F65F980B0}"/>
              </a:ext>
            </a:extLst>
          </p:cNvPr>
          <p:cNvSpPr/>
          <p:nvPr/>
        </p:nvSpPr>
        <p:spPr>
          <a:xfrm>
            <a:off x="132993" y="789326"/>
            <a:ext cx="10651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400" b="1" dirty="0">
                <a:latin typeface="Arial" panose="020B0604020202020204" pitchFamily="34" charset="0"/>
                <a:cs typeface="Arial" panose="020B0604020202020204" pitchFamily="34" charset="0"/>
              </a:rPr>
              <a:t>R-</a:t>
            </a:r>
            <a:r>
              <a:rPr lang="pt-PT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loops</a:t>
            </a:r>
            <a:endParaRPr lang="pt-PT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29" r="54447" b="73774"/>
          <a:stretch/>
        </p:blipFill>
        <p:spPr>
          <a:xfrm>
            <a:off x="535875" y="1178181"/>
            <a:ext cx="1505039" cy="1429931"/>
          </a:xfrm>
          <a:prstGeom prst="rect">
            <a:avLst/>
          </a:prstGeom>
        </p:spPr>
      </p:pic>
      <p:sp>
        <p:nvSpPr>
          <p:cNvPr id="5" name="Rectângulo 4"/>
          <p:cNvSpPr/>
          <p:nvPr/>
        </p:nvSpPr>
        <p:spPr>
          <a:xfrm>
            <a:off x="721537" y="2248072"/>
            <a:ext cx="1319377" cy="36004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4" name="CaixaDeTexto 13"/>
          <p:cNvSpPr txBox="1"/>
          <p:nvPr/>
        </p:nvSpPr>
        <p:spPr>
          <a:xfrm>
            <a:off x="108223" y="2628333"/>
            <a:ext cx="20579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000" dirty="0" err="1"/>
              <a:t>Shown</a:t>
            </a:r>
            <a:r>
              <a:rPr lang="pt-PT" sz="1000" dirty="0"/>
              <a:t> in </a:t>
            </a:r>
            <a:r>
              <a:rPr lang="fr-FR" sz="1000" dirty="0"/>
              <a:t>Figure 2 – figure </a:t>
            </a:r>
            <a:r>
              <a:rPr lang="fr-FR" sz="1000" dirty="0" err="1"/>
              <a:t>supplement</a:t>
            </a:r>
            <a:r>
              <a:rPr lang="fr-FR" sz="1000" dirty="0"/>
              <a:t> 1B, Tet1 KD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146" y="1182834"/>
            <a:ext cx="1698725" cy="1425278"/>
          </a:xfrm>
          <a:prstGeom prst="rect">
            <a:avLst/>
          </a:prstGeom>
        </p:spPr>
      </p:pic>
      <p:sp>
        <p:nvSpPr>
          <p:cNvPr id="15" name="Rectângulo 14"/>
          <p:cNvSpPr/>
          <p:nvPr/>
        </p:nvSpPr>
        <p:spPr>
          <a:xfrm>
            <a:off x="2293194" y="1588166"/>
            <a:ext cx="1319377" cy="36004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6" name="CaixaDeTexto 15"/>
          <p:cNvSpPr txBox="1"/>
          <p:nvPr/>
        </p:nvSpPr>
        <p:spPr>
          <a:xfrm>
            <a:off x="1986546" y="2628333"/>
            <a:ext cx="20579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000" dirty="0" err="1"/>
              <a:t>Shown</a:t>
            </a:r>
            <a:r>
              <a:rPr lang="pt-PT" sz="1000" dirty="0"/>
              <a:t> in </a:t>
            </a:r>
            <a:r>
              <a:rPr lang="fr-FR" sz="1000" dirty="0"/>
              <a:t>Figure 2 – figure </a:t>
            </a:r>
            <a:r>
              <a:rPr lang="fr-FR" sz="1000" dirty="0" err="1"/>
              <a:t>supplement</a:t>
            </a:r>
            <a:r>
              <a:rPr lang="fr-FR" sz="1000" dirty="0"/>
              <a:t> 1B, Tet2 KD</a:t>
            </a:r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65" t="1994" r="-973" b="-2661"/>
          <a:stretch/>
        </p:blipFill>
        <p:spPr>
          <a:xfrm>
            <a:off x="781160" y="3296055"/>
            <a:ext cx="2999471" cy="452468"/>
          </a:xfrm>
          <a:prstGeom prst="rect">
            <a:avLst/>
          </a:prstGeom>
          <a:ln>
            <a:noFill/>
          </a:ln>
        </p:spPr>
      </p:pic>
      <p:sp>
        <p:nvSpPr>
          <p:cNvPr id="18" name="Rectângulo 17"/>
          <p:cNvSpPr/>
          <p:nvPr/>
        </p:nvSpPr>
        <p:spPr>
          <a:xfrm>
            <a:off x="2209795" y="3342269"/>
            <a:ext cx="1546926" cy="36004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9" name="CaixaDeTexto 18"/>
          <p:cNvSpPr txBox="1"/>
          <p:nvPr/>
        </p:nvSpPr>
        <p:spPr>
          <a:xfrm>
            <a:off x="3522908" y="3296055"/>
            <a:ext cx="20579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000" dirty="0" err="1"/>
              <a:t>Shown</a:t>
            </a:r>
            <a:r>
              <a:rPr lang="pt-PT" sz="1000" dirty="0"/>
              <a:t> in </a:t>
            </a:r>
            <a:r>
              <a:rPr lang="fr-FR" sz="1000" dirty="0"/>
              <a:t>Figure 2 – figure </a:t>
            </a:r>
            <a:r>
              <a:rPr lang="fr-FR" sz="1000" dirty="0" err="1"/>
              <a:t>supplement</a:t>
            </a:r>
            <a:r>
              <a:rPr lang="fr-FR" sz="1000" dirty="0"/>
              <a:t> 1B, Tet3 KD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582" y="1306447"/>
            <a:ext cx="1600200" cy="1178052"/>
          </a:xfrm>
          <a:prstGeom prst="rect">
            <a:avLst/>
          </a:prstGeom>
        </p:spPr>
      </p:pic>
      <p:sp>
        <p:nvSpPr>
          <p:cNvPr id="21" name="Rectângulo 20"/>
          <p:cNvSpPr/>
          <p:nvPr/>
        </p:nvSpPr>
        <p:spPr>
          <a:xfrm>
            <a:off x="4057169" y="2034881"/>
            <a:ext cx="1319377" cy="36004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4" name="CaixaDeTexto 23"/>
          <p:cNvSpPr txBox="1"/>
          <p:nvPr/>
        </p:nvSpPr>
        <p:spPr>
          <a:xfrm>
            <a:off x="3756320" y="2452379"/>
            <a:ext cx="20579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000" dirty="0" err="1"/>
              <a:t>Shown</a:t>
            </a:r>
            <a:r>
              <a:rPr lang="pt-PT" sz="1000" dirty="0"/>
              <a:t> in </a:t>
            </a:r>
            <a:r>
              <a:rPr lang="fr-FR" sz="1000" dirty="0"/>
              <a:t>Figure 2 – figure </a:t>
            </a:r>
            <a:r>
              <a:rPr lang="fr-FR" sz="1000" dirty="0" err="1"/>
              <a:t>supplement</a:t>
            </a:r>
            <a:r>
              <a:rPr lang="fr-FR" sz="1000" dirty="0"/>
              <a:t> 1B, Tet1/2/3 TKD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71" y="4638884"/>
            <a:ext cx="1395984" cy="1395984"/>
          </a:xfrm>
          <a:prstGeom prst="rect">
            <a:avLst/>
          </a:prstGeom>
        </p:spPr>
      </p:pic>
      <p:sp>
        <p:nvSpPr>
          <p:cNvPr id="25" name="Rectângulo 24"/>
          <p:cNvSpPr/>
          <p:nvPr/>
        </p:nvSpPr>
        <p:spPr>
          <a:xfrm>
            <a:off x="623399" y="5645800"/>
            <a:ext cx="1319377" cy="36004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6" name="CaixaDeTexto 25"/>
          <p:cNvSpPr txBox="1"/>
          <p:nvPr/>
        </p:nvSpPr>
        <p:spPr>
          <a:xfrm>
            <a:off x="263401" y="6005840"/>
            <a:ext cx="20579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000" dirty="0" err="1"/>
              <a:t>Shown</a:t>
            </a:r>
            <a:r>
              <a:rPr lang="pt-PT" sz="1000" dirty="0"/>
              <a:t> in </a:t>
            </a:r>
            <a:r>
              <a:rPr lang="fr-FR" sz="1000" dirty="0"/>
              <a:t>Figure 2 – figure </a:t>
            </a:r>
            <a:r>
              <a:rPr lang="fr-FR" sz="1000" dirty="0" err="1"/>
              <a:t>supplement</a:t>
            </a:r>
            <a:r>
              <a:rPr lang="fr-FR" sz="1000" dirty="0"/>
              <a:t> 1B, Tet1 KD</a:t>
            </a:r>
          </a:p>
        </p:txBody>
      </p:sp>
      <p:sp>
        <p:nvSpPr>
          <p:cNvPr id="27" name="Rectângulo 16">
            <a:extLst>
              <a:ext uri="{FF2B5EF4-FFF2-40B4-BE49-F238E27FC236}">
                <a16:creationId xmlns:a16="http://schemas.microsoft.com/office/drawing/2014/main" id="{DAC286AB-EA90-EE40-94C1-EB8F65F980B0}"/>
              </a:ext>
            </a:extLst>
          </p:cNvPr>
          <p:cNvSpPr/>
          <p:nvPr/>
        </p:nvSpPr>
        <p:spPr>
          <a:xfrm>
            <a:off x="90833" y="4245710"/>
            <a:ext cx="235322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dsDNA</a:t>
            </a:r>
            <a:r>
              <a:rPr lang="pt-PT" sz="1400" b="1" dirty="0">
                <a:latin typeface="Arial" panose="020B0604020202020204" pitchFamily="34" charset="0"/>
                <a:cs typeface="Arial" panose="020B0604020202020204" pitchFamily="34" charset="0"/>
              </a:rPr>
              <a:t> (for R-</a:t>
            </a:r>
            <a:r>
              <a:rPr lang="pt-PT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loops</a:t>
            </a:r>
            <a:r>
              <a:rPr lang="pt-PT" sz="14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656" y="4616363"/>
            <a:ext cx="1761744" cy="1589532"/>
          </a:xfrm>
          <a:prstGeom prst="rect">
            <a:avLst/>
          </a:prstGeom>
        </p:spPr>
      </p:pic>
      <p:sp>
        <p:nvSpPr>
          <p:cNvPr id="29" name="Rectângulo 28"/>
          <p:cNvSpPr/>
          <p:nvPr/>
        </p:nvSpPr>
        <p:spPr>
          <a:xfrm>
            <a:off x="2444056" y="5037798"/>
            <a:ext cx="1319377" cy="36004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0" name="CaixaDeTexto 29"/>
          <p:cNvSpPr txBox="1"/>
          <p:nvPr/>
        </p:nvSpPr>
        <p:spPr>
          <a:xfrm>
            <a:off x="2082748" y="5973902"/>
            <a:ext cx="20579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000" dirty="0" err="1"/>
              <a:t>Shown</a:t>
            </a:r>
            <a:r>
              <a:rPr lang="pt-PT" sz="1000" dirty="0"/>
              <a:t> in </a:t>
            </a:r>
            <a:r>
              <a:rPr lang="fr-FR" sz="1000" dirty="0"/>
              <a:t>Figure 2 – figure </a:t>
            </a:r>
            <a:r>
              <a:rPr lang="fr-FR" sz="1000" dirty="0" err="1"/>
              <a:t>supplement</a:t>
            </a:r>
            <a:r>
              <a:rPr lang="fr-FR" sz="1000" dirty="0"/>
              <a:t> 1B, Tet2 KD</a:t>
            </a:r>
          </a:p>
        </p:txBody>
      </p:sp>
      <p:pic>
        <p:nvPicPr>
          <p:cNvPr id="31" name="Imagem 3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7" t="4353" r="-1" b="-2329"/>
          <a:stretch/>
        </p:blipFill>
        <p:spPr>
          <a:xfrm>
            <a:off x="752833" y="6679677"/>
            <a:ext cx="3003487" cy="467223"/>
          </a:xfrm>
          <a:prstGeom prst="rect">
            <a:avLst/>
          </a:prstGeom>
          <a:ln>
            <a:noFill/>
          </a:ln>
        </p:spPr>
      </p:pic>
      <p:sp>
        <p:nvSpPr>
          <p:cNvPr id="32" name="Rectângulo 31"/>
          <p:cNvSpPr/>
          <p:nvPr/>
        </p:nvSpPr>
        <p:spPr>
          <a:xfrm>
            <a:off x="2254511" y="6679677"/>
            <a:ext cx="1546926" cy="36004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3" name="CaixaDeTexto 32"/>
          <p:cNvSpPr txBox="1"/>
          <p:nvPr/>
        </p:nvSpPr>
        <p:spPr>
          <a:xfrm>
            <a:off x="3567624" y="6633463"/>
            <a:ext cx="20579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000" dirty="0" err="1"/>
              <a:t>Shown</a:t>
            </a:r>
            <a:r>
              <a:rPr lang="pt-PT" sz="1000" dirty="0"/>
              <a:t> in </a:t>
            </a:r>
            <a:r>
              <a:rPr lang="fr-FR" sz="1000" dirty="0"/>
              <a:t>Figure 2 – figure </a:t>
            </a:r>
            <a:r>
              <a:rPr lang="fr-FR" sz="1000" dirty="0" err="1"/>
              <a:t>supplement</a:t>
            </a:r>
            <a:r>
              <a:rPr lang="fr-FR" sz="1000" dirty="0"/>
              <a:t> 1B, Tet3 KD</a:t>
            </a: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587" y="4875868"/>
            <a:ext cx="1310640" cy="1043940"/>
          </a:xfrm>
          <a:prstGeom prst="rect">
            <a:avLst/>
          </a:prstGeom>
        </p:spPr>
      </p:pic>
      <p:sp>
        <p:nvSpPr>
          <p:cNvPr id="34" name="Rectângulo 33"/>
          <p:cNvSpPr/>
          <p:nvPr/>
        </p:nvSpPr>
        <p:spPr>
          <a:xfrm>
            <a:off x="4057168" y="5502310"/>
            <a:ext cx="1319377" cy="36004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5" name="CaixaDeTexto 34"/>
          <p:cNvSpPr txBox="1"/>
          <p:nvPr/>
        </p:nvSpPr>
        <p:spPr>
          <a:xfrm>
            <a:off x="3756319" y="5919808"/>
            <a:ext cx="20579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000" dirty="0" err="1"/>
              <a:t>Shown</a:t>
            </a:r>
            <a:r>
              <a:rPr lang="pt-PT" sz="1000" dirty="0"/>
              <a:t> in </a:t>
            </a:r>
            <a:r>
              <a:rPr lang="fr-FR" sz="1000" dirty="0"/>
              <a:t>Figure 2 – figure </a:t>
            </a:r>
            <a:r>
              <a:rPr lang="fr-FR" sz="1000" dirty="0" err="1"/>
              <a:t>supplement</a:t>
            </a:r>
            <a:r>
              <a:rPr lang="fr-FR" sz="1000" dirty="0"/>
              <a:t> 1B, Tet1/2/3 TKD</a:t>
            </a:r>
          </a:p>
        </p:txBody>
      </p:sp>
    </p:spTree>
    <p:extLst>
      <p:ext uri="{BB962C8B-B14F-4D97-AF65-F5344CB8AC3E}">
        <p14:creationId xmlns:p14="http://schemas.microsoft.com/office/powerpoint/2010/main" val="1933766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aixaDeTexto 27"/>
          <p:cNvSpPr txBox="1"/>
          <p:nvPr/>
        </p:nvSpPr>
        <p:spPr>
          <a:xfrm>
            <a:off x="132993" y="2000"/>
            <a:ext cx="3479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Figure 2 – figure supplement 1B</a:t>
            </a:r>
            <a:endParaRPr lang="pt-PT" b="1" dirty="0"/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43" y="5917048"/>
            <a:ext cx="1287780" cy="1310640"/>
          </a:xfrm>
          <a:prstGeom prst="rect">
            <a:avLst/>
          </a:prstGeom>
        </p:spPr>
      </p:pic>
      <p:sp>
        <p:nvSpPr>
          <p:cNvPr id="41" name="Rectângulo 40"/>
          <p:cNvSpPr/>
          <p:nvPr/>
        </p:nvSpPr>
        <p:spPr>
          <a:xfrm>
            <a:off x="549696" y="6223105"/>
            <a:ext cx="685748" cy="36004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44" name="CaixaDeTexto 43"/>
          <p:cNvSpPr txBox="1"/>
          <p:nvPr/>
        </p:nvSpPr>
        <p:spPr>
          <a:xfrm>
            <a:off x="114512" y="7191230"/>
            <a:ext cx="20579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000" dirty="0" err="1"/>
              <a:t>Shown</a:t>
            </a:r>
            <a:r>
              <a:rPr lang="pt-PT" sz="1000" dirty="0"/>
              <a:t> in </a:t>
            </a:r>
            <a:r>
              <a:rPr lang="fr-FR" sz="1000" dirty="0"/>
              <a:t>Figure 2 – figure </a:t>
            </a:r>
            <a:r>
              <a:rPr lang="fr-FR" sz="1000" dirty="0" err="1"/>
              <a:t>supplement</a:t>
            </a:r>
            <a:r>
              <a:rPr lang="fr-FR" sz="1000" dirty="0"/>
              <a:t> 1B, Tet1 KD</a:t>
            </a:r>
          </a:p>
        </p:txBody>
      </p:sp>
      <p:sp>
        <p:nvSpPr>
          <p:cNvPr id="45" name="Rectângulo 16">
            <a:extLst>
              <a:ext uri="{FF2B5EF4-FFF2-40B4-BE49-F238E27FC236}">
                <a16:creationId xmlns:a16="http://schemas.microsoft.com/office/drawing/2014/main" id="{DAC286AB-EA90-EE40-94C1-EB8F65F980B0}"/>
              </a:ext>
            </a:extLst>
          </p:cNvPr>
          <p:cNvSpPr/>
          <p:nvPr/>
        </p:nvSpPr>
        <p:spPr>
          <a:xfrm>
            <a:off x="58832" y="5414652"/>
            <a:ext cx="235322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400" b="1" dirty="0">
                <a:latin typeface="Arial" panose="020B0604020202020204" pitchFamily="34" charset="0"/>
                <a:cs typeface="Arial" panose="020B0604020202020204" pitchFamily="34" charset="0"/>
              </a:rPr>
              <a:t>5mC</a:t>
            </a:r>
          </a:p>
        </p:txBody>
      </p:sp>
      <p:pic>
        <p:nvPicPr>
          <p:cNvPr id="40" name="Imagem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825" y="5955606"/>
            <a:ext cx="2535936" cy="629412"/>
          </a:xfrm>
          <a:prstGeom prst="rect">
            <a:avLst/>
          </a:prstGeom>
        </p:spPr>
      </p:pic>
      <p:sp>
        <p:nvSpPr>
          <p:cNvPr id="48" name="Rectângulo 47"/>
          <p:cNvSpPr/>
          <p:nvPr/>
        </p:nvSpPr>
        <p:spPr>
          <a:xfrm>
            <a:off x="2172435" y="5917048"/>
            <a:ext cx="685748" cy="36004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9" name="CaixaDeTexto 48"/>
          <p:cNvSpPr txBox="1"/>
          <p:nvPr/>
        </p:nvSpPr>
        <p:spPr>
          <a:xfrm>
            <a:off x="1966455" y="6585018"/>
            <a:ext cx="28603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000" dirty="0" err="1"/>
              <a:t>Shown</a:t>
            </a:r>
            <a:r>
              <a:rPr lang="pt-PT" sz="1000" dirty="0"/>
              <a:t> in </a:t>
            </a:r>
            <a:r>
              <a:rPr lang="fr-FR" sz="1000" dirty="0"/>
              <a:t>Figure 2 – figure </a:t>
            </a:r>
            <a:r>
              <a:rPr lang="fr-FR" sz="1000" dirty="0" err="1"/>
              <a:t>supplement</a:t>
            </a:r>
            <a:r>
              <a:rPr lang="fr-FR" sz="1000" dirty="0"/>
              <a:t> 1B, Tet2 KD</a:t>
            </a:r>
          </a:p>
        </p:txBody>
      </p:sp>
      <p:pic>
        <p:nvPicPr>
          <p:cNvPr id="53" name="Imagem 5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38" t="-8242" r="989" b="4967"/>
          <a:stretch/>
        </p:blipFill>
        <p:spPr>
          <a:xfrm>
            <a:off x="2276559" y="6902541"/>
            <a:ext cx="1239719" cy="367322"/>
          </a:xfrm>
          <a:prstGeom prst="rect">
            <a:avLst/>
          </a:prstGeom>
          <a:ln>
            <a:noFill/>
          </a:ln>
        </p:spPr>
      </p:pic>
      <p:sp>
        <p:nvSpPr>
          <p:cNvPr id="54" name="Rectângulo 53"/>
          <p:cNvSpPr/>
          <p:nvPr/>
        </p:nvSpPr>
        <p:spPr>
          <a:xfrm>
            <a:off x="2949280" y="6924318"/>
            <a:ext cx="529796" cy="32598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5" name="CaixaDeTexto 54"/>
          <p:cNvSpPr txBox="1"/>
          <p:nvPr/>
        </p:nvSpPr>
        <p:spPr>
          <a:xfrm>
            <a:off x="3490493" y="6902541"/>
            <a:ext cx="16640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000" dirty="0" err="1"/>
              <a:t>Shown</a:t>
            </a:r>
            <a:r>
              <a:rPr lang="pt-PT" sz="1000" dirty="0"/>
              <a:t> in </a:t>
            </a:r>
            <a:r>
              <a:rPr lang="fr-FR" sz="1000" dirty="0"/>
              <a:t>Figure 2 – figure </a:t>
            </a:r>
            <a:r>
              <a:rPr lang="fr-FR" sz="1000" dirty="0" err="1"/>
              <a:t>supplement</a:t>
            </a:r>
            <a:r>
              <a:rPr lang="fr-FR" sz="1000" dirty="0"/>
              <a:t> 1B, Tet3 KD</a:t>
            </a:r>
          </a:p>
        </p:txBody>
      </p:sp>
      <p:pic>
        <p:nvPicPr>
          <p:cNvPr id="59" name="Imagem 5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510" y="5910111"/>
            <a:ext cx="1322832" cy="986028"/>
          </a:xfrm>
          <a:prstGeom prst="rect">
            <a:avLst/>
          </a:prstGeom>
        </p:spPr>
      </p:pic>
      <p:sp>
        <p:nvSpPr>
          <p:cNvPr id="60" name="Rectângulo 59"/>
          <p:cNvSpPr/>
          <p:nvPr/>
        </p:nvSpPr>
        <p:spPr>
          <a:xfrm>
            <a:off x="5662516" y="6225752"/>
            <a:ext cx="603410" cy="35185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1" name="CaixaDeTexto 60"/>
          <p:cNvSpPr txBox="1"/>
          <p:nvPr/>
        </p:nvSpPr>
        <p:spPr>
          <a:xfrm>
            <a:off x="5233906" y="6869753"/>
            <a:ext cx="20579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000" dirty="0" err="1"/>
              <a:t>Shown</a:t>
            </a:r>
            <a:r>
              <a:rPr lang="pt-PT" sz="1000" dirty="0"/>
              <a:t> in </a:t>
            </a:r>
            <a:r>
              <a:rPr lang="fr-FR" sz="1000" dirty="0"/>
              <a:t>Figure 2 – figure </a:t>
            </a:r>
            <a:r>
              <a:rPr lang="fr-FR" sz="1000" dirty="0" err="1"/>
              <a:t>supplement</a:t>
            </a:r>
            <a:r>
              <a:rPr lang="fr-FR" sz="1000" dirty="0"/>
              <a:t> 1B, Tet1/2/3 TKD</a:t>
            </a:r>
          </a:p>
        </p:txBody>
      </p:sp>
      <p:pic>
        <p:nvPicPr>
          <p:cNvPr id="62" name="Imagem 6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53" y="8208266"/>
            <a:ext cx="1310640" cy="1418844"/>
          </a:xfrm>
          <a:prstGeom prst="rect">
            <a:avLst/>
          </a:prstGeom>
        </p:spPr>
      </p:pic>
      <p:sp>
        <p:nvSpPr>
          <p:cNvPr id="63" name="Rectângulo 62"/>
          <p:cNvSpPr/>
          <p:nvPr/>
        </p:nvSpPr>
        <p:spPr>
          <a:xfrm>
            <a:off x="561379" y="8658985"/>
            <a:ext cx="685748" cy="36004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64" name="CaixaDeTexto 63"/>
          <p:cNvSpPr txBox="1"/>
          <p:nvPr/>
        </p:nvSpPr>
        <p:spPr>
          <a:xfrm>
            <a:off x="126195" y="9627110"/>
            <a:ext cx="20579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000" dirty="0" err="1"/>
              <a:t>Shown</a:t>
            </a:r>
            <a:r>
              <a:rPr lang="pt-PT" sz="1000" dirty="0"/>
              <a:t> in </a:t>
            </a:r>
            <a:r>
              <a:rPr lang="fr-FR" sz="1000" dirty="0"/>
              <a:t>Figure 2 – figure </a:t>
            </a:r>
            <a:r>
              <a:rPr lang="fr-FR" sz="1000" dirty="0" err="1"/>
              <a:t>supplement</a:t>
            </a:r>
            <a:r>
              <a:rPr lang="fr-FR" sz="1000" dirty="0"/>
              <a:t> 1B, Tet1 KD</a:t>
            </a:r>
          </a:p>
        </p:txBody>
      </p:sp>
      <p:pic>
        <p:nvPicPr>
          <p:cNvPr id="65" name="Imagem 6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481" y="8270365"/>
            <a:ext cx="2706624" cy="388620"/>
          </a:xfrm>
          <a:prstGeom prst="rect">
            <a:avLst/>
          </a:prstGeom>
        </p:spPr>
      </p:pic>
      <p:sp>
        <p:nvSpPr>
          <p:cNvPr id="66" name="Rectângulo 65"/>
          <p:cNvSpPr/>
          <p:nvPr/>
        </p:nvSpPr>
        <p:spPr>
          <a:xfrm>
            <a:off x="2172434" y="8351055"/>
            <a:ext cx="685748" cy="36004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7" name="CaixaDeTexto 66"/>
          <p:cNvSpPr txBox="1"/>
          <p:nvPr/>
        </p:nvSpPr>
        <p:spPr>
          <a:xfrm>
            <a:off x="2000352" y="8682125"/>
            <a:ext cx="28603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000" dirty="0" err="1"/>
              <a:t>Shown</a:t>
            </a:r>
            <a:r>
              <a:rPr lang="pt-PT" sz="1000" dirty="0"/>
              <a:t> in </a:t>
            </a:r>
            <a:r>
              <a:rPr lang="fr-FR" sz="1000" dirty="0"/>
              <a:t>Figure 2 – figure </a:t>
            </a:r>
            <a:r>
              <a:rPr lang="fr-FR" sz="1000" dirty="0" err="1"/>
              <a:t>supplement</a:t>
            </a:r>
            <a:r>
              <a:rPr lang="fr-FR" sz="1000" dirty="0"/>
              <a:t> 1B, Tet2 KD</a:t>
            </a:r>
          </a:p>
        </p:txBody>
      </p:sp>
      <p:pic>
        <p:nvPicPr>
          <p:cNvPr id="69" name="Imagem 6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" t="-10176" r="2074" b="7633"/>
          <a:stretch/>
        </p:blipFill>
        <p:spPr>
          <a:xfrm>
            <a:off x="2104924" y="9071336"/>
            <a:ext cx="1256656" cy="370515"/>
          </a:xfrm>
          <a:prstGeom prst="rect">
            <a:avLst/>
          </a:prstGeom>
          <a:ln>
            <a:noFill/>
          </a:ln>
        </p:spPr>
      </p:pic>
      <p:sp>
        <p:nvSpPr>
          <p:cNvPr id="70" name="Rectângulo 69"/>
          <p:cNvSpPr/>
          <p:nvPr/>
        </p:nvSpPr>
        <p:spPr>
          <a:xfrm>
            <a:off x="2791792" y="9137572"/>
            <a:ext cx="529796" cy="32598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1" name="CaixaDeTexto 70"/>
          <p:cNvSpPr txBox="1"/>
          <p:nvPr/>
        </p:nvSpPr>
        <p:spPr>
          <a:xfrm>
            <a:off x="3333005" y="9115795"/>
            <a:ext cx="16640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000" dirty="0" err="1"/>
              <a:t>Shown</a:t>
            </a:r>
            <a:r>
              <a:rPr lang="pt-PT" sz="1000" dirty="0"/>
              <a:t> in </a:t>
            </a:r>
            <a:r>
              <a:rPr lang="fr-FR" sz="1000" dirty="0"/>
              <a:t>Figure 2 – figure </a:t>
            </a:r>
            <a:r>
              <a:rPr lang="fr-FR" sz="1000" dirty="0" err="1"/>
              <a:t>supplement</a:t>
            </a:r>
            <a:r>
              <a:rPr lang="fr-FR" sz="1000" dirty="0"/>
              <a:t> 1B, Tet3 KD</a:t>
            </a:r>
          </a:p>
        </p:txBody>
      </p:sp>
      <p:pic>
        <p:nvPicPr>
          <p:cNvPr id="72" name="Imagem 7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5" r="-815" b="-2900"/>
          <a:stretch/>
        </p:blipFill>
        <p:spPr>
          <a:xfrm>
            <a:off x="5690991" y="8157678"/>
            <a:ext cx="721975" cy="1098915"/>
          </a:xfrm>
          <a:prstGeom prst="rect">
            <a:avLst/>
          </a:prstGeom>
          <a:ln>
            <a:noFill/>
          </a:ln>
        </p:spPr>
      </p:pic>
      <p:sp>
        <p:nvSpPr>
          <p:cNvPr id="73" name="Rectângulo 72"/>
          <p:cNvSpPr/>
          <p:nvPr/>
        </p:nvSpPr>
        <p:spPr>
          <a:xfrm>
            <a:off x="5746637" y="8493571"/>
            <a:ext cx="603410" cy="35185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4" name="CaixaDeTexto 73"/>
          <p:cNvSpPr txBox="1"/>
          <p:nvPr/>
        </p:nvSpPr>
        <p:spPr>
          <a:xfrm>
            <a:off x="5213303" y="9227000"/>
            <a:ext cx="20579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000" dirty="0" err="1"/>
              <a:t>Shown</a:t>
            </a:r>
            <a:r>
              <a:rPr lang="pt-PT" sz="1000" dirty="0"/>
              <a:t> in </a:t>
            </a:r>
            <a:r>
              <a:rPr lang="fr-FR" sz="1000" dirty="0"/>
              <a:t>Figure 2 – figure </a:t>
            </a:r>
            <a:r>
              <a:rPr lang="fr-FR" sz="1000" dirty="0" err="1"/>
              <a:t>supplement</a:t>
            </a:r>
            <a:r>
              <a:rPr lang="fr-FR" sz="1000" dirty="0"/>
              <a:t> 1B, Tet1/2/3 TKD</a:t>
            </a:r>
          </a:p>
        </p:txBody>
      </p:sp>
      <p:sp>
        <p:nvSpPr>
          <p:cNvPr id="75" name="Rectângulo 16">
            <a:extLst>
              <a:ext uri="{FF2B5EF4-FFF2-40B4-BE49-F238E27FC236}">
                <a16:creationId xmlns:a16="http://schemas.microsoft.com/office/drawing/2014/main" id="{DAC286AB-EA90-EE40-94C1-EB8F65F980B0}"/>
              </a:ext>
            </a:extLst>
          </p:cNvPr>
          <p:cNvSpPr/>
          <p:nvPr/>
        </p:nvSpPr>
        <p:spPr>
          <a:xfrm>
            <a:off x="162085" y="7762493"/>
            <a:ext cx="235322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dsDNA</a:t>
            </a:r>
            <a:r>
              <a:rPr lang="pt-PT" sz="1400" b="1" dirty="0">
                <a:latin typeface="Arial" panose="020B0604020202020204" pitchFamily="34" charset="0"/>
                <a:cs typeface="Arial" panose="020B0604020202020204" pitchFamily="34" charset="0"/>
              </a:rPr>
              <a:t> (for 5mC)</a:t>
            </a:r>
          </a:p>
        </p:txBody>
      </p:sp>
      <p:pic>
        <p:nvPicPr>
          <p:cNvPr id="76" name="Imagem 7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86" y="1049961"/>
            <a:ext cx="1303020" cy="1310640"/>
          </a:xfrm>
          <a:prstGeom prst="rect">
            <a:avLst/>
          </a:prstGeom>
        </p:spPr>
      </p:pic>
      <p:sp>
        <p:nvSpPr>
          <p:cNvPr id="77" name="Rectângulo 76"/>
          <p:cNvSpPr/>
          <p:nvPr/>
        </p:nvSpPr>
        <p:spPr>
          <a:xfrm>
            <a:off x="515749" y="1993435"/>
            <a:ext cx="685748" cy="36004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8" name="CaixaDeTexto 77"/>
          <p:cNvSpPr txBox="1"/>
          <p:nvPr/>
        </p:nvSpPr>
        <p:spPr>
          <a:xfrm>
            <a:off x="88608" y="2368743"/>
            <a:ext cx="20579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000" dirty="0" err="1"/>
              <a:t>Shown</a:t>
            </a:r>
            <a:r>
              <a:rPr lang="pt-PT" sz="1000" dirty="0"/>
              <a:t> in </a:t>
            </a:r>
            <a:r>
              <a:rPr lang="fr-FR" sz="1000" dirty="0"/>
              <a:t>Figure 2 – figure </a:t>
            </a:r>
            <a:r>
              <a:rPr lang="fr-FR" sz="1000" dirty="0" err="1"/>
              <a:t>supplement</a:t>
            </a:r>
            <a:r>
              <a:rPr lang="fr-FR" sz="1000" dirty="0"/>
              <a:t> 1B, Tet1 KD</a:t>
            </a:r>
          </a:p>
        </p:txBody>
      </p:sp>
      <p:sp>
        <p:nvSpPr>
          <p:cNvPr id="79" name="Rectângulo 16">
            <a:extLst>
              <a:ext uri="{FF2B5EF4-FFF2-40B4-BE49-F238E27FC236}">
                <a16:creationId xmlns:a16="http://schemas.microsoft.com/office/drawing/2014/main" id="{DAC286AB-EA90-EE40-94C1-EB8F65F980B0}"/>
              </a:ext>
            </a:extLst>
          </p:cNvPr>
          <p:cNvSpPr/>
          <p:nvPr/>
        </p:nvSpPr>
        <p:spPr>
          <a:xfrm>
            <a:off x="88608" y="629483"/>
            <a:ext cx="235322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400" b="1" dirty="0">
                <a:latin typeface="Arial" panose="020B0604020202020204" pitchFamily="34" charset="0"/>
                <a:cs typeface="Arial" panose="020B0604020202020204" pitchFamily="34" charset="0"/>
              </a:rPr>
              <a:t>5hmC</a:t>
            </a:r>
          </a:p>
        </p:txBody>
      </p:sp>
      <p:pic>
        <p:nvPicPr>
          <p:cNvPr id="80" name="Imagem 7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654" y="1039960"/>
            <a:ext cx="2612136" cy="640080"/>
          </a:xfrm>
          <a:prstGeom prst="rect">
            <a:avLst/>
          </a:prstGeom>
        </p:spPr>
      </p:pic>
      <p:sp>
        <p:nvSpPr>
          <p:cNvPr id="81" name="Rectângulo 80"/>
          <p:cNvSpPr/>
          <p:nvPr/>
        </p:nvSpPr>
        <p:spPr>
          <a:xfrm>
            <a:off x="3447107" y="1032816"/>
            <a:ext cx="685748" cy="36004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2" name="CaixaDeTexto 81"/>
          <p:cNvSpPr txBox="1"/>
          <p:nvPr/>
        </p:nvSpPr>
        <p:spPr>
          <a:xfrm>
            <a:off x="1996529" y="1680040"/>
            <a:ext cx="29417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000" dirty="0" err="1"/>
              <a:t>Shown</a:t>
            </a:r>
            <a:r>
              <a:rPr lang="pt-PT" sz="1000" dirty="0"/>
              <a:t> in </a:t>
            </a:r>
            <a:r>
              <a:rPr lang="fr-FR" sz="1000" dirty="0"/>
              <a:t>Figure 2 – figure </a:t>
            </a:r>
            <a:r>
              <a:rPr lang="fr-FR" sz="1000" dirty="0" err="1"/>
              <a:t>supplement</a:t>
            </a:r>
            <a:r>
              <a:rPr lang="fr-FR" sz="1000" dirty="0"/>
              <a:t> 1B, Tet2 KD</a:t>
            </a:r>
          </a:p>
        </p:txBody>
      </p:sp>
      <p:pic>
        <p:nvPicPr>
          <p:cNvPr id="83" name="Imagem 82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" t="1995" r="1767" b="829"/>
          <a:stretch/>
        </p:blipFill>
        <p:spPr>
          <a:xfrm>
            <a:off x="2174451" y="2192246"/>
            <a:ext cx="1108731" cy="322458"/>
          </a:xfrm>
          <a:prstGeom prst="rect">
            <a:avLst/>
          </a:prstGeom>
          <a:ln>
            <a:noFill/>
          </a:ln>
        </p:spPr>
      </p:pic>
      <p:sp>
        <p:nvSpPr>
          <p:cNvPr id="84" name="Rectângulo 83"/>
          <p:cNvSpPr/>
          <p:nvPr/>
        </p:nvSpPr>
        <p:spPr>
          <a:xfrm>
            <a:off x="2728816" y="2188723"/>
            <a:ext cx="529796" cy="32598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5" name="CaixaDeTexto 84"/>
          <p:cNvSpPr txBox="1"/>
          <p:nvPr/>
        </p:nvSpPr>
        <p:spPr>
          <a:xfrm>
            <a:off x="3274238" y="2168688"/>
            <a:ext cx="16640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000" dirty="0" err="1"/>
              <a:t>Shown</a:t>
            </a:r>
            <a:r>
              <a:rPr lang="pt-PT" sz="1000" dirty="0"/>
              <a:t> in </a:t>
            </a:r>
            <a:r>
              <a:rPr lang="fr-FR" sz="1000" dirty="0"/>
              <a:t>Figure 2 – figure </a:t>
            </a:r>
            <a:r>
              <a:rPr lang="fr-FR" sz="1000" dirty="0" err="1"/>
              <a:t>supplement</a:t>
            </a:r>
            <a:r>
              <a:rPr lang="fr-FR" sz="1000" dirty="0"/>
              <a:t> 1B, Tet3 KD</a:t>
            </a:r>
          </a:p>
        </p:txBody>
      </p:sp>
      <p:pic>
        <p:nvPicPr>
          <p:cNvPr id="86" name="Imagem 8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7397" y="1039960"/>
            <a:ext cx="1264920" cy="1011936"/>
          </a:xfrm>
          <a:prstGeom prst="rect">
            <a:avLst/>
          </a:prstGeom>
        </p:spPr>
      </p:pic>
      <p:sp>
        <p:nvSpPr>
          <p:cNvPr id="87" name="Rectângulo 86"/>
          <p:cNvSpPr/>
          <p:nvPr/>
        </p:nvSpPr>
        <p:spPr>
          <a:xfrm>
            <a:off x="5536447" y="1705280"/>
            <a:ext cx="603410" cy="35185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8" name="CaixaDeTexto 87"/>
          <p:cNvSpPr txBox="1"/>
          <p:nvPr/>
        </p:nvSpPr>
        <p:spPr>
          <a:xfrm>
            <a:off x="5110895" y="2051896"/>
            <a:ext cx="20579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000" dirty="0" err="1"/>
              <a:t>Shown</a:t>
            </a:r>
            <a:r>
              <a:rPr lang="pt-PT" sz="1000" dirty="0"/>
              <a:t> in </a:t>
            </a:r>
            <a:r>
              <a:rPr lang="fr-FR" sz="1000" dirty="0"/>
              <a:t>Figure 2 – figure </a:t>
            </a:r>
            <a:r>
              <a:rPr lang="fr-FR" sz="1000" dirty="0" err="1"/>
              <a:t>supplement</a:t>
            </a:r>
            <a:r>
              <a:rPr lang="fr-FR" sz="1000" dirty="0"/>
              <a:t> 1B, Tet1/2/3 TKD</a:t>
            </a:r>
          </a:p>
        </p:txBody>
      </p:sp>
      <p:pic>
        <p:nvPicPr>
          <p:cNvPr id="89" name="Imagem 8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86" y="3295981"/>
            <a:ext cx="1255776" cy="1325880"/>
          </a:xfrm>
          <a:prstGeom prst="rect">
            <a:avLst/>
          </a:prstGeom>
        </p:spPr>
      </p:pic>
      <p:sp>
        <p:nvSpPr>
          <p:cNvPr id="90" name="Rectângulo 89"/>
          <p:cNvSpPr/>
          <p:nvPr/>
        </p:nvSpPr>
        <p:spPr>
          <a:xfrm>
            <a:off x="551918" y="4246553"/>
            <a:ext cx="685748" cy="36004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1" name="CaixaDeTexto 90"/>
          <p:cNvSpPr txBox="1"/>
          <p:nvPr/>
        </p:nvSpPr>
        <p:spPr>
          <a:xfrm>
            <a:off x="124777" y="4621861"/>
            <a:ext cx="20579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000" dirty="0" err="1"/>
              <a:t>Shown</a:t>
            </a:r>
            <a:r>
              <a:rPr lang="pt-PT" sz="1000" dirty="0"/>
              <a:t> in </a:t>
            </a:r>
            <a:r>
              <a:rPr lang="fr-FR" sz="1000" dirty="0"/>
              <a:t>Figure 2 – figure </a:t>
            </a:r>
            <a:r>
              <a:rPr lang="fr-FR" sz="1000" dirty="0" err="1"/>
              <a:t>supplement</a:t>
            </a:r>
            <a:r>
              <a:rPr lang="fr-FR" sz="1000" dirty="0"/>
              <a:t> 1B, Tet1 KD</a:t>
            </a:r>
          </a:p>
        </p:txBody>
      </p:sp>
      <p:pic>
        <p:nvPicPr>
          <p:cNvPr id="92" name="Imagem 9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829" y="3301220"/>
            <a:ext cx="2601468" cy="419100"/>
          </a:xfrm>
          <a:prstGeom prst="rect">
            <a:avLst/>
          </a:prstGeom>
        </p:spPr>
      </p:pic>
      <p:sp>
        <p:nvSpPr>
          <p:cNvPr id="93" name="Rectângulo 92"/>
          <p:cNvSpPr/>
          <p:nvPr/>
        </p:nvSpPr>
        <p:spPr>
          <a:xfrm>
            <a:off x="3392739" y="3353108"/>
            <a:ext cx="685748" cy="36004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4" name="CaixaDeTexto 93"/>
          <p:cNvSpPr txBox="1"/>
          <p:nvPr/>
        </p:nvSpPr>
        <p:spPr>
          <a:xfrm>
            <a:off x="1942161" y="3728029"/>
            <a:ext cx="29417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000" dirty="0" err="1"/>
              <a:t>Shown</a:t>
            </a:r>
            <a:r>
              <a:rPr lang="pt-PT" sz="1000" dirty="0"/>
              <a:t> in </a:t>
            </a:r>
            <a:r>
              <a:rPr lang="fr-FR" sz="1000" dirty="0"/>
              <a:t>Figure 2 – figure </a:t>
            </a:r>
            <a:r>
              <a:rPr lang="fr-FR" sz="1000" dirty="0" err="1"/>
              <a:t>supplement</a:t>
            </a:r>
            <a:r>
              <a:rPr lang="fr-FR" sz="1000" dirty="0"/>
              <a:t> 1B, Tet2 KD</a:t>
            </a:r>
          </a:p>
        </p:txBody>
      </p:sp>
      <p:pic>
        <p:nvPicPr>
          <p:cNvPr id="95" name="Imagem 94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" t="-9400" r="3283" b="4747"/>
          <a:stretch/>
        </p:blipFill>
        <p:spPr>
          <a:xfrm>
            <a:off x="2086120" y="4362703"/>
            <a:ext cx="1109206" cy="371684"/>
          </a:xfrm>
          <a:prstGeom prst="rect">
            <a:avLst/>
          </a:prstGeom>
          <a:ln>
            <a:noFill/>
          </a:ln>
        </p:spPr>
      </p:pic>
      <p:sp>
        <p:nvSpPr>
          <p:cNvPr id="96" name="Rectângulo 95"/>
          <p:cNvSpPr/>
          <p:nvPr/>
        </p:nvSpPr>
        <p:spPr>
          <a:xfrm>
            <a:off x="2674448" y="4426573"/>
            <a:ext cx="529796" cy="32598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7" name="CaixaDeTexto 96"/>
          <p:cNvSpPr txBox="1"/>
          <p:nvPr/>
        </p:nvSpPr>
        <p:spPr>
          <a:xfrm>
            <a:off x="3219870" y="4406538"/>
            <a:ext cx="16640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000" dirty="0" err="1"/>
              <a:t>Shown</a:t>
            </a:r>
            <a:r>
              <a:rPr lang="pt-PT" sz="1000" dirty="0"/>
              <a:t> in </a:t>
            </a:r>
            <a:r>
              <a:rPr lang="fr-FR" sz="1000" dirty="0"/>
              <a:t>Figure 2 – figure </a:t>
            </a:r>
            <a:r>
              <a:rPr lang="fr-FR" sz="1000" dirty="0" err="1"/>
              <a:t>supplement</a:t>
            </a:r>
            <a:r>
              <a:rPr lang="fr-FR" sz="1000" dirty="0"/>
              <a:t> 1B, Tet3 KD</a:t>
            </a:r>
          </a:p>
        </p:txBody>
      </p:sp>
      <p:pic>
        <p:nvPicPr>
          <p:cNvPr id="98" name="Imagem 97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5" b="-2521"/>
          <a:stretch/>
        </p:blipFill>
        <p:spPr>
          <a:xfrm>
            <a:off x="5718562" y="3406196"/>
            <a:ext cx="604440" cy="975608"/>
          </a:xfrm>
          <a:prstGeom prst="rect">
            <a:avLst/>
          </a:prstGeom>
          <a:ln>
            <a:noFill/>
          </a:ln>
        </p:spPr>
      </p:pic>
      <p:sp>
        <p:nvSpPr>
          <p:cNvPr id="99" name="Rectângulo 98"/>
          <p:cNvSpPr/>
          <p:nvPr/>
        </p:nvSpPr>
        <p:spPr>
          <a:xfrm>
            <a:off x="5709350" y="3989625"/>
            <a:ext cx="603410" cy="35185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0" name="CaixaDeTexto 99"/>
          <p:cNvSpPr txBox="1"/>
          <p:nvPr/>
        </p:nvSpPr>
        <p:spPr>
          <a:xfrm>
            <a:off x="5283798" y="4336241"/>
            <a:ext cx="20579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000" dirty="0" err="1"/>
              <a:t>Shown</a:t>
            </a:r>
            <a:r>
              <a:rPr lang="pt-PT" sz="1000" dirty="0"/>
              <a:t> in </a:t>
            </a:r>
            <a:r>
              <a:rPr lang="fr-FR" sz="1000" dirty="0"/>
              <a:t>Figure 2 – figure </a:t>
            </a:r>
            <a:r>
              <a:rPr lang="fr-FR" sz="1000" dirty="0" err="1"/>
              <a:t>supplement</a:t>
            </a:r>
            <a:r>
              <a:rPr lang="fr-FR" sz="1000" dirty="0"/>
              <a:t> 1B, Tet1/2/3 TKD</a:t>
            </a:r>
          </a:p>
        </p:txBody>
      </p:sp>
      <p:sp>
        <p:nvSpPr>
          <p:cNvPr id="101" name="Rectângulo 16">
            <a:extLst>
              <a:ext uri="{FF2B5EF4-FFF2-40B4-BE49-F238E27FC236}">
                <a16:creationId xmlns:a16="http://schemas.microsoft.com/office/drawing/2014/main" id="{DAC286AB-EA90-EE40-94C1-EB8F65F980B0}"/>
              </a:ext>
            </a:extLst>
          </p:cNvPr>
          <p:cNvSpPr/>
          <p:nvPr/>
        </p:nvSpPr>
        <p:spPr>
          <a:xfrm>
            <a:off x="67397" y="2843284"/>
            <a:ext cx="235322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dsDNA</a:t>
            </a:r>
            <a:r>
              <a:rPr lang="pt-PT" sz="1400" b="1" dirty="0">
                <a:latin typeface="Arial" panose="020B0604020202020204" pitchFamily="34" charset="0"/>
                <a:cs typeface="Arial" panose="020B0604020202020204" pitchFamily="34" charset="0"/>
              </a:rPr>
              <a:t> (for 5hmC)</a:t>
            </a:r>
          </a:p>
        </p:txBody>
      </p:sp>
    </p:spTree>
    <p:extLst>
      <p:ext uri="{BB962C8B-B14F-4D97-AF65-F5344CB8AC3E}">
        <p14:creationId xmlns:p14="http://schemas.microsoft.com/office/powerpoint/2010/main" val="1280625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m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326" y="797475"/>
            <a:ext cx="2229612" cy="2328672"/>
          </a:xfrm>
          <a:prstGeom prst="rect">
            <a:avLst/>
          </a:prstGeom>
        </p:spPr>
      </p:pic>
      <p:sp>
        <p:nvSpPr>
          <p:cNvPr id="28" name="CaixaDeTexto 27"/>
          <p:cNvSpPr txBox="1"/>
          <p:nvPr/>
        </p:nvSpPr>
        <p:spPr>
          <a:xfrm>
            <a:off x="132993" y="2000"/>
            <a:ext cx="3479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Figure 2 – figure supplement 2B</a:t>
            </a:r>
            <a:endParaRPr lang="pt-PT" b="1" dirty="0"/>
          </a:p>
        </p:txBody>
      </p:sp>
      <p:sp>
        <p:nvSpPr>
          <p:cNvPr id="43" name="Rectângulo 16">
            <a:extLst>
              <a:ext uri="{FF2B5EF4-FFF2-40B4-BE49-F238E27FC236}">
                <a16:creationId xmlns:a16="http://schemas.microsoft.com/office/drawing/2014/main" id="{DAC286AB-EA90-EE40-94C1-EB8F65F980B0}"/>
              </a:ext>
            </a:extLst>
          </p:cNvPr>
          <p:cNvSpPr/>
          <p:nvPr/>
        </p:nvSpPr>
        <p:spPr>
          <a:xfrm>
            <a:off x="132993" y="522164"/>
            <a:ext cx="10651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400" b="1" dirty="0">
                <a:latin typeface="Arial" panose="020B0604020202020204" pitchFamily="34" charset="0"/>
                <a:cs typeface="Arial" panose="020B0604020202020204" pitchFamily="34" charset="0"/>
              </a:rPr>
              <a:t>R-</a:t>
            </a:r>
            <a:r>
              <a:rPr lang="pt-PT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loops</a:t>
            </a:r>
            <a:endParaRPr lang="pt-PT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108223" y="2361171"/>
            <a:ext cx="20579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000" dirty="0" err="1"/>
              <a:t>Shown</a:t>
            </a:r>
            <a:r>
              <a:rPr lang="pt-PT" sz="1000" dirty="0"/>
              <a:t> in </a:t>
            </a:r>
            <a:r>
              <a:rPr lang="fr-FR" sz="1000" dirty="0"/>
              <a:t>Figure 2 – figure </a:t>
            </a:r>
            <a:r>
              <a:rPr lang="fr-FR" sz="1000" dirty="0" err="1"/>
              <a:t>supplement</a:t>
            </a:r>
            <a:r>
              <a:rPr lang="fr-FR" sz="1000" dirty="0"/>
              <a:t> 2B, Tet1 KD</a:t>
            </a:r>
          </a:p>
        </p:txBody>
      </p:sp>
      <p:sp>
        <p:nvSpPr>
          <p:cNvPr id="15" name="Rectângulo 14"/>
          <p:cNvSpPr/>
          <p:nvPr/>
        </p:nvSpPr>
        <p:spPr>
          <a:xfrm>
            <a:off x="2324042" y="797475"/>
            <a:ext cx="1319377" cy="36004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6" name="CaixaDeTexto 15"/>
          <p:cNvSpPr txBox="1"/>
          <p:nvPr/>
        </p:nvSpPr>
        <p:spPr>
          <a:xfrm>
            <a:off x="2274035" y="3119334"/>
            <a:ext cx="20579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000" dirty="0" err="1"/>
              <a:t>Shown</a:t>
            </a:r>
            <a:r>
              <a:rPr lang="pt-PT" sz="1000" dirty="0"/>
              <a:t> in </a:t>
            </a:r>
            <a:r>
              <a:rPr lang="fr-FR" sz="1000" dirty="0"/>
              <a:t>Figure 2 – figure </a:t>
            </a:r>
            <a:r>
              <a:rPr lang="fr-FR" sz="1000" dirty="0" err="1"/>
              <a:t>supplement</a:t>
            </a:r>
            <a:r>
              <a:rPr lang="fr-FR" sz="1000" dirty="0"/>
              <a:t> 2B, Tet2 KD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108223" y="4240998"/>
            <a:ext cx="20579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000" dirty="0" err="1"/>
              <a:t>Shown</a:t>
            </a:r>
            <a:r>
              <a:rPr lang="pt-PT" sz="1000" dirty="0"/>
              <a:t> in </a:t>
            </a:r>
            <a:r>
              <a:rPr lang="fr-FR" sz="1000" dirty="0"/>
              <a:t>Figure 2 – figure </a:t>
            </a:r>
            <a:r>
              <a:rPr lang="fr-FR" sz="1000" dirty="0" err="1"/>
              <a:t>supplement</a:t>
            </a:r>
            <a:r>
              <a:rPr lang="fr-FR" sz="1000" dirty="0"/>
              <a:t> 2B, Tet1/2/3 TKD</a:t>
            </a:r>
          </a:p>
        </p:txBody>
      </p:sp>
      <p:sp>
        <p:nvSpPr>
          <p:cNvPr id="27" name="Rectângulo 16">
            <a:extLst>
              <a:ext uri="{FF2B5EF4-FFF2-40B4-BE49-F238E27FC236}">
                <a16:creationId xmlns:a16="http://schemas.microsoft.com/office/drawing/2014/main" id="{DAC286AB-EA90-EE40-94C1-EB8F65F980B0}"/>
              </a:ext>
            </a:extLst>
          </p:cNvPr>
          <p:cNvSpPr/>
          <p:nvPr/>
        </p:nvSpPr>
        <p:spPr>
          <a:xfrm>
            <a:off x="55604" y="5110469"/>
            <a:ext cx="235322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dsDNA</a:t>
            </a:r>
            <a:r>
              <a:rPr lang="pt-PT" sz="1400" b="1" dirty="0">
                <a:latin typeface="Arial" panose="020B0604020202020204" pitchFamily="34" charset="0"/>
                <a:cs typeface="Arial" panose="020B0604020202020204" pitchFamily="34" charset="0"/>
              </a:rPr>
              <a:t> (for R-</a:t>
            </a:r>
            <a:r>
              <a:rPr lang="pt-PT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loops</a:t>
            </a:r>
            <a:r>
              <a:rPr lang="pt-PT" sz="14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34" y="1012775"/>
            <a:ext cx="1333500" cy="1280160"/>
          </a:xfrm>
          <a:prstGeom prst="rect">
            <a:avLst/>
          </a:prstGeom>
        </p:spPr>
      </p:pic>
      <p:sp>
        <p:nvSpPr>
          <p:cNvPr id="5" name="Rectângulo 4"/>
          <p:cNvSpPr/>
          <p:nvPr/>
        </p:nvSpPr>
        <p:spPr>
          <a:xfrm>
            <a:off x="470434" y="1002212"/>
            <a:ext cx="1319377" cy="36004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91" y="5909958"/>
            <a:ext cx="1295400" cy="1271016"/>
          </a:xfrm>
          <a:prstGeom prst="rect">
            <a:avLst/>
          </a:prstGeom>
        </p:spPr>
      </p:pic>
      <p:sp>
        <p:nvSpPr>
          <p:cNvPr id="59" name="CaixaDeTexto 58"/>
          <p:cNvSpPr txBox="1"/>
          <p:nvPr/>
        </p:nvSpPr>
        <p:spPr>
          <a:xfrm>
            <a:off x="-46431" y="7266353"/>
            <a:ext cx="20579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000" dirty="0" err="1"/>
              <a:t>Shown</a:t>
            </a:r>
            <a:r>
              <a:rPr lang="pt-PT" sz="1000" dirty="0"/>
              <a:t> in </a:t>
            </a:r>
            <a:r>
              <a:rPr lang="fr-FR" sz="1000" dirty="0"/>
              <a:t>Figure 2 – figure </a:t>
            </a:r>
            <a:r>
              <a:rPr lang="fr-FR" sz="1000" dirty="0" err="1"/>
              <a:t>supplement</a:t>
            </a:r>
            <a:r>
              <a:rPr lang="fr-FR" sz="1000" dirty="0"/>
              <a:t> 2B, Tet1 KD</a:t>
            </a:r>
          </a:p>
        </p:txBody>
      </p:sp>
      <p:sp>
        <p:nvSpPr>
          <p:cNvPr id="60" name="Rectângulo 59"/>
          <p:cNvSpPr/>
          <p:nvPr/>
        </p:nvSpPr>
        <p:spPr>
          <a:xfrm>
            <a:off x="315780" y="5907394"/>
            <a:ext cx="1319377" cy="36004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73" name="Imagem 7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549" y="842009"/>
            <a:ext cx="2229612" cy="2328672"/>
          </a:xfrm>
          <a:prstGeom prst="rect">
            <a:avLst/>
          </a:prstGeom>
        </p:spPr>
      </p:pic>
      <p:sp>
        <p:nvSpPr>
          <p:cNvPr id="18" name="Rectângulo 17"/>
          <p:cNvSpPr/>
          <p:nvPr/>
        </p:nvSpPr>
        <p:spPr>
          <a:xfrm>
            <a:off x="4728181" y="842009"/>
            <a:ext cx="708634" cy="34022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4" name="Rectângulo 73"/>
          <p:cNvSpPr/>
          <p:nvPr/>
        </p:nvSpPr>
        <p:spPr>
          <a:xfrm>
            <a:off x="6055440" y="851525"/>
            <a:ext cx="708634" cy="34022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5" name="CaixaDeTexto 74"/>
          <p:cNvSpPr txBox="1"/>
          <p:nvPr/>
        </p:nvSpPr>
        <p:spPr>
          <a:xfrm>
            <a:off x="4666318" y="3146390"/>
            <a:ext cx="20579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000" dirty="0" err="1"/>
              <a:t>Shown</a:t>
            </a:r>
            <a:r>
              <a:rPr lang="pt-PT" sz="1000" dirty="0"/>
              <a:t> in </a:t>
            </a:r>
            <a:r>
              <a:rPr lang="fr-FR" sz="1000" dirty="0"/>
              <a:t>Figure 2 – figure </a:t>
            </a:r>
            <a:r>
              <a:rPr lang="fr-FR" sz="1000" dirty="0" err="1"/>
              <a:t>supplement</a:t>
            </a:r>
            <a:r>
              <a:rPr lang="fr-FR" sz="1000" dirty="0"/>
              <a:t> 2B, Tet3 KD</a:t>
            </a:r>
          </a:p>
        </p:txBody>
      </p:sp>
      <p:pic>
        <p:nvPicPr>
          <p:cNvPr id="22" name="Imagem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505" y="5416028"/>
            <a:ext cx="2208276" cy="2409444"/>
          </a:xfrm>
          <a:prstGeom prst="rect">
            <a:avLst/>
          </a:prstGeom>
        </p:spPr>
      </p:pic>
      <p:sp>
        <p:nvSpPr>
          <p:cNvPr id="76" name="Rectângulo 75"/>
          <p:cNvSpPr/>
          <p:nvPr/>
        </p:nvSpPr>
        <p:spPr>
          <a:xfrm>
            <a:off x="2260756" y="5432581"/>
            <a:ext cx="1319377" cy="36004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7" name="CaixaDeTexto 76"/>
          <p:cNvSpPr txBox="1"/>
          <p:nvPr/>
        </p:nvSpPr>
        <p:spPr>
          <a:xfrm>
            <a:off x="2210749" y="7754440"/>
            <a:ext cx="20579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000" dirty="0" err="1"/>
              <a:t>Shown</a:t>
            </a:r>
            <a:r>
              <a:rPr lang="pt-PT" sz="1000" dirty="0"/>
              <a:t> in </a:t>
            </a:r>
            <a:r>
              <a:rPr lang="fr-FR" sz="1000" dirty="0"/>
              <a:t>Figure 2 – figure </a:t>
            </a:r>
            <a:r>
              <a:rPr lang="fr-FR" sz="1000" dirty="0" err="1"/>
              <a:t>supplement</a:t>
            </a:r>
            <a:r>
              <a:rPr lang="fr-FR" sz="1000" dirty="0"/>
              <a:t> 2B, Tet2 KD</a:t>
            </a:r>
          </a:p>
        </p:txBody>
      </p:sp>
      <p:pic>
        <p:nvPicPr>
          <p:cNvPr id="78" name="Imagem 7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448" y="5387603"/>
            <a:ext cx="2208276" cy="2409444"/>
          </a:xfrm>
          <a:prstGeom prst="rect">
            <a:avLst/>
          </a:prstGeom>
        </p:spPr>
      </p:pic>
      <p:sp>
        <p:nvSpPr>
          <p:cNvPr id="79" name="Rectângulo 78"/>
          <p:cNvSpPr/>
          <p:nvPr/>
        </p:nvSpPr>
        <p:spPr>
          <a:xfrm>
            <a:off x="4790044" y="5415476"/>
            <a:ext cx="708634" cy="34022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0" name="Rectângulo 79"/>
          <p:cNvSpPr/>
          <p:nvPr/>
        </p:nvSpPr>
        <p:spPr>
          <a:xfrm>
            <a:off x="6117303" y="5424992"/>
            <a:ext cx="708634" cy="34022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1" name="CaixaDeTexto 80"/>
          <p:cNvSpPr txBox="1"/>
          <p:nvPr/>
        </p:nvSpPr>
        <p:spPr>
          <a:xfrm>
            <a:off x="4728181" y="7719857"/>
            <a:ext cx="20579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000" dirty="0" err="1"/>
              <a:t>Shown</a:t>
            </a:r>
            <a:r>
              <a:rPr lang="pt-PT" sz="1000" dirty="0"/>
              <a:t> in </a:t>
            </a:r>
            <a:r>
              <a:rPr lang="fr-FR" sz="1000" dirty="0"/>
              <a:t>Figure 2 – figure </a:t>
            </a:r>
            <a:r>
              <a:rPr lang="fr-FR" sz="1000" dirty="0" err="1"/>
              <a:t>supplement</a:t>
            </a:r>
            <a:r>
              <a:rPr lang="fr-FR" sz="1000" dirty="0"/>
              <a:t> 2B, Tet3 KD</a:t>
            </a:r>
          </a:p>
        </p:txBody>
      </p:sp>
      <p:pic>
        <p:nvPicPr>
          <p:cNvPr id="23" name="Imagem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87" y="3119334"/>
            <a:ext cx="1504188" cy="1121664"/>
          </a:xfrm>
          <a:prstGeom prst="rect">
            <a:avLst/>
          </a:prstGeom>
        </p:spPr>
      </p:pic>
      <p:sp>
        <p:nvSpPr>
          <p:cNvPr id="82" name="Rectângulo 81"/>
          <p:cNvSpPr/>
          <p:nvPr/>
        </p:nvSpPr>
        <p:spPr>
          <a:xfrm>
            <a:off x="500092" y="3500146"/>
            <a:ext cx="1319377" cy="36004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40" name="Imagem 3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41" y="8154550"/>
            <a:ext cx="1345692" cy="1103376"/>
          </a:xfrm>
          <a:prstGeom prst="rect">
            <a:avLst/>
          </a:prstGeom>
        </p:spPr>
      </p:pic>
      <p:sp>
        <p:nvSpPr>
          <p:cNvPr id="83" name="CaixaDeTexto 82"/>
          <p:cNvSpPr txBox="1"/>
          <p:nvPr/>
        </p:nvSpPr>
        <p:spPr>
          <a:xfrm>
            <a:off x="-90855" y="9267070"/>
            <a:ext cx="20579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000" dirty="0" err="1"/>
              <a:t>Shown</a:t>
            </a:r>
            <a:r>
              <a:rPr lang="pt-PT" sz="1000" dirty="0"/>
              <a:t> in </a:t>
            </a:r>
            <a:r>
              <a:rPr lang="fr-FR" sz="1000" dirty="0"/>
              <a:t>Figure 2 – figure </a:t>
            </a:r>
            <a:r>
              <a:rPr lang="fr-FR" sz="1000" dirty="0" err="1"/>
              <a:t>supplement</a:t>
            </a:r>
            <a:r>
              <a:rPr lang="fr-FR" sz="1000" dirty="0"/>
              <a:t> 2B, Tet1/2/3 TKD</a:t>
            </a:r>
          </a:p>
        </p:txBody>
      </p:sp>
      <p:sp>
        <p:nvSpPr>
          <p:cNvPr id="84" name="Rectângulo 83"/>
          <p:cNvSpPr/>
          <p:nvPr/>
        </p:nvSpPr>
        <p:spPr>
          <a:xfrm>
            <a:off x="301014" y="8526218"/>
            <a:ext cx="1319377" cy="36004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00592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Picture 5" descr="\\fm.ul.pt\IMM\Research\Labs\salmeida\ResearchData\joaosabino\ES cells\eLife reviwes (June 2021)\Tets Depletion\Dot Blots\NIH-3T3 Tet2 and Tet3 KD n=1 to n=4\NIH siTet2 and siTet3 Summary Images\5hmC no boil n=1,2,3,4.t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" t="5257" r="836" b="5184"/>
          <a:stretch/>
        </p:blipFill>
        <p:spPr bwMode="auto">
          <a:xfrm>
            <a:off x="1637470" y="1005690"/>
            <a:ext cx="4381395" cy="414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11" y="3361737"/>
            <a:ext cx="673608" cy="1255776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77" y="1032816"/>
            <a:ext cx="697992" cy="1248156"/>
          </a:xfrm>
          <a:prstGeom prst="rect">
            <a:avLst/>
          </a:prstGeom>
        </p:spPr>
      </p:pic>
      <p:sp>
        <p:nvSpPr>
          <p:cNvPr id="28" name="CaixaDeTexto 27"/>
          <p:cNvSpPr txBox="1"/>
          <p:nvPr/>
        </p:nvSpPr>
        <p:spPr>
          <a:xfrm>
            <a:off x="132993" y="2000"/>
            <a:ext cx="3479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Figure 2 – figure supplement 2B</a:t>
            </a:r>
            <a:endParaRPr lang="pt-PT" b="1" dirty="0"/>
          </a:p>
        </p:txBody>
      </p:sp>
      <p:sp>
        <p:nvSpPr>
          <p:cNvPr id="44" name="CaixaDeTexto 43"/>
          <p:cNvSpPr txBox="1"/>
          <p:nvPr/>
        </p:nvSpPr>
        <p:spPr>
          <a:xfrm>
            <a:off x="-96712" y="7131086"/>
            <a:ext cx="20579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000" dirty="0" err="1"/>
              <a:t>Shown</a:t>
            </a:r>
            <a:r>
              <a:rPr lang="pt-PT" sz="1000" dirty="0"/>
              <a:t> in </a:t>
            </a:r>
            <a:r>
              <a:rPr lang="fr-FR" sz="1000" dirty="0"/>
              <a:t>Figure 2 – figure </a:t>
            </a:r>
            <a:r>
              <a:rPr lang="fr-FR" sz="1000" dirty="0" err="1"/>
              <a:t>supplement</a:t>
            </a:r>
            <a:r>
              <a:rPr lang="fr-FR" sz="1000" dirty="0"/>
              <a:t> 2B, Tet1 KD</a:t>
            </a:r>
          </a:p>
        </p:txBody>
      </p:sp>
      <p:sp>
        <p:nvSpPr>
          <p:cNvPr id="45" name="Rectângulo 16">
            <a:extLst>
              <a:ext uri="{FF2B5EF4-FFF2-40B4-BE49-F238E27FC236}">
                <a16:creationId xmlns:a16="http://schemas.microsoft.com/office/drawing/2014/main" id="{DAC286AB-EA90-EE40-94C1-EB8F65F980B0}"/>
              </a:ext>
            </a:extLst>
          </p:cNvPr>
          <p:cNvSpPr/>
          <p:nvPr/>
        </p:nvSpPr>
        <p:spPr>
          <a:xfrm>
            <a:off x="58832" y="5414652"/>
            <a:ext cx="235322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400" b="1" dirty="0">
                <a:latin typeface="Arial" panose="020B0604020202020204" pitchFamily="34" charset="0"/>
                <a:cs typeface="Arial" panose="020B0604020202020204" pitchFamily="34" charset="0"/>
              </a:rPr>
              <a:t>5mC</a:t>
            </a:r>
          </a:p>
        </p:txBody>
      </p:sp>
      <p:sp>
        <p:nvSpPr>
          <p:cNvPr id="64" name="CaixaDeTexto 63"/>
          <p:cNvSpPr txBox="1"/>
          <p:nvPr/>
        </p:nvSpPr>
        <p:spPr>
          <a:xfrm>
            <a:off x="-91468" y="9515905"/>
            <a:ext cx="20579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000" dirty="0" err="1"/>
              <a:t>Shown</a:t>
            </a:r>
            <a:r>
              <a:rPr lang="pt-PT" sz="1000" dirty="0"/>
              <a:t> in </a:t>
            </a:r>
            <a:r>
              <a:rPr lang="fr-FR" sz="1000" dirty="0"/>
              <a:t>Figure 2 – figure </a:t>
            </a:r>
            <a:r>
              <a:rPr lang="fr-FR" sz="1000" dirty="0" err="1"/>
              <a:t>supplement</a:t>
            </a:r>
            <a:r>
              <a:rPr lang="fr-FR" sz="1000" dirty="0"/>
              <a:t> 2B, Tet1 KD</a:t>
            </a:r>
          </a:p>
        </p:txBody>
      </p:sp>
      <p:sp>
        <p:nvSpPr>
          <p:cNvPr id="75" name="Rectângulo 16">
            <a:extLst>
              <a:ext uri="{FF2B5EF4-FFF2-40B4-BE49-F238E27FC236}">
                <a16:creationId xmlns:a16="http://schemas.microsoft.com/office/drawing/2014/main" id="{DAC286AB-EA90-EE40-94C1-EB8F65F980B0}"/>
              </a:ext>
            </a:extLst>
          </p:cNvPr>
          <p:cNvSpPr/>
          <p:nvPr/>
        </p:nvSpPr>
        <p:spPr>
          <a:xfrm>
            <a:off x="162085" y="7762493"/>
            <a:ext cx="235322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dsDNA</a:t>
            </a:r>
            <a:r>
              <a:rPr lang="pt-PT" sz="1400" b="1" dirty="0">
                <a:latin typeface="Arial" panose="020B0604020202020204" pitchFamily="34" charset="0"/>
                <a:cs typeface="Arial" panose="020B0604020202020204" pitchFamily="34" charset="0"/>
              </a:rPr>
              <a:t> (for 5mC)</a:t>
            </a:r>
          </a:p>
        </p:txBody>
      </p:sp>
      <p:sp>
        <p:nvSpPr>
          <p:cNvPr id="77" name="Rectângulo 76"/>
          <p:cNvSpPr/>
          <p:nvPr/>
        </p:nvSpPr>
        <p:spPr>
          <a:xfrm>
            <a:off x="526752" y="1926261"/>
            <a:ext cx="639407" cy="32302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8" name="CaixaDeTexto 77"/>
          <p:cNvSpPr txBox="1"/>
          <p:nvPr/>
        </p:nvSpPr>
        <p:spPr>
          <a:xfrm>
            <a:off x="-87659" y="2280972"/>
            <a:ext cx="20579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000" dirty="0" err="1"/>
              <a:t>Shown</a:t>
            </a:r>
            <a:r>
              <a:rPr lang="pt-PT" sz="1000" dirty="0"/>
              <a:t> in </a:t>
            </a:r>
            <a:r>
              <a:rPr lang="fr-FR" sz="1000" dirty="0"/>
              <a:t>Figure 2 – figure </a:t>
            </a:r>
            <a:r>
              <a:rPr lang="fr-FR" sz="1000" dirty="0" err="1"/>
              <a:t>supplement</a:t>
            </a:r>
            <a:r>
              <a:rPr lang="fr-FR" sz="1000" dirty="0"/>
              <a:t> 2B, Tet1 KD</a:t>
            </a:r>
          </a:p>
        </p:txBody>
      </p:sp>
      <p:sp>
        <p:nvSpPr>
          <p:cNvPr id="79" name="Rectângulo 16">
            <a:extLst>
              <a:ext uri="{FF2B5EF4-FFF2-40B4-BE49-F238E27FC236}">
                <a16:creationId xmlns:a16="http://schemas.microsoft.com/office/drawing/2014/main" id="{DAC286AB-EA90-EE40-94C1-EB8F65F980B0}"/>
              </a:ext>
            </a:extLst>
          </p:cNvPr>
          <p:cNvSpPr/>
          <p:nvPr/>
        </p:nvSpPr>
        <p:spPr>
          <a:xfrm>
            <a:off x="88608" y="629483"/>
            <a:ext cx="235322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400" b="1" dirty="0">
                <a:latin typeface="Arial" panose="020B0604020202020204" pitchFamily="34" charset="0"/>
                <a:cs typeface="Arial" panose="020B0604020202020204" pitchFamily="34" charset="0"/>
              </a:rPr>
              <a:t>5hmC</a:t>
            </a:r>
          </a:p>
        </p:txBody>
      </p:sp>
      <p:sp>
        <p:nvSpPr>
          <p:cNvPr id="81" name="Rectângulo 80"/>
          <p:cNvSpPr/>
          <p:nvPr/>
        </p:nvSpPr>
        <p:spPr>
          <a:xfrm>
            <a:off x="2728817" y="1032816"/>
            <a:ext cx="725584" cy="36004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0" name="Rectângulo 89"/>
          <p:cNvSpPr/>
          <p:nvPr/>
        </p:nvSpPr>
        <p:spPr>
          <a:xfrm>
            <a:off x="551918" y="4246553"/>
            <a:ext cx="685748" cy="36004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1" name="CaixaDeTexto 90"/>
          <p:cNvSpPr txBox="1"/>
          <p:nvPr/>
        </p:nvSpPr>
        <p:spPr>
          <a:xfrm>
            <a:off x="-57571" y="4609592"/>
            <a:ext cx="20579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000" dirty="0" err="1"/>
              <a:t>Shown</a:t>
            </a:r>
            <a:r>
              <a:rPr lang="pt-PT" sz="1000" dirty="0"/>
              <a:t> in </a:t>
            </a:r>
            <a:r>
              <a:rPr lang="fr-FR" sz="1000" dirty="0"/>
              <a:t>Figure 2 – figure </a:t>
            </a:r>
            <a:r>
              <a:rPr lang="fr-FR" sz="1000" dirty="0" err="1"/>
              <a:t>supplement</a:t>
            </a:r>
            <a:r>
              <a:rPr lang="fr-FR" sz="1000" dirty="0"/>
              <a:t> 2B, Tet1 KD</a:t>
            </a:r>
          </a:p>
        </p:txBody>
      </p:sp>
      <p:sp>
        <p:nvSpPr>
          <p:cNvPr id="101" name="Rectângulo 16">
            <a:extLst>
              <a:ext uri="{FF2B5EF4-FFF2-40B4-BE49-F238E27FC236}">
                <a16:creationId xmlns:a16="http://schemas.microsoft.com/office/drawing/2014/main" id="{DAC286AB-EA90-EE40-94C1-EB8F65F980B0}"/>
              </a:ext>
            </a:extLst>
          </p:cNvPr>
          <p:cNvSpPr/>
          <p:nvPr/>
        </p:nvSpPr>
        <p:spPr>
          <a:xfrm>
            <a:off x="67397" y="2843284"/>
            <a:ext cx="235322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dsDNA</a:t>
            </a:r>
            <a:r>
              <a:rPr lang="pt-PT" sz="1400" b="1" dirty="0">
                <a:latin typeface="Arial" panose="020B0604020202020204" pitchFamily="34" charset="0"/>
                <a:cs typeface="Arial" panose="020B0604020202020204" pitchFamily="34" charset="0"/>
              </a:rPr>
              <a:t> (for 5hmC)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130" y="8244889"/>
            <a:ext cx="673608" cy="1271016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22" y="5895830"/>
            <a:ext cx="635508" cy="1295400"/>
          </a:xfrm>
          <a:prstGeom prst="rect">
            <a:avLst/>
          </a:prstGeom>
        </p:spPr>
      </p:pic>
      <p:sp>
        <p:nvSpPr>
          <p:cNvPr id="41" name="Rectângulo 40"/>
          <p:cNvSpPr/>
          <p:nvPr/>
        </p:nvSpPr>
        <p:spPr>
          <a:xfrm>
            <a:off x="521893" y="5863065"/>
            <a:ext cx="685748" cy="36004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63" name="Rectângulo 62"/>
          <p:cNvSpPr/>
          <p:nvPr/>
        </p:nvSpPr>
        <p:spPr>
          <a:xfrm>
            <a:off x="475212" y="8171035"/>
            <a:ext cx="685748" cy="36004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102" name="CaixaDeTexto 101"/>
          <p:cNvSpPr txBox="1"/>
          <p:nvPr/>
        </p:nvSpPr>
        <p:spPr>
          <a:xfrm>
            <a:off x="1645486" y="1437692"/>
            <a:ext cx="389096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000" dirty="0" err="1"/>
              <a:t>Shown</a:t>
            </a:r>
            <a:r>
              <a:rPr lang="pt-PT" sz="1000" dirty="0"/>
              <a:t> in </a:t>
            </a:r>
            <a:r>
              <a:rPr lang="fr-FR" sz="1000" dirty="0"/>
              <a:t>Figure 2 – figure </a:t>
            </a:r>
            <a:r>
              <a:rPr lang="fr-FR" sz="1000" dirty="0" err="1"/>
              <a:t>supplement</a:t>
            </a:r>
            <a:r>
              <a:rPr lang="fr-FR" sz="1000" dirty="0"/>
              <a:t> 2B, Tet2 KD</a:t>
            </a:r>
          </a:p>
        </p:txBody>
      </p:sp>
      <p:pic>
        <p:nvPicPr>
          <p:cNvPr id="103" name="Picture 5" descr="\\fm.ul.pt\IMM\Research\Labs\salmeida\ResearchData\joaosabino\ES cells\eLife reviwes (June 2021)\Tets Depletion\Dot Blots\NIH-3T3 Tet2 and Tet3 KD n=1 to n=4\NIH siTet2 and siTet3 Summary Images\5hmC no boil n=1,2,3,4.t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" t="5257" r="836" b="5184"/>
          <a:stretch/>
        </p:blipFill>
        <p:spPr bwMode="auto">
          <a:xfrm>
            <a:off x="1645486" y="1774432"/>
            <a:ext cx="4381395" cy="414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" name="Rectângulo 103"/>
          <p:cNvSpPr/>
          <p:nvPr/>
        </p:nvSpPr>
        <p:spPr>
          <a:xfrm>
            <a:off x="2412055" y="1818586"/>
            <a:ext cx="392468" cy="32598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4" name="Rectângulo 83"/>
          <p:cNvSpPr/>
          <p:nvPr/>
        </p:nvSpPr>
        <p:spPr>
          <a:xfrm>
            <a:off x="1653604" y="1821887"/>
            <a:ext cx="392468" cy="32598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5" name="CaixaDeTexto 104"/>
          <p:cNvSpPr txBox="1"/>
          <p:nvPr/>
        </p:nvSpPr>
        <p:spPr>
          <a:xfrm>
            <a:off x="1620391" y="2198776"/>
            <a:ext cx="389096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000" dirty="0" err="1"/>
              <a:t>Shown</a:t>
            </a:r>
            <a:r>
              <a:rPr lang="pt-PT" sz="1000" dirty="0"/>
              <a:t> in </a:t>
            </a:r>
            <a:r>
              <a:rPr lang="fr-FR" sz="1000" dirty="0"/>
              <a:t>Figure 2 – figure </a:t>
            </a:r>
            <a:r>
              <a:rPr lang="fr-FR" sz="1000" dirty="0" err="1"/>
              <a:t>supplement</a:t>
            </a:r>
            <a:r>
              <a:rPr lang="fr-FR" sz="1000" dirty="0"/>
              <a:t> 2B, Tet3 KD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067" y="3304944"/>
            <a:ext cx="3916680" cy="385572"/>
          </a:xfrm>
          <a:prstGeom prst="rect">
            <a:avLst/>
          </a:prstGeom>
        </p:spPr>
      </p:pic>
      <p:sp>
        <p:nvSpPr>
          <p:cNvPr id="106" name="Rectângulo 105"/>
          <p:cNvSpPr/>
          <p:nvPr/>
        </p:nvSpPr>
        <p:spPr>
          <a:xfrm>
            <a:off x="2907301" y="3322167"/>
            <a:ext cx="725584" cy="36004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7" name="CaixaDeTexto 106"/>
          <p:cNvSpPr txBox="1"/>
          <p:nvPr/>
        </p:nvSpPr>
        <p:spPr>
          <a:xfrm>
            <a:off x="1970264" y="3736491"/>
            <a:ext cx="389096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000" dirty="0" err="1"/>
              <a:t>Shown</a:t>
            </a:r>
            <a:r>
              <a:rPr lang="pt-PT" sz="1000" dirty="0"/>
              <a:t> in </a:t>
            </a:r>
            <a:r>
              <a:rPr lang="fr-FR" sz="1000" dirty="0"/>
              <a:t>Figure 2 – figure </a:t>
            </a:r>
            <a:r>
              <a:rPr lang="fr-FR" sz="1000" dirty="0" err="1"/>
              <a:t>supplement</a:t>
            </a:r>
            <a:r>
              <a:rPr lang="fr-FR" sz="1000" dirty="0"/>
              <a:t> 2B, Tet2 KD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876" y="4164186"/>
            <a:ext cx="3951732" cy="403860"/>
          </a:xfrm>
          <a:prstGeom prst="rect">
            <a:avLst/>
          </a:prstGeom>
        </p:spPr>
      </p:pic>
      <p:sp>
        <p:nvSpPr>
          <p:cNvPr id="108" name="Rectângulo 107"/>
          <p:cNvSpPr/>
          <p:nvPr/>
        </p:nvSpPr>
        <p:spPr>
          <a:xfrm>
            <a:off x="2580878" y="4199358"/>
            <a:ext cx="392468" cy="32598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9" name="Rectângulo 108"/>
          <p:cNvSpPr/>
          <p:nvPr/>
        </p:nvSpPr>
        <p:spPr>
          <a:xfrm>
            <a:off x="1913272" y="4202659"/>
            <a:ext cx="392468" cy="32598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10" name="CaixaDeTexto 109"/>
          <p:cNvSpPr txBox="1"/>
          <p:nvPr/>
        </p:nvSpPr>
        <p:spPr>
          <a:xfrm>
            <a:off x="2002285" y="4579548"/>
            <a:ext cx="389096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000" dirty="0" err="1"/>
              <a:t>Shown</a:t>
            </a:r>
            <a:r>
              <a:rPr lang="pt-PT" sz="1000" dirty="0"/>
              <a:t> in </a:t>
            </a:r>
            <a:r>
              <a:rPr lang="fr-FR" sz="1000" dirty="0"/>
              <a:t>Figure 2 – figure </a:t>
            </a:r>
            <a:r>
              <a:rPr lang="fr-FR" sz="1000" dirty="0" err="1"/>
              <a:t>supplement</a:t>
            </a:r>
            <a:r>
              <a:rPr lang="fr-FR" sz="1000" dirty="0"/>
              <a:t> 2B, Tet3 KD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838" y="5975816"/>
            <a:ext cx="3910584" cy="499872"/>
          </a:xfrm>
          <a:prstGeom prst="rect">
            <a:avLst/>
          </a:prstGeom>
        </p:spPr>
      </p:pic>
      <p:sp>
        <p:nvSpPr>
          <p:cNvPr id="111" name="Rectângulo 110"/>
          <p:cNvSpPr/>
          <p:nvPr/>
        </p:nvSpPr>
        <p:spPr>
          <a:xfrm>
            <a:off x="1837736" y="6006095"/>
            <a:ext cx="725584" cy="36004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12" name="CaixaDeTexto 111"/>
          <p:cNvSpPr txBox="1"/>
          <p:nvPr/>
        </p:nvSpPr>
        <p:spPr>
          <a:xfrm>
            <a:off x="1833886" y="6468631"/>
            <a:ext cx="389096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000" dirty="0" err="1"/>
              <a:t>Shown</a:t>
            </a:r>
            <a:r>
              <a:rPr lang="pt-PT" sz="1000" dirty="0"/>
              <a:t> in </a:t>
            </a:r>
            <a:r>
              <a:rPr lang="fr-FR" sz="1000" dirty="0"/>
              <a:t>Figure 2 – figure </a:t>
            </a:r>
            <a:r>
              <a:rPr lang="fr-FR" sz="1000" dirty="0" err="1"/>
              <a:t>supplement</a:t>
            </a:r>
            <a:r>
              <a:rPr lang="fr-FR" sz="1000" dirty="0"/>
              <a:t> 2B, Tet2 KD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572" y="6883815"/>
            <a:ext cx="3852065" cy="447326"/>
          </a:xfrm>
          <a:prstGeom prst="rect">
            <a:avLst/>
          </a:prstGeom>
        </p:spPr>
      </p:pic>
      <p:sp>
        <p:nvSpPr>
          <p:cNvPr id="113" name="Rectângulo 112"/>
          <p:cNvSpPr/>
          <p:nvPr/>
        </p:nvSpPr>
        <p:spPr>
          <a:xfrm>
            <a:off x="3520705" y="6880514"/>
            <a:ext cx="392468" cy="32598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14" name="Rectângulo 113"/>
          <p:cNvSpPr/>
          <p:nvPr/>
        </p:nvSpPr>
        <p:spPr>
          <a:xfrm>
            <a:off x="2853099" y="6883815"/>
            <a:ext cx="392468" cy="32598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15" name="CaixaDeTexto 114"/>
          <p:cNvSpPr txBox="1"/>
          <p:nvPr/>
        </p:nvSpPr>
        <p:spPr>
          <a:xfrm>
            <a:off x="1859649" y="7306927"/>
            <a:ext cx="389096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000" dirty="0" err="1"/>
              <a:t>Shown</a:t>
            </a:r>
            <a:r>
              <a:rPr lang="pt-PT" sz="1000" dirty="0"/>
              <a:t> in </a:t>
            </a:r>
            <a:r>
              <a:rPr lang="fr-FR" sz="1000" dirty="0"/>
              <a:t>Figure 2 – figure </a:t>
            </a:r>
            <a:r>
              <a:rPr lang="fr-FR" sz="1000" dirty="0" err="1"/>
              <a:t>supplement</a:t>
            </a:r>
            <a:r>
              <a:rPr lang="fr-FR" sz="1000" dirty="0"/>
              <a:t> 2B, Tet3 KD</a:t>
            </a: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003" y="8294474"/>
            <a:ext cx="3895344" cy="341376"/>
          </a:xfrm>
          <a:prstGeom prst="rect">
            <a:avLst/>
          </a:prstGeom>
        </p:spPr>
      </p:pic>
      <p:sp>
        <p:nvSpPr>
          <p:cNvPr id="116" name="Rectângulo 115"/>
          <p:cNvSpPr/>
          <p:nvPr/>
        </p:nvSpPr>
        <p:spPr>
          <a:xfrm>
            <a:off x="2791582" y="8294750"/>
            <a:ext cx="725584" cy="36004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17" name="CaixaDeTexto 116"/>
          <p:cNvSpPr txBox="1"/>
          <p:nvPr/>
        </p:nvSpPr>
        <p:spPr>
          <a:xfrm>
            <a:off x="1895257" y="8679397"/>
            <a:ext cx="389096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000" dirty="0" err="1"/>
              <a:t>Shown</a:t>
            </a:r>
            <a:r>
              <a:rPr lang="pt-PT" sz="1000" dirty="0"/>
              <a:t> in </a:t>
            </a:r>
            <a:r>
              <a:rPr lang="fr-FR" sz="1000" dirty="0"/>
              <a:t>Figure 2 – figure </a:t>
            </a:r>
            <a:r>
              <a:rPr lang="fr-FR" sz="1000" dirty="0" err="1"/>
              <a:t>supplement</a:t>
            </a:r>
            <a:r>
              <a:rPr lang="fr-FR" sz="1000" dirty="0"/>
              <a:t> 2B, Tet2 KD</a:t>
            </a:r>
          </a:p>
        </p:txBody>
      </p:sp>
      <p:pic>
        <p:nvPicPr>
          <p:cNvPr id="119" name="Imagem 1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631" y="9130982"/>
            <a:ext cx="3895344" cy="341376"/>
          </a:xfrm>
          <a:prstGeom prst="rect">
            <a:avLst/>
          </a:prstGeom>
        </p:spPr>
      </p:pic>
      <p:sp>
        <p:nvSpPr>
          <p:cNvPr id="121" name="CaixaDeTexto 120"/>
          <p:cNvSpPr txBox="1"/>
          <p:nvPr/>
        </p:nvSpPr>
        <p:spPr>
          <a:xfrm>
            <a:off x="1833885" y="9515905"/>
            <a:ext cx="389096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000" dirty="0" err="1"/>
              <a:t>Shown</a:t>
            </a:r>
            <a:r>
              <a:rPr lang="pt-PT" sz="1000" dirty="0"/>
              <a:t> in </a:t>
            </a:r>
            <a:r>
              <a:rPr lang="fr-FR" sz="1000" dirty="0"/>
              <a:t>Figure 2 – figure </a:t>
            </a:r>
            <a:r>
              <a:rPr lang="fr-FR" sz="1000" dirty="0" err="1"/>
              <a:t>supplement</a:t>
            </a:r>
            <a:r>
              <a:rPr lang="fr-FR" sz="1000" dirty="0"/>
              <a:t> 2B, Tet3 KD</a:t>
            </a:r>
          </a:p>
        </p:txBody>
      </p:sp>
      <p:sp>
        <p:nvSpPr>
          <p:cNvPr id="122" name="Rectângulo 121"/>
          <p:cNvSpPr/>
          <p:nvPr/>
        </p:nvSpPr>
        <p:spPr>
          <a:xfrm>
            <a:off x="3444311" y="9125722"/>
            <a:ext cx="392468" cy="32598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3" name="Rectângulo 122"/>
          <p:cNvSpPr/>
          <p:nvPr/>
        </p:nvSpPr>
        <p:spPr>
          <a:xfrm>
            <a:off x="2776705" y="9129023"/>
            <a:ext cx="392468" cy="32598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927" y="450156"/>
            <a:ext cx="676656" cy="1836420"/>
          </a:xfrm>
          <a:prstGeom prst="rect">
            <a:avLst/>
          </a:prstGeom>
        </p:spPr>
      </p:pic>
      <p:sp>
        <p:nvSpPr>
          <p:cNvPr id="124" name="Rectângulo 123"/>
          <p:cNvSpPr/>
          <p:nvPr/>
        </p:nvSpPr>
        <p:spPr>
          <a:xfrm>
            <a:off x="6395999" y="1804142"/>
            <a:ext cx="725584" cy="36004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5" name="CaixaDeTexto 124"/>
          <p:cNvSpPr txBox="1"/>
          <p:nvPr/>
        </p:nvSpPr>
        <p:spPr>
          <a:xfrm>
            <a:off x="6018866" y="2250356"/>
            <a:ext cx="12901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000" dirty="0" err="1"/>
              <a:t>Shown</a:t>
            </a:r>
            <a:r>
              <a:rPr lang="pt-PT" sz="1000" dirty="0"/>
              <a:t> in </a:t>
            </a:r>
            <a:r>
              <a:rPr lang="fr-FR" sz="1000" dirty="0"/>
              <a:t>Figure 2 – figure </a:t>
            </a:r>
            <a:r>
              <a:rPr lang="fr-FR" sz="1000" dirty="0" err="1"/>
              <a:t>supplement</a:t>
            </a:r>
            <a:r>
              <a:rPr lang="fr-FR" sz="1000" dirty="0"/>
              <a:t> 2B, Tet1,2,3 TKD</a:t>
            </a: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967" y="5562724"/>
            <a:ext cx="737616" cy="2086356"/>
          </a:xfrm>
          <a:prstGeom prst="rect">
            <a:avLst/>
          </a:prstGeom>
        </p:spPr>
      </p:pic>
      <p:sp>
        <p:nvSpPr>
          <p:cNvPr id="126" name="Rectângulo 125"/>
          <p:cNvSpPr/>
          <p:nvPr/>
        </p:nvSpPr>
        <p:spPr>
          <a:xfrm>
            <a:off x="6395999" y="5584808"/>
            <a:ext cx="725584" cy="36004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7" name="CaixaDeTexto 126"/>
          <p:cNvSpPr txBox="1"/>
          <p:nvPr/>
        </p:nvSpPr>
        <p:spPr>
          <a:xfrm>
            <a:off x="6107696" y="7633566"/>
            <a:ext cx="12901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000" dirty="0" err="1"/>
              <a:t>Shown</a:t>
            </a:r>
            <a:r>
              <a:rPr lang="pt-PT" sz="1000"/>
              <a:t> </a:t>
            </a:r>
            <a:r>
              <a:rPr lang="pt-PT" sz="1000" dirty="0"/>
              <a:t>i</a:t>
            </a:r>
            <a:r>
              <a:rPr lang="pt-PT" sz="1000"/>
              <a:t>n </a:t>
            </a:r>
            <a:r>
              <a:rPr lang="fr-FR" sz="1000" dirty="0"/>
              <a:t>Figure 2 – figure </a:t>
            </a:r>
            <a:r>
              <a:rPr lang="fr-FR" sz="1000" dirty="0" err="1"/>
              <a:t>supplement</a:t>
            </a:r>
            <a:r>
              <a:rPr lang="fr-FR" sz="1000" dirty="0"/>
              <a:t> 2B, Tet1,2,3 TKD</a:t>
            </a: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873" y="3042444"/>
            <a:ext cx="707136" cy="1911096"/>
          </a:xfrm>
          <a:prstGeom prst="rect">
            <a:avLst/>
          </a:prstGeom>
        </p:spPr>
      </p:pic>
      <p:sp>
        <p:nvSpPr>
          <p:cNvPr id="128" name="Rectângulo 127"/>
          <p:cNvSpPr/>
          <p:nvPr/>
        </p:nvSpPr>
        <p:spPr>
          <a:xfrm>
            <a:off x="6372919" y="4323977"/>
            <a:ext cx="725584" cy="36004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9" name="CaixaDeTexto 128"/>
          <p:cNvSpPr txBox="1"/>
          <p:nvPr/>
        </p:nvSpPr>
        <p:spPr>
          <a:xfrm>
            <a:off x="6090632" y="4781669"/>
            <a:ext cx="12901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000" dirty="0" err="1"/>
              <a:t>Shown</a:t>
            </a:r>
            <a:r>
              <a:rPr lang="pt-PT" sz="1000" dirty="0"/>
              <a:t> in </a:t>
            </a:r>
            <a:r>
              <a:rPr lang="fr-FR" sz="1000" dirty="0"/>
              <a:t>Figure 2 – figure </a:t>
            </a:r>
            <a:r>
              <a:rPr lang="fr-FR" sz="1000" dirty="0" err="1"/>
              <a:t>supplement</a:t>
            </a:r>
            <a:r>
              <a:rPr lang="fr-FR" sz="1000" dirty="0"/>
              <a:t> 2B, Tet1,2,3 TKD</a:t>
            </a: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563" y="8351011"/>
            <a:ext cx="650748" cy="1872996"/>
          </a:xfrm>
          <a:prstGeom prst="rect">
            <a:avLst/>
          </a:prstGeom>
        </p:spPr>
      </p:pic>
      <p:sp>
        <p:nvSpPr>
          <p:cNvPr id="130" name="Rectângulo 129"/>
          <p:cNvSpPr/>
          <p:nvPr/>
        </p:nvSpPr>
        <p:spPr>
          <a:xfrm>
            <a:off x="6379176" y="8322897"/>
            <a:ext cx="725584" cy="36004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31" name="CaixaDeTexto 130"/>
          <p:cNvSpPr txBox="1"/>
          <p:nvPr/>
        </p:nvSpPr>
        <p:spPr>
          <a:xfrm>
            <a:off x="6090873" y="10121294"/>
            <a:ext cx="12901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000" dirty="0" err="1"/>
              <a:t>Shown</a:t>
            </a:r>
            <a:r>
              <a:rPr lang="pt-PT" sz="1000" dirty="0"/>
              <a:t> in </a:t>
            </a:r>
            <a:r>
              <a:rPr lang="fr-FR" sz="1000" dirty="0"/>
              <a:t>Figure 2 – figure </a:t>
            </a:r>
            <a:r>
              <a:rPr lang="fr-FR" sz="1000" dirty="0" err="1"/>
              <a:t>supplement</a:t>
            </a:r>
            <a:r>
              <a:rPr lang="fr-FR" sz="1000" dirty="0"/>
              <a:t> 2B, Tet1,2,3 TKD</a:t>
            </a:r>
          </a:p>
        </p:txBody>
      </p:sp>
    </p:spTree>
    <p:extLst>
      <p:ext uri="{BB962C8B-B14F-4D97-AF65-F5344CB8AC3E}">
        <p14:creationId xmlns:p14="http://schemas.microsoft.com/office/powerpoint/2010/main" val="59329000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12514</TotalTime>
  <Words>592</Words>
  <Application>Microsoft Macintosh PowerPoint</Application>
  <PresentationFormat>Custom</PresentationFormat>
  <Paragraphs>68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Tema do Office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João Sabino</dc:creator>
  <cp:lastModifiedBy>Microsoft Office User</cp:lastModifiedBy>
  <cp:revision>145</cp:revision>
  <dcterms:created xsi:type="dcterms:W3CDTF">2021-02-02T11:46:11Z</dcterms:created>
  <dcterms:modified xsi:type="dcterms:W3CDTF">2022-02-10T20:01:51Z</dcterms:modified>
</cp:coreProperties>
</file>