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147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12320-660A-466D-BDB8-B4350BE32549}" type="datetimeFigureOut">
              <a:rPr lang="en-IN" smtClean="0"/>
              <a:t>24-05-2021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8F426-F861-42FC-B162-E0FF2AD8DB1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133670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12320-660A-466D-BDB8-B4350BE32549}" type="datetimeFigureOut">
              <a:rPr lang="en-IN" smtClean="0"/>
              <a:t>24-05-2021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8F426-F861-42FC-B162-E0FF2AD8DB1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572258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12320-660A-466D-BDB8-B4350BE32549}" type="datetimeFigureOut">
              <a:rPr lang="en-IN" smtClean="0"/>
              <a:t>24-05-2021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8F426-F861-42FC-B162-E0FF2AD8DB1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297575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12320-660A-466D-BDB8-B4350BE32549}" type="datetimeFigureOut">
              <a:rPr lang="en-IN" smtClean="0"/>
              <a:t>24-05-2021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8F426-F861-42FC-B162-E0FF2AD8DB1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279027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12320-660A-466D-BDB8-B4350BE32549}" type="datetimeFigureOut">
              <a:rPr lang="en-IN" smtClean="0"/>
              <a:t>24-05-2021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8F426-F861-42FC-B162-E0FF2AD8DB1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06059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12320-660A-466D-BDB8-B4350BE32549}" type="datetimeFigureOut">
              <a:rPr lang="en-IN" smtClean="0"/>
              <a:t>24-05-2021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8F426-F861-42FC-B162-E0FF2AD8DB1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89321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12320-660A-466D-BDB8-B4350BE32549}" type="datetimeFigureOut">
              <a:rPr lang="en-IN" smtClean="0"/>
              <a:t>24-05-2021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8F426-F861-42FC-B162-E0FF2AD8DB1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86159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12320-660A-466D-BDB8-B4350BE32549}" type="datetimeFigureOut">
              <a:rPr lang="en-IN" smtClean="0"/>
              <a:t>24-05-2021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8F426-F861-42FC-B162-E0FF2AD8DB1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22392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12320-660A-466D-BDB8-B4350BE32549}" type="datetimeFigureOut">
              <a:rPr lang="en-IN" smtClean="0"/>
              <a:t>24-05-2021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8F426-F861-42FC-B162-E0FF2AD8DB1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12361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12320-660A-466D-BDB8-B4350BE32549}" type="datetimeFigureOut">
              <a:rPr lang="en-IN" smtClean="0"/>
              <a:t>24-05-2021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8F426-F861-42FC-B162-E0FF2AD8DB1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573243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12320-660A-466D-BDB8-B4350BE32549}" type="datetimeFigureOut">
              <a:rPr lang="en-IN" smtClean="0"/>
              <a:t>24-05-2021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8F426-F861-42FC-B162-E0FF2AD8DB1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74589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912320-660A-466D-BDB8-B4350BE32549}" type="datetimeFigureOut">
              <a:rPr lang="en-IN" smtClean="0"/>
              <a:t>24-05-2021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28F426-F861-42FC-B162-E0FF2AD8DB1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11262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70AF03AA-3A1D-4D79-B3F9-517E88D5AF1C}"/>
              </a:ext>
            </a:extLst>
          </p:cNvPr>
          <p:cNvGrpSpPr/>
          <p:nvPr/>
        </p:nvGrpSpPr>
        <p:grpSpPr>
          <a:xfrm>
            <a:off x="153034" y="2961697"/>
            <a:ext cx="8837931" cy="3429772"/>
            <a:chOff x="79310" y="190505"/>
            <a:chExt cx="8837931" cy="3429772"/>
          </a:xfrm>
        </p:grpSpPr>
        <p:pic>
          <p:nvPicPr>
            <p:cNvPr id="2" name="Picture 2" descr="E:\Ph.D\project\Endo G\2020\December\Cyto c2\2020_1897.tif">
              <a:extLst>
                <a:ext uri="{FF2B5EF4-FFF2-40B4-BE49-F238E27FC236}">
                  <a16:creationId xmlns:a16="http://schemas.microsoft.com/office/drawing/2014/main" id="{8AC61AEA-ABE6-4FCC-8CD7-B41272D54B76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2"/>
            <a:srcRect l="32666" t="47083" r="42776" b="42917"/>
            <a:stretch>
              <a:fillRect/>
            </a:stretch>
          </p:blipFill>
          <p:spPr bwMode="auto">
            <a:xfrm>
              <a:off x="4648200" y="1931437"/>
              <a:ext cx="4038600" cy="1688840"/>
            </a:xfrm>
            <a:prstGeom prst="rect">
              <a:avLst/>
            </a:prstGeom>
            <a:noFill/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4D2AC0A8-B86D-47FC-ACFE-21CF4BF478A3}"/>
                </a:ext>
              </a:extLst>
            </p:cNvPr>
            <p:cNvSpPr txBox="1"/>
            <p:nvPr/>
          </p:nvSpPr>
          <p:spPr>
            <a:xfrm>
              <a:off x="457200" y="190505"/>
              <a:ext cx="2286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/>
                <a:t>Cytochrome</a:t>
              </a:r>
              <a:r>
                <a:rPr lang="en-US" dirty="0"/>
                <a:t> C 15 </a:t>
              </a:r>
              <a:r>
                <a:rPr lang="en-US" dirty="0" err="1"/>
                <a:t>KDa</a:t>
              </a:r>
              <a:endParaRPr lang="en-US" dirty="0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2AF16570-B199-4A7C-AE92-A22036E97F37}"/>
                </a:ext>
              </a:extLst>
            </p:cNvPr>
            <p:cNvSpPr txBox="1"/>
            <p:nvPr/>
          </p:nvSpPr>
          <p:spPr>
            <a:xfrm rot="18634263">
              <a:off x="5707895" y="1378145"/>
              <a:ext cx="1078239" cy="2769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200" dirty="0">
                  <a:latin typeface="Arial" panose="020B0604020202020204" pitchFamily="34" charset="0"/>
                  <a:cs typeface="Arial" panose="020B0604020202020204" pitchFamily="34" charset="0"/>
                </a:rPr>
                <a:t>Control Sup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9E7D021-1681-4BD0-B112-A7C645E02C8E}"/>
                </a:ext>
              </a:extLst>
            </p:cNvPr>
            <p:cNvSpPr txBox="1"/>
            <p:nvPr/>
          </p:nvSpPr>
          <p:spPr>
            <a:xfrm rot="18634263">
              <a:off x="6538122" y="1346589"/>
              <a:ext cx="1123857" cy="2769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200" dirty="0">
                  <a:latin typeface="Arial" panose="020B0604020202020204" pitchFamily="34" charset="0"/>
                  <a:cs typeface="Arial" panose="020B0604020202020204" pitchFamily="34" charset="0"/>
                </a:rPr>
                <a:t>Control Pellet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A961A80-F6F5-40C5-A48D-5A9BE577CEC4}"/>
                </a:ext>
              </a:extLst>
            </p:cNvPr>
            <p:cNvSpPr txBox="1"/>
            <p:nvPr/>
          </p:nvSpPr>
          <p:spPr>
            <a:xfrm rot="18634263">
              <a:off x="5030800" y="1299034"/>
              <a:ext cx="14645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IN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ControlTotal</a:t>
              </a:r>
              <a:r>
                <a:rPr lang="en-IN" sz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IN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mito</a:t>
              </a:r>
              <a:endParaRPr lang="en-IN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7613AF8-AEE7-4844-BE15-057880B47BF2}"/>
                </a:ext>
              </a:extLst>
            </p:cNvPr>
            <p:cNvSpPr txBox="1"/>
            <p:nvPr/>
          </p:nvSpPr>
          <p:spPr>
            <a:xfrm rot="18634263">
              <a:off x="7575961" y="1275451"/>
              <a:ext cx="131100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Menadione</a:t>
              </a:r>
              <a:r>
                <a:rPr lang="en-IN" sz="1200" dirty="0">
                  <a:latin typeface="Arial" panose="020B0604020202020204" pitchFamily="34" charset="0"/>
                  <a:cs typeface="Arial" panose="020B0604020202020204" pitchFamily="34" charset="0"/>
                </a:rPr>
                <a:t> Sup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9173FD9-26D8-4BF9-BD80-3B8B259CC300}"/>
                </a:ext>
              </a:extLst>
            </p:cNvPr>
            <p:cNvSpPr txBox="1"/>
            <p:nvPr/>
          </p:nvSpPr>
          <p:spPr>
            <a:xfrm rot="18634263">
              <a:off x="8027419" y="1161115"/>
              <a:ext cx="15026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Menadione</a:t>
              </a:r>
              <a:r>
                <a:rPr lang="en-IN" sz="1200" dirty="0">
                  <a:latin typeface="Arial" panose="020B0604020202020204" pitchFamily="34" charset="0"/>
                  <a:cs typeface="Arial" panose="020B0604020202020204" pitchFamily="34" charset="0"/>
                </a:rPr>
                <a:t> Pellet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FDBCFFD-EBE9-4B8C-95E5-CA89428BF956}"/>
                </a:ext>
              </a:extLst>
            </p:cNvPr>
            <p:cNvSpPr txBox="1"/>
            <p:nvPr/>
          </p:nvSpPr>
          <p:spPr>
            <a:xfrm rot="18634263">
              <a:off x="7068280" y="1222834"/>
              <a:ext cx="14645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IN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Menadi</a:t>
              </a:r>
              <a:r>
                <a:rPr lang="en-IN" sz="1200" dirty="0">
                  <a:latin typeface="Arial" panose="020B0604020202020204" pitchFamily="34" charset="0"/>
                  <a:cs typeface="Arial" panose="020B0604020202020204" pitchFamily="34" charset="0"/>
                </a:rPr>
                <a:t> Total </a:t>
              </a:r>
              <a:r>
                <a:rPr lang="en-IN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mito</a:t>
              </a:r>
              <a:endParaRPr lang="en-IN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0" name="Picture 6">
              <a:extLst>
                <a:ext uri="{FF2B5EF4-FFF2-40B4-BE49-F238E27FC236}">
                  <a16:creationId xmlns:a16="http://schemas.microsoft.com/office/drawing/2014/main" id="{F6046F5E-428C-405C-8B72-F1077875C9F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/>
            <a:srcRect l="20592" t="41111" r="38225" b="42222"/>
            <a:stretch>
              <a:fillRect/>
            </a:stretch>
          </p:blipFill>
          <p:spPr bwMode="auto">
            <a:xfrm>
              <a:off x="543360" y="1931436"/>
              <a:ext cx="3962400" cy="16888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A7A4B94-BCA2-41C2-9B2B-B2F5AB7B5BED}"/>
                </a:ext>
              </a:extLst>
            </p:cNvPr>
            <p:cNvSpPr txBox="1"/>
            <p:nvPr/>
          </p:nvSpPr>
          <p:spPr>
            <a:xfrm>
              <a:off x="79310" y="2261785"/>
              <a:ext cx="4572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latin typeface="Arial" pitchFamily="34" charset="0"/>
                  <a:cs typeface="Arial" pitchFamily="34" charset="0"/>
                </a:rPr>
                <a:t>15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28C4C03-6EAB-43E2-A3FD-6D1EFA1ED135}"/>
                </a:ext>
              </a:extLst>
            </p:cNvPr>
            <p:cNvSpPr txBox="1"/>
            <p:nvPr/>
          </p:nvSpPr>
          <p:spPr>
            <a:xfrm>
              <a:off x="79310" y="2748173"/>
              <a:ext cx="4572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latin typeface="Arial" pitchFamily="34" charset="0"/>
                  <a:cs typeface="Arial" pitchFamily="34" charset="0"/>
                </a:rPr>
                <a:t>10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05F176B-0A00-4562-BDDD-1BC947619B65}"/>
                </a:ext>
              </a:extLst>
            </p:cNvPr>
            <p:cNvSpPr txBox="1"/>
            <p:nvPr/>
          </p:nvSpPr>
          <p:spPr>
            <a:xfrm rot="18634263">
              <a:off x="1288295" y="1375352"/>
              <a:ext cx="1078239" cy="2769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200" dirty="0">
                  <a:latin typeface="Arial" panose="020B0604020202020204" pitchFamily="34" charset="0"/>
                  <a:cs typeface="Arial" panose="020B0604020202020204" pitchFamily="34" charset="0"/>
                </a:rPr>
                <a:t>Control Sup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0A82495-5C6B-42B2-A829-7DB92C45BCA0}"/>
                </a:ext>
              </a:extLst>
            </p:cNvPr>
            <p:cNvSpPr txBox="1"/>
            <p:nvPr/>
          </p:nvSpPr>
          <p:spPr>
            <a:xfrm rot="18634263">
              <a:off x="2118522" y="1343796"/>
              <a:ext cx="1123857" cy="2769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200" dirty="0">
                  <a:latin typeface="Arial" panose="020B0604020202020204" pitchFamily="34" charset="0"/>
                  <a:cs typeface="Arial" panose="020B0604020202020204" pitchFamily="34" charset="0"/>
                </a:rPr>
                <a:t>Control Pellet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BAA52C8-3F24-458F-9203-EBD6C2043F95}"/>
                </a:ext>
              </a:extLst>
            </p:cNvPr>
            <p:cNvSpPr txBox="1"/>
            <p:nvPr/>
          </p:nvSpPr>
          <p:spPr>
            <a:xfrm rot="18634263">
              <a:off x="611200" y="1296241"/>
              <a:ext cx="14645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IN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ControlTotal</a:t>
              </a:r>
              <a:r>
                <a:rPr lang="en-IN" sz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IN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mito</a:t>
              </a:r>
              <a:endParaRPr lang="en-IN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DD08361-5F64-4D4E-8BF3-049500CA29F1}"/>
                </a:ext>
              </a:extLst>
            </p:cNvPr>
            <p:cNvSpPr txBox="1"/>
            <p:nvPr/>
          </p:nvSpPr>
          <p:spPr>
            <a:xfrm rot="18634263">
              <a:off x="3156361" y="1272658"/>
              <a:ext cx="131100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Menadione</a:t>
              </a:r>
              <a:r>
                <a:rPr lang="en-IN" sz="1200" dirty="0">
                  <a:latin typeface="Arial" panose="020B0604020202020204" pitchFamily="34" charset="0"/>
                  <a:cs typeface="Arial" panose="020B0604020202020204" pitchFamily="34" charset="0"/>
                </a:rPr>
                <a:t> Sup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EDA688F-EDA7-4CCD-956C-F5E4B5C5C310}"/>
                </a:ext>
              </a:extLst>
            </p:cNvPr>
            <p:cNvSpPr txBox="1"/>
            <p:nvPr/>
          </p:nvSpPr>
          <p:spPr>
            <a:xfrm rot="18634263">
              <a:off x="3607819" y="1158322"/>
              <a:ext cx="15026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Menadione</a:t>
              </a:r>
              <a:r>
                <a:rPr lang="en-IN" sz="1200" dirty="0">
                  <a:latin typeface="Arial" panose="020B0604020202020204" pitchFamily="34" charset="0"/>
                  <a:cs typeface="Arial" panose="020B0604020202020204" pitchFamily="34" charset="0"/>
                </a:rPr>
                <a:t> Pellet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C2D8CFE-1CD5-4506-BF64-31EDB74B5502}"/>
                </a:ext>
              </a:extLst>
            </p:cNvPr>
            <p:cNvSpPr txBox="1"/>
            <p:nvPr/>
          </p:nvSpPr>
          <p:spPr>
            <a:xfrm rot="18634263">
              <a:off x="2648680" y="1220041"/>
              <a:ext cx="14645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IN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Menadi</a:t>
              </a:r>
              <a:r>
                <a:rPr lang="en-IN" sz="1200" dirty="0">
                  <a:latin typeface="Arial" panose="020B0604020202020204" pitchFamily="34" charset="0"/>
                  <a:cs typeface="Arial" panose="020B0604020202020204" pitchFamily="34" charset="0"/>
                </a:rPr>
                <a:t> Total </a:t>
              </a:r>
              <a:r>
                <a:rPr lang="en-IN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mito</a:t>
              </a:r>
              <a:endParaRPr lang="en-IN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A3711BE9-6E67-4E95-B021-368368A10D96}"/>
              </a:ext>
            </a:extLst>
          </p:cNvPr>
          <p:cNvSpPr txBox="1"/>
          <p:nvPr/>
        </p:nvSpPr>
        <p:spPr>
          <a:xfrm>
            <a:off x="457200" y="336710"/>
            <a:ext cx="78448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Western blotting for cytochrome C after </a:t>
            </a:r>
            <a:r>
              <a:rPr lang="en-US" dirty="0" err="1"/>
              <a:t>subfractionation</a:t>
            </a:r>
            <a:r>
              <a:rPr lang="en-US" dirty="0"/>
              <a:t> of mitochondria in normal and menadione treated conditions 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7439450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C382BAC8-4A57-4EEE-BAEA-AAB6718CEF2E}"/>
              </a:ext>
            </a:extLst>
          </p:cNvPr>
          <p:cNvGrpSpPr/>
          <p:nvPr/>
        </p:nvGrpSpPr>
        <p:grpSpPr>
          <a:xfrm>
            <a:off x="511011" y="1792754"/>
            <a:ext cx="8351331" cy="3852692"/>
            <a:chOff x="511011" y="1064966"/>
            <a:chExt cx="8351331" cy="3852692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0B351352-74D3-4FE6-829D-199F192B1F8D}"/>
                </a:ext>
              </a:extLst>
            </p:cNvPr>
            <p:cNvSpPr txBox="1"/>
            <p:nvPr/>
          </p:nvSpPr>
          <p:spPr>
            <a:xfrm>
              <a:off x="511011" y="1064966"/>
              <a:ext cx="1447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TFAM 28 </a:t>
              </a:r>
              <a:r>
                <a:rPr lang="en-US" dirty="0" err="1"/>
                <a:t>KDa</a:t>
              </a:r>
              <a:endParaRPr lang="en-US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C91AD7A-CBD9-4D17-BF30-4C13ECC7D583}"/>
                </a:ext>
              </a:extLst>
            </p:cNvPr>
            <p:cNvSpPr txBox="1"/>
            <p:nvPr/>
          </p:nvSpPr>
          <p:spPr>
            <a:xfrm rot="18634263">
              <a:off x="7972520" y="2474939"/>
              <a:ext cx="15026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Menadione</a:t>
              </a:r>
              <a:r>
                <a:rPr lang="en-IN" sz="1200" dirty="0">
                  <a:latin typeface="Arial" panose="020B0604020202020204" pitchFamily="34" charset="0"/>
                  <a:cs typeface="Arial" panose="020B0604020202020204" pitchFamily="34" charset="0"/>
                </a:rPr>
                <a:t> Pellet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F83CE2D-AA6C-4DB6-9CAD-3D932080C613}"/>
                </a:ext>
              </a:extLst>
            </p:cNvPr>
            <p:cNvSpPr txBox="1"/>
            <p:nvPr/>
          </p:nvSpPr>
          <p:spPr>
            <a:xfrm rot="18634263">
              <a:off x="3554815" y="2601448"/>
              <a:ext cx="15026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200" dirty="0" err="1">
                  <a:latin typeface="Arial" panose="020B0604020202020204" pitchFamily="34" charset="0"/>
                  <a:cs typeface="Arial" panose="020B0604020202020204" pitchFamily="34" charset="0"/>
                </a:rPr>
                <a:t>Menadione</a:t>
              </a:r>
              <a:r>
                <a:rPr lang="en-IN" sz="1200" dirty="0">
                  <a:latin typeface="Arial" panose="020B0604020202020204" pitchFamily="34" charset="0"/>
                  <a:cs typeface="Arial" panose="020B0604020202020204" pitchFamily="34" charset="0"/>
                </a:rPr>
                <a:t> Pellet</a:t>
              </a: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99C61545-25F0-4229-8B73-CBE2A5C3D4D2}"/>
                </a:ext>
              </a:extLst>
            </p:cNvPr>
            <p:cNvGrpSpPr/>
            <p:nvPr/>
          </p:nvGrpSpPr>
          <p:grpSpPr>
            <a:xfrm>
              <a:off x="536289" y="1221993"/>
              <a:ext cx="8052759" cy="3695665"/>
              <a:chOff x="557841" y="1212237"/>
              <a:chExt cx="8052759" cy="2445363"/>
            </a:xfrm>
          </p:grpSpPr>
          <p:pic>
            <p:nvPicPr>
              <p:cNvPr id="2" name="Picture 2" descr="E:\Ph.D\project\Endo G\2020\December\TFAM\20200305_1554_1 (1).tif">
                <a:extLst>
                  <a:ext uri="{FF2B5EF4-FFF2-40B4-BE49-F238E27FC236}">
                    <a16:creationId xmlns:a16="http://schemas.microsoft.com/office/drawing/2014/main" id="{5D88BC64-2618-4BE4-86E2-BA0D3585ABF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/>
              <a:srcRect l="31087" t="45000" r="39479" b="37500"/>
              <a:stretch>
                <a:fillRect/>
              </a:stretch>
            </p:blipFill>
            <p:spPr bwMode="auto">
              <a:xfrm flipH="1">
                <a:off x="5105400" y="2590800"/>
                <a:ext cx="3505200" cy="1066800"/>
              </a:xfrm>
              <a:prstGeom prst="rect">
                <a:avLst/>
              </a:prstGeom>
              <a:noFill/>
            </p:spPr>
          </p:pic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B9E37B75-F30C-467E-9FF1-5AB1D0B1D108}"/>
                  </a:ext>
                </a:extLst>
              </p:cNvPr>
              <p:cNvSpPr txBox="1"/>
              <p:nvPr/>
            </p:nvSpPr>
            <p:spPr>
              <a:xfrm rot="18634263">
                <a:off x="6012696" y="1952937"/>
                <a:ext cx="1078239" cy="2769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Control Sup</a:t>
                </a:r>
              </a:p>
            </p:txBody>
          </p:sp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BCC060DC-19D8-42B9-A403-A46BDCB3E78C}"/>
                  </a:ext>
                </a:extLst>
              </p:cNvPr>
              <p:cNvSpPr txBox="1"/>
              <p:nvPr/>
            </p:nvSpPr>
            <p:spPr>
              <a:xfrm rot="18634263">
                <a:off x="6461922" y="1929752"/>
                <a:ext cx="1123857" cy="2769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Control Pellet</a:t>
                </a:r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90E1C66C-0931-40B6-B90A-FFDA247172E8}"/>
                  </a:ext>
                </a:extLst>
              </p:cNvPr>
              <p:cNvSpPr txBox="1"/>
              <p:nvPr/>
            </p:nvSpPr>
            <p:spPr>
              <a:xfrm rot="18634263">
                <a:off x="5411800" y="1882197"/>
                <a:ext cx="146452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IN" sz="1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ControlTotal</a:t>
                </a:r>
                <a:r>
                  <a:rPr lang="en-I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IN" sz="1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mito</a:t>
                </a:r>
                <a:endParaRPr lang="en-IN" sz="1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51FE01B-8385-4BBE-974B-2E72DEF3DF9D}"/>
                  </a:ext>
                </a:extLst>
              </p:cNvPr>
              <p:cNvSpPr txBox="1"/>
              <p:nvPr/>
            </p:nvSpPr>
            <p:spPr>
              <a:xfrm rot="18634263">
                <a:off x="7496035" y="1858614"/>
                <a:ext cx="131100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Menadione</a:t>
                </a:r>
                <a:r>
                  <a:rPr lang="en-I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 Sup</a:t>
                </a: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BA725FAE-8DC6-41E9-9A3E-72B7462DA8DF}"/>
                  </a:ext>
                </a:extLst>
              </p:cNvPr>
              <p:cNvSpPr txBox="1"/>
              <p:nvPr/>
            </p:nvSpPr>
            <p:spPr>
              <a:xfrm rot="18634263">
                <a:off x="6859600" y="1805997"/>
                <a:ext cx="146452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IN" sz="1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Menadi</a:t>
                </a:r>
                <a:r>
                  <a:rPr lang="en-I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 Total </a:t>
                </a:r>
                <a:r>
                  <a:rPr lang="en-IN" sz="1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mito</a:t>
                </a:r>
                <a:endParaRPr lang="en-IN" sz="1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10" name="Picture 6" descr="E:\Ph.D\project\Endo G\2020\161220\TFAM\epi.tif">
                <a:extLst>
                  <a:ext uri="{FF2B5EF4-FFF2-40B4-BE49-F238E27FC236}">
                    <a16:creationId xmlns:a16="http://schemas.microsoft.com/office/drawing/2014/main" id="{FE2B2D13-DA47-419A-BBFC-E7036816B38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/>
              <a:srcRect l="35000" t="61250" r="28333" b="22500"/>
              <a:stretch>
                <a:fillRect/>
              </a:stretch>
            </p:blipFill>
            <p:spPr bwMode="auto">
              <a:xfrm>
                <a:off x="910674" y="2585550"/>
                <a:ext cx="3505200" cy="990600"/>
              </a:xfrm>
              <a:prstGeom prst="rect">
                <a:avLst/>
              </a:prstGeom>
              <a:noFill/>
            </p:spPr>
          </p:pic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5F806DF2-AA8A-4DF7-8F03-32924A19D091}"/>
                  </a:ext>
                </a:extLst>
              </p:cNvPr>
              <p:cNvSpPr txBox="1"/>
              <p:nvPr/>
            </p:nvSpPr>
            <p:spPr>
              <a:xfrm rot="18634263">
                <a:off x="1745496" y="2026344"/>
                <a:ext cx="1078239" cy="2769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Control Sup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2198414-B30F-436F-B68B-E7DCA3EF31C6}"/>
                  </a:ext>
                </a:extLst>
              </p:cNvPr>
              <p:cNvSpPr txBox="1"/>
              <p:nvPr/>
            </p:nvSpPr>
            <p:spPr>
              <a:xfrm rot="18634263">
                <a:off x="2194722" y="2003159"/>
                <a:ext cx="1123857" cy="2769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Control Pellet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E3B0A83-F75B-4F0D-87B9-F08F8F88F841}"/>
                  </a:ext>
                </a:extLst>
              </p:cNvPr>
              <p:cNvSpPr txBox="1"/>
              <p:nvPr/>
            </p:nvSpPr>
            <p:spPr>
              <a:xfrm rot="18634263">
                <a:off x="1144600" y="1955604"/>
                <a:ext cx="146452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IN" sz="1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ControlTotal</a:t>
                </a:r>
                <a:r>
                  <a:rPr lang="en-I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IN" sz="1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mito</a:t>
                </a:r>
                <a:endParaRPr lang="en-IN" sz="1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284DD81-640D-4349-9F61-15621DE8B587}"/>
                  </a:ext>
                </a:extLst>
              </p:cNvPr>
              <p:cNvSpPr txBox="1"/>
              <p:nvPr/>
            </p:nvSpPr>
            <p:spPr>
              <a:xfrm rot="18634263">
                <a:off x="3228835" y="1932021"/>
                <a:ext cx="131100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Menadione</a:t>
                </a:r>
                <a:r>
                  <a:rPr lang="en-I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 Sup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13898E7-3516-40B6-A8C3-E1B70DBFAE23}"/>
                  </a:ext>
                </a:extLst>
              </p:cNvPr>
              <p:cNvSpPr txBox="1"/>
              <p:nvPr/>
            </p:nvSpPr>
            <p:spPr>
              <a:xfrm rot="18634263">
                <a:off x="2592400" y="1879404"/>
                <a:ext cx="146452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IN" sz="1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Menadi</a:t>
                </a:r>
                <a:r>
                  <a:rPr lang="en-I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 Total </a:t>
                </a:r>
                <a:r>
                  <a:rPr lang="en-IN" sz="1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mito</a:t>
                </a:r>
                <a:endParaRPr lang="en-IN" sz="1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8ED2574D-D302-4C54-B8E7-6638A6E5284D}"/>
                  </a:ext>
                </a:extLst>
              </p:cNvPr>
              <p:cNvSpPr txBox="1"/>
              <p:nvPr/>
            </p:nvSpPr>
            <p:spPr>
              <a:xfrm>
                <a:off x="575094" y="2596242"/>
                <a:ext cx="4572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latin typeface="Arial" pitchFamily="34" charset="0"/>
                    <a:cs typeface="Arial" pitchFamily="34" charset="0"/>
                  </a:rPr>
                  <a:t>50</a:t>
                </a: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479E4963-5797-436E-BACB-A32188EF0C23}"/>
                  </a:ext>
                </a:extLst>
              </p:cNvPr>
              <p:cNvSpPr txBox="1"/>
              <p:nvPr/>
            </p:nvSpPr>
            <p:spPr>
              <a:xfrm>
                <a:off x="562737" y="2892623"/>
                <a:ext cx="4572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latin typeface="Arial" pitchFamily="34" charset="0"/>
                    <a:cs typeface="Arial" pitchFamily="34" charset="0"/>
                  </a:rPr>
                  <a:t>37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DDC3B976-7C6A-42BF-97FB-854089CC12DE}"/>
                  </a:ext>
                </a:extLst>
              </p:cNvPr>
              <p:cNvSpPr txBox="1"/>
              <p:nvPr/>
            </p:nvSpPr>
            <p:spPr>
              <a:xfrm>
                <a:off x="557841" y="3252059"/>
                <a:ext cx="4572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latin typeface="Arial" pitchFamily="34" charset="0"/>
                    <a:cs typeface="Arial" pitchFamily="34" charset="0"/>
                  </a:rPr>
                  <a:t>25</a:t>
                </a: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913EF145-6584-4F38-83A8-925CDC9CD6EC}"/>
                  </a:ext>
                </a:extLst>
              </p:cNvPr>
              <p:cNvSpPr txBox="1"/>
              <p:nvPr/>
            </p:nvSpPr>
            <p:spPr>
              <a:xfrm>
                <a:off x="4766094" y="2590800"/>
                <a:ext cx="4572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latin typeface="Arial" pitchFamily="34" charset="0"/>
                    <a:cs typeface="Arial" pitchFamily="34" charset="0"/>
                  </a:rPr>
                  <a:t>50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E77459EA-0C08-4112-AAD2-66675ACBAABE}"/>
                  </a:ext>
                </a:extLst>
              </p:cNvPr>
              <p:cNvSpPr txBox="1"/>
              <p:nvPr/>
            </p:nvSpPr>
            <p:spPr>
              <a:xfrm>
                <a:off x="4753737" y="2887181"/>
                <a:ext cx="4572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latin typeface="Arial" pitchFamily="34" charset="0"/>
                    <a:cs typeface="Arial" pitchFamily="34" charset="0"/>
                  </a:rPr>
                  <a:t>37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B55983D2-6943-4C47-8051-AB995FC874C5}"/>
                  </a:ext>
                </a:extLst>
              </p:cNvPr>
              <p:cNvSpPr txBox="1"/>
              <p:nvPr/>
            </p:nvSpPr>
            <p:spPr>
              <a:xfrm>
                <a:off x="4748841" y="3246617"/>
                <a:ext cx="4572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latin typeface="Arial" pitchFamily="34" charset="0"/>
                    <a:cs typeface="Arial" pitchFamily="34" charset="0"/>
                  </a:rPr>
                  <a:t>25</a:t>
                </a:r>
              </a:p>
            </p:txBody>
          </p:sp>
        </p:grp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4ABA8CF7-97ED-4B76-A553-69EA58132EDC}"/>
              </a:ext>
            </a:extLst>
          </p:cNvPr>
          <p:cNvSpPr txBox="1"/>
          <p:nvPr/>
        </p:nvSpPr>
        <p:spPr>
          <a:xfrm>
            <a:off x="457200" y="336710"/>
            <a:ext cx="78448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Western blotting for </a:t>
            </a:r>
            <a:r>
              <a:rPr lang="en-US" dirty="0" err="1"/>
              <a:t>TFAMafter</a:t>
            </a:r>
            <a:r>
              <a:rPr lang="en-US" dirty="0"/>
              <a:t> </a:t>
            </a:r>
            <a:r>
              <a:rPr lang="en-US" dirty="0" err="1"/>
              <a:t>subfractionation</a:t>
            </a:r>
            <a:r>
              <a:rPr lang="en-US" dirty="0"/>
              <a:t> of mitochondria in normal and menadione treated conditions 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2215920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5DCFFD46-9314-46B0-A041-A2C2E35C5DE8}"/>
              </a:ext>
            </a:extLst>
          </p:cNvPr>
          <p:cNvGrpSpPr/>
          <p:nvPr/>
        </p:nvGrpSpPr>
        <p:grpSpPr>
          <a:xfrm>
            <a:off x="390329" y="2469162"/>
            <a:ext cx="7978401" cy="3259834"/>
            <a:chOff x="380999" y="1312166"/>
            <a:chExt cx="7978401" cy="3259834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E0BD46B7-06F8-4D6A-B2EC-409B4128808C}"/>
                </a:ext>
              </a:extLst>
            </p:cNvPr>
            <p:cNvSpPr txBox="1"/>
            <p:nvPr/>
          </p:nvSpPr>
          <p:spPr>
            <a:xfrm>
              <a:off x="522408" y="1333604"/>
              <a:ext cx="2133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ENDOG 28 </a:t>
              </a:r>
              <a:r>
                <a:rPr lang="en-US" dirty="0" err="1"/>
                <a:t>KDa</a:t>
              </a:r>
              <a:endParaRPr lang="en-US" dirty="0"/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DEB9A6E7-A371-47DA-8C2C-C621CE75CDD2}"/>
                </a:ext>
              </a:extLst>
            </p:cNvPr>
            <p:cNvGrpSpPr/>
            <p:nvPr/>
          </p:nvGrpSpPr>
          <p:grpSpPr>
            <a:xfrm>
              <a:off x="380999" y="1312166"/>
              <a:ext cx="7978401" cy="3259834"/>
              <a:chOff x="557839" y="3290255"/>
              <a:chExt cx="7978401" cy="2681338"/>
            </a:xfrm>
          </p:grpSpPr>
          <p:pic>
            <p:nvPicPr>
              <p:cNvPr id="23" name="Picture 9" descr="E:\Ph.D\project\Endo G\2020\161220\EndoG\epi.tif">
                <a:extLst>
                  <a:ext uri="{FF2B5EF4-FFF2-40B4-BE49-F238E27FC236}">
                    <a16:creationId xmlns:a16="http://schemas.microsoft.com/office/drawing/2014/main" id="{B78B6C93-ED00-4F6B-9A3B-02C7BA4270D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/>
              <a:srcRect l="25000" t="58750" r="35833" b="21250"/>
              <a:stretch>
                <a:fillRect/>
              </a:stretch>
            </p:blipFill>
            <p:spPr bwMode="auto">
              <a:xfrm>
                <a:off x="910624" y="4752393"/>
                <a:ext cx="3581400" cy="1219200"/>
              </a:xfrm>
              <a:prstGeom prst="rect">
                <a:avLst/>
              </a:prstGeom>
              <a:noFill/>
            </p:spPr>
          </p:pic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CD2B4D46-C08D-4DA9-A6C0-0E0F5DF231FE}"/>
                  </a:ext>
                </a:extLst>
              </p:cNvPr>
              <p:cNvSpPr txBox="1"/>
              <p:nvPr/>
            </p:nvSpPr>
            <p:spPr>
              <a:xfrm rot="18634263">
                <a:off x="1821694" y="4111737"/>
                <a:ext cx="1078239" cy="2769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Control Sup</a:t>
                </a: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AAB4890D-BD26-435B-8EC1-44A959011607}"/>
                  </a:ext>
                </a:extLst>
              </p:cNvPr>
              <p:cNvSpPr txBox="1"/>
              <p:nvPr/>
            </p:nvSpPr>
            <p:spPr>
              <a:xfrm rot="18634263">
                <a:off x="2270920" y="4088552"/>
                <a:ext cx="1123857" cy="2769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Control Pellet</a:t>
                </a: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1954C777-C072-4437-8310-E48D5E469E00}"/>
                  </a:ext>
                </a:extLst>
              </p:cNvPr>
              <p:cNvSpPr txBox="1"/>
              <p:nvPr/>
            </p:nvSpPr>
            <p:spPr>
              <a:xfrm rot="18634263">
                <a:off x="1220798" y="4040997"/>
                <a:ext cx="146452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IN" sz="1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ControlTotal</a:t>
                </a:r>
                <a:r>
                  <a:rPr lang="en-I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IN" sz="1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mito</a:t>
                </a:r>
                <a:endParaRPr lang="en-IN" sz="1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E94F97EF-42B9-4381-A744-B60E1F78D27F}"/>
                  </a:ext>
                </a:extLst>
              </p:cNvPr>
              <p:cNvSpPr txBox="1"/>
              <p:nvPr/>
            </p:nvSpPr>
            <p:spPr>
              <a:xfrm rot="18634263">
                <a:off x="3305033" y="4017414"/>
                <a:ext cx="131100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Menadione</a:t>
                </a:r>
                <a:r>
                  <a:rPr lang="en-I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 Sup</a:t>
                </a: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793A2B55-F7DB-4C46-AD3B-3F28C231F918}"/>
                  </a:ext>
                </a:extLst>
              </p:cNvPr>
              <p:cNvSpPr txBox="1"/>
              <p:nvPr/>
            </p:nvSpPr>
            <p:spPr>
              <a:xfrm rot="18634263">
                <a:off x="3836417" y="3903078"/>
                <a:ext cx="150264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Menadione</a:t>
                </a:r>
                <a:r>
                  <a:rPr lang="en-I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 Pellet</a:t>
                </a: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0F8CB7CE-3695-458E-BAFB-B7007C02DB15}"/>
                  </a:ext>
                </a:extLst>
              </p:cNvPr>
              <p:cNvSpPr txBox="1"/>
              <p:nvPr/>
            </p:nvSpPr>
            <p:spPr>
              <a:xfrm rot="18634263">
                <a:off x="2666758" y="3967589"/>
                <a:ext cx="146452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IN" sz="1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Menadi</a:t>
                </a:r>
                <a:r>
                  <a:rPr lang="en-I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 Total </a:t>
                </a:r>
                <a:r>
                  <a:rPr lang="en-IN" sz="1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mito</a:t>
                </a:r>
                <a:endParaRPr lang="en-IN" sz="1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9D357B51-5428-40D6-8EFA-60217C60A84A}"/>
                  </a:ext>
                </a:extLst>
              </p:cNvPr>
              <p:cNvSpPr txBox="1"/>
              <p:nvPr/>
            </p:nvSpPr>
            <p:spPr>
              <a:xfrm>
                <a:off x="570196" y="5087076"/>
                <a:ext cx="4572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latin typeface="Arial" pitchFamily="34" charset="0"/>
                    <a:cs typeface="Arial" pitchFamily="34" charset="0"/>
                  </a:rPr>
                  <a:t>37</a:t>
                </a: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79A0239B-8E4D-4B2C-A986-E9532250CBF1}"/>
                  </a:ext>
                </a:extLst>
              </p:cNvPr>
              <p:cNvSpPr txBox="1"/>
              <p:nvPr/>
            </p:nvSpPr>
            <p:spPr>
              <a:xfrm>
                <a:off x="557839" y="5504228"/>
                <a:ext cx="4572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latin typeface="Arial" pitchFamily="34" charset="0"/>
                    <a:cs typeface="Arial" pitchFamily="34" charset="0"/>
                  </a:rPr>
                  <a:t>25</a:t>
                </a:r>
              </a:p>
            </p:txBody>
          </p:sp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id="{68744BD0-312C-4A8B-99A2-B92560B3321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-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2837" t="33588" r="4831" b="42293"/>
              <a:stretch/>
            </p:blipFill>
            <p:spPr>
              <a:xfrm>
                <a:off x="4648202" y="4749772"/>
                <a:ext cx="3581400" cy="1221821"/>
              </a:xfrm>
              <a:prstGeom prst="rect">
                <a:avLst/>
              </a:prstGeom>
            </p:spPr>
          </p:pic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43317066-9D86-49B8-95C8-BA87F9EDD0EF}"/>
                  </a:ext>
                </a:extLst>
              </p:cNvPr>
              <p:cNvSpPr txBox="1"/>
              <p:nvPr/>
            </p:nvSpPr>
            <p:spPr>
              <a:xfrm rot="18634263">
                <a:off x="5631695" y="4189489"/>
                <a:ext cx="1078239" cy="2769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Control Sup</a:t>
                </a: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DDB491BA-0B6E-42C3-BD28-9AE291F47B8F}"/>
                  </a:ext>
                </a:extLst>
              </p:cNvPr>
              <p:cNvSpPr txBox="1"/>
              <p:nvPr/>
            </p:nvSpPr>
            <p:spPr>
              <a:xfrm rot="18634263">
                <a:off x="6080921" y="4166304"/>
                <a:ext cx="1123857" cy="2769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Control Pellet</a:t>
                </a: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511D82CC-8ADF-4E84-B21C-4AB6C353A66B}"/>
                  </a:ext>
                </a:extLst>
              </p:cNvPr>
              <p:cNvSpPr txBox="1"/>
              <p:nvPr/>
            </p:nvSpPr>
            <p:spPr>
              <a:xfrm rot="18634263">
                <a:off x="5030799" y="4118749"/>
                <a:ext cx="146452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IN" sz="1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ControlTotal</a:t>
                </a:r>
                <a:r>
                  <a:rPr lang="en-I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IN" sz="1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mito</a:t>
                </a:r>
                <a:endParaRPr lang="en-IN" sz="1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B81E759-87B1-4EB4-9FCF-3AEB8D48AA41}"/>
                  </a:ext>
                </a:extLst>
              </p:cNvPr>
              <p:cNvSpPr txBox="1"/>
              <p:nvPr/>
            </p:nvSpPr>
            <p:spPr>
              <a:xfrm rot="18634263">
                <a:off x="7115034" y="4095166"/>
                <a:ext cx="131100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Menadione</a:t>
                </a:r>
                <a:r>
                  <a:rPr lang="en-I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 Sup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EE65FCFF-7208-4BAE-8F64-41FB842133B9}"/>
                  </a:ext>
                </a:extLst>
              </p:cNvPr>
              <p:cNvSpPr txBox="1"/>
              <p:nvPr/>
            </p:nvSpPr>
            <p:spPr>
              <a:xfrm rot="18634263">
                <a:off x="7646418" y="3980830"/>
                <a:ext cx="150264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Menadione</a:t>
                </a:r>
                <a:r>
                  <a:rPr lang="en-I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 Pellet</a:t>
                </a: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E43B3A32-DC01-4C34-A9A9-5009A4DBC374}"/>
                  </a:ext>
                </a:extLst>
              </p:cNvPr>
              <p:cNvSpPr txBox="1"/>
              <p:nvPr/>
            </p:nvSpPr>
            <p:spPr>
              <a:xfrm rot="18634263">
                <a:off x="6476759" y="4045341"/>
                <a:ext cx="146452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IN" sz="1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Menadi</a:t>
                </a:r>
                <a:r>
                  <a:rPr lang="en-I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 Total </a:t>
                </a:r>
                <a:r>
                  <a:rPr lang="en-IN" sz="1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mito</a:t>
                </a:r>
                <a:endParaRPr lang="en-IN" sz="1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895187AE-F2E6-40BD-A2A6-D49147EDF441}"/>
              </a:ext>
            </a:extLst>
          </p:cNvPr>
          <p:cNvSpPr txBox="1"/>
          <p:nvPr/>
        </p:nvSpPr>
        <p:spPr>
          <a:xfrm>
            <a:off x="457200" y="336710"/>
            <a:ext cx="78448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Western blotting for </a:t>
            </a:r>
            <a:r>
              <a:rPr lang="en-US" dirty="0" err="1"/>
              <a:t>EndoG</a:t>
            </a:r>
            <a:r>
              <a:rPr lang="en-US" dirty="0"/>
              <a:t> after </a:t>
            </a:r>
            <a:r>
              <a:rPr lang="en-US" dirty="0" err="1"/>
              <a:t>subfractionation</a:t>
            </a:r>
            <a:r>
              <a:rPr lang="en-US" dirty="0"/>
              <a:t> of mitochondria in normal and menadione treated conditions 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951687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</TotalTime>
  <Words>152</Words>
  <Application>Microsoft Office PowerPoint</Application>
  <PresentationFormat>On-screen Show (4:3)</PresentationFormat>
  <Paragraphs>52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Sumedha Dahal</dc:creator>
  <cp:lastModifiedBy>Sumedha Dahal</cp:lastModifiedBy>
  <cp:revision>5</cp:revision>
  <dcterms:created xsi:type="dcterms:W3CDTF">2021-05-22T10:59:17Z</dcterms:created>
  <dcterms:modified xsi:type="dcterms:W3CDTF">2021-05-23T18:51:00Z</dcterms:modified>
</cp:coreProperties>
</file>