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49" r:id="rId2"/>
    <p:sldId id="350" r:id="rId3"/>
    <p:sldId id="352" r:id="rId4"/>
    <p:sldId id="354" r:id="rId5"/>
    <p:sldId id="355" r:id="rId6"/>
    <p:sldId id="357" r:id="rId7"/>
    <p:sldId id="361" r:id="rId8"/>
    <p:sldId id="347" r:id="rId9"/>
    <p:sldId id="362" r:id="rId1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8"/>
    <p:restoredTop sz="95117"/>
  </p:normalViewPr>
  <p:slideViewPr>
    <p:cSldViewPr snapToGrid="0" snapToObjects="1">
      <p:cViewPr>
        <p:scale>
          <a:sx n="78" d="100"/>
          <a:sy n="78" d="100"/>
        </p:scale>
        <p:origin x="1176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Whole Blot from Figure 2F</a:t>
            </a:r>
          </a:p>
        </p:txBody>
      </p:sp>
    </p:spTree>
    <p:extLst>
      <p:ext uri="{BB962C8B-B14F-4D97-AF65-F5344CB8AC3E}">
        <p14:creationId xmlns:p14="http://schemas.microsoft.com/office/powerpoint/2010/main" val="2401102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45720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Whole Blots from Figure 2G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85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431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60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tiff"/><Relationship Id="rId4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7" Type="http://schemas.openxmlformats.org/officeDocument/2006/relationships/image" Target="../media/image21.em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98F5828-CB71-E44E-94F3-0A0E78DFB5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45" t="25004" r="23493" b="24389"/>
          <a:stretch/>
        </p:blipFill>
        <p:spPr>
          <a:xfrm>
            <a:off x="7594805" y="5870275"/>
            <a:ext cx="3937089" cy="9408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1A5A1A4-4558-3446-A191-CD05B71BBE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97" t="20319" r="35753" b="35066"/>
          <a:stretch/>
        </p:blipFill>
        <p:spPr>
          <a:xfrm>
            <a:off x="1598997" y="778933"/>
            <a:ext cx="4444817" cy="4154661"/>
          </a:xfrm>
          <a:prstGeom prst="rect">
            <a:avLst/>
          </a:prstGeom>
        </p:spPr>
      </p:pic>
      <p:sp>
        <p:nvSpPr>
          <p:cNvPr id="12" name="actin">
            <a:extLst>
              <a:ext uri="{FF2B5EF4-FFF2-40B4-BE49-F238E27FC236}">
                <a16:creationId xmlns:a16="http://schemas.microsoft.com/office/drawing/2014/main" id="{1787BF31-6D48-F643-A64B-5544D7BB1FDB}"/>
              </a:ext>
            </a:extLst>
          </p:cNvPr>
          <p:cNvSpPr txBox="1"/>
          <p:nvPr/>
        </p:nvSpPr>
        <p:spPr>
          <a:xfrm>
            <a:off x="7542686" y="6453120"/>
            <a:ext cx="547673" cy="3233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4" name="p53">
            <a:extLst>
              <a:ext uri="{FF2B5EF4-FFF2-40B4-BE49-F238E27FC236}">
                <a16:creationId xmlns:a16="http://schemas.microsoft.com/office/drawing/2014/main" id="{5AF72B95-3156-624B-AB1D-98A6F4CB85B3}"/>
              </a:ext>
            </a:extLst>
          </p:cNvPr>
          <p:cNvSpPr txBox="1"/>
          <p:nvPr/>
        </p:nvSpPr>
        <p:spPr>
          <a:xfrm>
            <a:off x="7216538" y="6061480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p53</a:t>
            </a:r>
          </a:p>
        </p:txBody>
      </p:sp>
      <p:sp>
        <p:nvSpPr>
          <p:cNvPr id="16" name="Rectangle">
            <a:extLst>
              <a:ext uri="{FF2B5EF4-FFF2-40B4-BE49-F238E27FC236}">
                <a16:creationId xmlns:a16="http://schemas.microsoft.com/office/drawing/2014/main" id="{1E957541-401E-D347-973C-1BB2AF1CB322}"/>
              </a:ext>
            </a:extLst>
          </p:cNvPr>
          <p:cNvSpPr/>
          <p:nvPr/>
        </p:nvSpPr>
        <p:spPr>
          <a:xfrm>
            <a:off x="8111792" y="5870275"/>
            <a:ext cx="3420102" cy="940833"/>
          </a:xfrm>
          <a:prstGeom prst="rect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800" b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1" name="Line">
            <a:extLst>
              <a:ext uri="{FF2B5EF4-FFF2-40B4-BE49-F238E27FC236}">
                <a16:creationId xmlns:a16="http://schemas.microsoft.com/office/drawing/2014/main" id="{ABBC0AC4-D321-5948-961D-888E86FB76A3}"/>
              </a:ext>
            </a:extLst>
          </p:cNvPr>
          <p:cNvSpPr/>
          <p:nvPr/>
        </p:nvSpPr>
        <p:spPr>
          <a:xfrm>
            <a:off x="8111793" y="6365370"/>
            <a:ext cx="3420102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2" name="p73 siRNA">
            <a:extLst>
              <a:ext uri="{FF2B5EF4-FFF2-40B4-BE49-F238E27FC236}">
                <a16:creationId xmlns:a16="http://schemas.microsoft.com/office/drawing/2014/main" id="{45D46C01-7812-224F-B22D-E2D5FB614A76}"/>
              </a:ext>
            </a:extLst>
          </p:cNvPr>
          <p:cNvSpPr txBox="1"/>
          <p:nvPr/>
        </p:nvSpPr>
        <p:spPr>
          <a:xfrm>
            <a:off x="6887897" y="5664915"/>
            <a:ext cx="119095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p73 siRNA</a:t>
            </a:r>
          </a:p>
        </p:txBody>
      </p:sp>
      <p:sp>
        <p:nvSpPr>
          <p:cNvPr id="23" name="— —  —   — —  —   +    +    +   +    +    +">
            <a:extLst>
              <a:ext uri="{FF2B5EF4-FFF2-40B4-BE49-F238E27FC236}">
                <a16:creationId xmlns:a16="http://schemas.microsoft.com/office/drawing/2014/main" id="{503C955C-A0C1-FE4A-B8E5-3C3C3A175C5D}"/>
              </a:ext>
            </a:extLst>
          </p:cNvPr>
          <p:cNvSpPr txBox="1"/>
          <p:nvPr/>
        </p:nvSpPr>
        <p:spPr>
          <a:xfrm>
            <a:off x="8145175" y="5645752"/>
            <a:ext cx="3386720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 — —  —  — —  —  +   +   +   </a:t>
            </a:r>
            <a:r>
              <a:rPr lang="en-US" dirty="0"/>
              <a:t> </a:t>
            </a:r>
            <a:r>
              <a:rPr dirty="0"/>
              <a:t>+  </a:t>
            </a:r>
            <a:r>
              <a:rPr lang="en-US" dirty="0"/>
              <a:t> </a:t>
            </a:r>
            <a:r>
              <a:rPr dirty="0"/>
              <a:t>+   +</a:t>
            </a:r>
          </a:p>
        </p:txBody>
      </p:sp>
      <p:sp>
        <p:nvSpPr>
          <p:cNvPr id="24" name="Analog #4 μM">
            <a:extLst>
              <a:ext uri="{FF2B5EF4-FFF2-40B4-BE49-F238E27FC236}">
                <a16:creationId xmlns:a16="http://schemas.microsoft.com/office/drawing/2014/main" id="{1149D165-A3F6-494D-A79B-8ECD4C01484C}"/>
              </a:ext>
            </a:extLst>
          </p:cNvPr>
          <p:cNvSpPr txBox="1"/>
          <p:nvPr/>
        </p:nvSpPr>
        <p:spPr>
          <a:xfrm>
            <a:off x="6689917" y="5428170"/>
            <a:ext cx="1351793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Analog #4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0   12  25   0   12  25  0   12  25   0   12  25">
            <a:extLst>
              <a:ext uri="{FF2B5EF4-FFF2-40B4-BE49-F238E27FC236}">
                <a16:creationId xmlns:a16="http://schemas.microsoft.com/office/drawing/2014/main" id="{7F70069D-D739-C545-9925-F62297A54EE7}"/>
              </a:ext>
            </a:extLst>
          </p:cNvPr>
          <p:cNvSpPr txBox="1"/>
          <p:nvPr/>
        </p:nvSpPr>
        <p:spPr>
          <a:xfrm>
            <a:off x="8041688" y="5455402"/>
            <a:ext cx="3528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  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12 25  0 12  25  0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12 25  0 12  25</a:t>
            </a: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350787B6-F0A6-7545-AE1E-18E66E06C3E9}"/>
              </a:ext>
            </a:extLst>
          </p:cNvPr>
          <p:cNvSpPr/>
          <p:nvPr/>
        </p:nvSpPr>
        <p:spPr>
          <a:xfrm>
            <a:off x="8214503" y="5450450"/>
            <a:ext cx="781734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7" name="16 hr">
            <a:extLst>
              <a:ext uri="{FF2B5EF4-FFF2-40B4-BE49-F238E27FC236}">
                <a16:creationId xmlns:a16="http://schemas.microsoft.com/office/drawing/2014/main" id="{C986F1D1-9147-574B-B19C-BFEEED82426B}"/>
              </a:ext>
            </a:extLst>
          </p:cNvPr>
          <p:cNvSpPr txBox="1"/>
          <p:nvPr/>
        </p:nvSpPr>
        <p:spPr>
          <a:xfrm>
            <a:off x="8365819" y="5174479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C14364AA-E631-984A-B5BD-26477ED48A6E}"/>
              </a:ext>
            </a:extLst>
          </p:cNvPr>
          <p:cNvSpPr/>
          <p:nvPr/>
        </p:nvSpPr>
        <p:spPr>
          <a:xfrm>
            <a:off x="9083210" y="5444792"/>
            <a:ext cx="781734" cy="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9" name="24 hr">
            <a:extLst>
              <a:ext uri="{FF2B5EF4-FFF2-40B4-BE49-F238E27FC236}">
                <a16:creationId xmlns:a16="http://schemas.microsoft.com/office/drawing/2014/main" id="{38EBDB78-42F4-7447-90C9-5C2060CB27BC}"/>
              </a:ext>
            </a:extLst>
          </p:cNvPr>
          <p:cNvSpPr txBox="1"/>
          <p:nvPr/>
        </p:nvSpPr>
        <p:spPr>
          <a:xfrm>
            <a:off x="9234526" y="5168821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Line">
            <a:extLst>
              <a:ext uri="{FF2B5EF4-FFF2-40B4-BE49-F238E27FC236}">
                <a16:creationId xmlns:a16="http://schemas.microsoft.com/office/drawing/2014/main" id="{8E66D126-036E-C444-B2FF-BA97C1F3265B}"/>
              </a:ext>
            </a:extLst>
          </p:cNvPr>
          <p:cNvSpPr/>
          <p:nvPr/>
        </p:nvSpPr>
        <p:spPr>
          <a:xfrm>
            <a:off x="9920197" y="5445498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" name="16 hr">
            <a:extLst>
              <a:ext uri="{FF2B5EF4-FFF2-40B4-BE49-F238E27FC236}">
                <a16:creationId xmlns:a16="http://schemas.microsoft.com/office/drawing/2014/main" id="{F1094919-2857-CC44-848F-D5C5EBDB42EE}"/>
              </a:ext>
            </a:extLst>
          </p:cNvPr>
          <p:cNvSpPr txBox="1"/>
          <p:nvPr/>
        </p:nvSpPr>
        <p:spPr>
          <a:xfrm>
            <a:off x="10071514" y="5169527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6AFE7213-5758-D744-B7C8-EF0CE9C4EA3E}"/>
              </a:ext>
            </a:extLst>
          </p:cNvPr>
          <p:cNvSpPr/>
          <p:nvPr/>
        </p:nvSpPr>
        <p:spPr>
          <a:xfrm>
            <a:off x="10788904" y="5439840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3" name="24 hr">
            <a:extLst>
              <a:ext uri="{FF2B5EF4-FFF2-40B4-BE49-F238E27FC236}">
                <a16:creationId xmlns:a16="http://schemas.microsoft.com/office/drawing/2014/main" id="{49E436E3-07A0-1A42-B803-38A2E74D7337}"/>
              </a:ext>
            </a:extLst>
          </p:cNvPr>
          <p:cNvSpPr txBox="1"/>
          <p:nvPr/>
        </p:nvSpPr>
        <p:spPr>
          <a:xfrm>
            <a:off x="10940221" y="5163869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>
                <a:latin typeface="Arial" panose="020B0604020202020204" pitchFamily="34" charset="0"/>
                <a:cs typeface="Arial" panose="020B0604020202020204" pitchFamily="34" charset="0"/>
              </a:rPr>
              <a:t>24 hr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9663496-7310-C445-9C84-805A6D897CF4}"/>
              </a:ext>
            </a:extLst>
          </p:cNvPr>
          <p:cNvSpPr txBox="1"/>
          <p:nvPr/>
        </p:nvSpPr>
        <p:spPr>
          <a:xfrm>
            <a:off x="6723722" y="597233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D2F18A2-FA89-8042-8C96-397FAB05B4C9}"/>
              </a:ext>
            </a:extLst>
          </p:cNvPr>
          <p:cNvSpPr txBox="1"/>
          <p:nvPr/>
        </p:nvSpPr>
        <p:spPr>
          <a:xfrm>
            <a:off x="6748384" y="640990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A2A4C96-C8E4-874D-B27A-F457265A2A45}"/>
              </a:ext>
            </a:extLst>
          </p:cNvPr>
          <p:cNvSpPr txBox="1"/>
          <p:nvPr/>
        </p:nvSpPr>
        <p:spPr>
          <a:xfrm>
            <a:off x="6320360" y="138726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98kDa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4567E1-1C04-5441-9ADC-BF846221FF51}"/>
              </a:ext>
            </a:extLst>
          </p:cNvPr>
          <p:cNvSpPr txBox="1"/>
          <p:nvPr/>
        </p:nvSpPr>
        <p:spPr>
          <a:xfrm>
            <a:off x="6310928" y="1847651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421FB90-8B74-6643-922E-CA2B39684B95}"/>
              </a:ext>
            </a:extLst>
          </p:cNvPr>
          <p:cNvSpPr txBox="1"/>
          <p:nvPr/>
        </p:nvSpPr>
        <p:spPr>
          <a:xfrm>
            <a:off x="6340527" y="223250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44B8CDF-9737-0949-8F36-BDC002083267}"/>
              </a:ext>
            </a:extLst>
          </p:cNvPr>
          <p:cNvSpPr txBox="1"/>
          <p:nvPr/>
        </p:nvSpPr>
        <p:spPr>
          <a:xfrm>
            <a:off x="6298924" y="265531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41DA775-1B9D-894D-AA93-DA3A02DF3DFC}"/>
              </a:ext>
            </a:extLst>
          </p:cNvPr>
          <p:cNvSpPr txBox="1"/>
          <p:nvPr/>
        </p:nvSpPr>
        <p:spPr>
          <a:xfrm>
            <a:off x="6310928" y="314521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EE570FC-FDCB-ED4C-B6A5-7514187F920A}"/>
              </a:ext>
            </a:extLst>
          </p:cNvPr>
          <p:cNvSpPr txBox="1"/>
          <p:nvPr/>
        </p:nvSpPr>
        <p:spPr>
          <a:xfrm>
            <a:off x="6310928" y="378015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1758CE-F3DF-9646-953A-0D332CE697AB}"/>
              </a:ext>
            </a:extLst>
          </p:cNvPr>
          <p:cNvSpPr txBox="1"/>
          <p:nvPr/>
        </p:nvSpPr>
        <p:spPr>
          <a:xfrm>
            <a:off x="6343786" y="439816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32CBFE6-A5A4-7C4C-9381-237975E358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685"/>
          <a:stretch/>
        </p:blipFill>
        <p:spPr>
          <a:xfrm>
            <a:off x="7328178" y="639451"/>
            <a:ext cx="4519910" cy="4305300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F92612FF-96C5-AB44-B048-3084042FCDAE}"/>
              </a:ext>
            </a:extLst>
          </p:cNvPr>
          <p:cNvSpPr txBox="1"/>
          <p:nvPr/>
        </p:nvSpPr>
        <p:spPr>
          <a:xfrm>
            <a:off x="770511" y="126475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98kDa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FCE9CC3-8EBE-CE44-BE3D-5ADC92BCE287}"/>
              </a:ext>
            </a:extLst>
          </p:cNvPr>
          <p:cNvSpPr txBox="1"/>
          <p:nvPr/>
        </p:nvSpPr>
        <p:spPr>
          <a:xfrm>
            <a:off x="770511" y="169771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1B3B5FC-F963-1441-BFEB-CF9A278F70E2}"/>
              </a:ext>
            </a:extLst>
          </p:cNvPr>
          <p:cNvSpPr txBox="1"/>
          <p:nvPr/>
        </p:nvSpPr>
        <p:spPr>
          <a:xfrm>
            <a:off x="779943" y="215504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E577876-88D0-6E4C-9A88-338EBD7689EB}"/>
              </a:ext>
            </a:extLst>
          </p:cNvPr>
          <p:cNvSpPr txBox="1"/>
          <p:nvPr/>
        </p:nvSpPr>
        <p:spPr>
          <a:xfrm>
            <a:off x="751800" y="254935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D679A6D-72CC-0644-B820-4103B44132B4}"/>
              </a:ext>
            </a:extLst>
          </p:cNvPr>
          <p:cNvSpPr txBox="1"/>
          <p:nvPr/>
        </p:nvSpPr>
        <p:spPr>
          <a:xfrm>
            <a:off x="770511" y="295541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AF6DC60-269D-3D4F-A2A1-300D54802FCD}"/>
              </a:ext>
            </a:extLst>
          </p:cNvPr>
          <p:cNvSpPr txBox="1"/>
          <p:nvPr/>
        </p:nvSpPr>
        <p:spPr>
          <a:xfrm>
            <a:off x="770511" y="359036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0EFD02A-B3E2-8644-85F9-46D63F0C5DD6}"/>
              </a:ext>
            </a:extLst>
          </p:cNvPr>
          <p:cNvSpPr txBox="1"/>
          <p:nvPr/>
        </p:nvSpPr>
        <p:spPr>
          <a:xfrm>
            <a:off x="803369" y="420837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80" name="NOXA">
            <a:extLst>
              <a:ext uri="{FF2B5EF4-FFF2-40B4-BE49-F238E27FC236}">
                <a16:creationId xmlns:a16="http://schemas.microsoft.com/office/drawing/2014/main" id="{A2F9DAF1-1896-CE4F-8819-252A63190A07}"/>
              </a:ext>
            </a:extLst>
          </p:cNvPr>
          <p:cNvSpPr txBox="1"/>
          <p:nvPr/>
        </p:nvSpPr>
        <p:spPr>
          <a:xfrm>
            <a:off x="1577848" y="4405609"/>
            <a:ext cx="638686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</a:p>
        </p:txBody>
      </p:sp>
      <p:sp>
        <p:nvSpPr>
          <p:cNvPr id="81" name="PARP">
            <a:extLst>
              <a:ext uri="{FF2B5EF4-FFF2-40B4-BE49-F238E27FC236}">
                <a16:creationId xmlns:a16="http://schemas.microsoft.com/office/drawing/2014/main" id="{3FF46D1D-F197-B34B-933C-939C0FB6C660}"/>
              </a:ext>
            </a:extLst>
          </p:cNvPr>
          <p:cNvSpPr txBox="1"/>
          <p:nvPr/>
        </p:nvSpPr>
        <p:spPr>
          <a:xfrm>
            <a:off x="1333151" y="1455066"/>
            <a:ext cx="1190951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PARP</a:t>
            </a:r>
          </a:p>
        </p:txBody>
      </p:sp>
      <p:sp>
        <p:nvSpPr>
          <p:cNvPr id="82" name="p73">
            <a:extLst>
              <a:ext uri="{FF2B5EF4-FFF2-40B4-BE49-F238E27FC236}">
                <a16:creationId xmlns:a16="http://schemas.microsoft.com/office/drawing/2014/main" id="{70DA4926-F703-6F4A-A497-D263AF20B62C}"/>
              </a:ext>
            </a:extLst>
          </p:cNvPr>
          <p:cNvSpPr txBox="1"/>
          <p:nvPr/>
        </p:nvSpPr>
        <p:spPr>
          <a:xfrm>
            <a:off x="1278298" y="1881125"/>
            <a:ext cx="1190951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p73</a:t>
            </a:r>
          </a:p>
        </p:txBody>
      </p:sp>
      <p:sp>
        <p:nvSpPr>
          <p:cNvPr id="83" name="DR5">
            <a:extLst>
              <a:ext uri="{FF2B5EF4-FFF2-40B4-BE49-F238E27FC236}">
                <a16:creationId xmlns:a16="http://schemas.microsoft.com/office/drawing/2014/main" id="{F5503A14-0F4A-DC40-B168-BB7750AF7EEB}"/>
              </a:ext>
            </a:extLst>
          </p:cNvPr>
          <p:cNvSpPr txBox="1"/>
          <p:nvPr/>
        </p:nvSpPr>
        <p:spPr>
          <a:xfrm>
            <a:off x="1636572" y="2436280"/>
            <a:ext cx="440702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DR5</a:t>
            </a:r>
          </a:p>
        </p:txBody>
      </p:sp>
      <p:sp>
        <p:nvSpPr>
          <p:cNvPr id="84" name="Rectangle">
            <a:extLst>
              <a:ext uri="{FF2B5EF4-FFF2-40B4-BE49-F238E27FC236}">
                <a16:creationId xmlns:a16="http://schemas.microsoft.com/office/drawing/2014/main" id="{423201FA-D573-7048-8D2E-7B5CDB678257}"/>
              </a:ext>
            </a:extLst>
          </p:cNvPr>
          <p:cNvSpPr/>
          <p:nvPr/>
        </p:nvSpPr>
        <p:spPr>
          <a:xfrm>
            <a:off x="2222277" y="1395675"/>
            <a:ext cx="3796135" cy="3278463"/>
          </a:xfrm>
          <a:prstGeom prst="rect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800" b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85" name="Line">
            <a:extLst>
              <a:ext uri="{FF2B5EF4-FFF2-40B4-BE49-F238E27FC236}">
                <a16:creationId xmlns:a16="http://schemas.microsoft.com/office/drawing/2014/main" id="{CE0BDF76-8949-3444-9DAD-BB26A96002F3}"/>
              </a:ext>
            </a:extLst>
          </p:cNvPr>
          <p:cNvSpPr/>
          <p:nvPr/>
        </p:nvSpPr>
        <p:spPr>
          <a:xfrm>
            <a:off x="2222276" y="1855522"/>
            <a:ext cx="3814269" cy="4248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86" name="Line">
            <a:extLst>
              <a:ext uri="{FF2B5EF4-FFF2-40B4-BE49-F238E27FC236}">
                <a16:creationId xmlns:a16="http://schemas.microsoft.com/office/drawing/2014/main" id="{1696B438-5DAD-C741-91F9-89252241BC66}"/>
              </a:ext>
            </a:extLst>
          </p:cNvPr>
          <p:cNvSpPr/>
          <p:nvPr/>
        </p:nvSpPr>
        <p:spPr>
          <a:xfrm>
            <a:off x="2204144" y="2180213"/>
            <a:ext cx="3814268" cy="4315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87" name="Line">
            <a:extLst>
              <a:ext uri="{FF2B5EF4-FFF2-40B4-BE49-F238E27FC236}">
                <a16:creationId xmlns:a16="http://schemas.microsoft.com/office/drawing/2014/main" id="{5A1155BE-7303-DE46-8F35-DE6E40ADB1B7}"/>
              </a:ext>
            </a:extLst>
          </p:cNvPr>
          <p:cNvSpPr/>
          <p:nvPr/>
        </p:nvSpPr>
        <p:spPr>
          <a:xfrm>
            <a:off x="2222276" y="2799875"/>
            <a:ext cx="3814269" cy="337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88" name="Line">
            <a:extLst>
              <a:ext uri="{FF2B5EF4-FFF2-40B4-BE49-F238E27FC236}">
                <a16:creationId xmlns:a16="http://schemas.microsoft.com/office/drawing/2014/main" id="{411DC185-5CE0-614A-A327-1B7DB4620BD7}"/>
              </a:ext>
            </a:extLst>
          </p:cNvPr>
          <p:cNvSpPr/>
          <p:nvPr/>
        </p:nvSpPr>
        <p:spPr>
          <a:xfrm>
            <a:off x="2222276" y="4341066"/>
            <a:ext cx="3814269" cy="337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89" name="NOXA">
            <a:extLst>
              <a:ext uri="{FF2B5EF4-FFF2-40B4-BE49-F238E27FC236}">
                <a16:creationId xmlns:a16="http://schemas.microsoft.com/office/drawing/2014/main" id="{AFDA4021-1533-8F43-8565-E8E9D5D4B88D}"/>
              </a:ext>
            </a:extLst>
          </p:cNvPr>
          <p:cNvSpPr txBox="1"/>
          <p:nvPr/>
        </p:nvSpPr>
        <p:spPr>
          <a:xfrm>
            <a:off x="7382123" y="4372135"/>
            <a:ext cx="638686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</a:p>
        </p:txBody>
      </p:sp>
      <p:sp>
        <p:nvSpPr>
          <p:cNvPr id="90" name="PARP">
            <a:extLst>
              <a:ext uri="{FF2B5EF4-FFF2-40B4-BE49-F238E27FC236}">
                <a16:creationId xmlns:a16="http://schemas.microsoft.com/office/drawing/2014/main" id="{76001060-9458-6A45-BAED-3EF61D9A6536}"/>
              </a:ext>
            </a:extLst>
          </p:cNvPr>
          <p:cNvSpPr txBox="1"/>
          <p:nvPr/>
        </p:nvSpPr>
        <p:spPr>
          <a:xfrm>
            <a:off x="7042232" y="1437097"/>
            <a:ext cx="1190951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ARP</a:t>
            </a:r>
          </a:p>
        </p:txBody>
      </p:sp>
      <p:sp>
        <p:nvSpPr>
          <p:cNvPr id="91" name="p73">
            <a:extLst>
              <a:ext uri="{FF2B5EF4-FFF2-40B4-BE49-F238E27FC236}">
                <a16:creationId xmlns:a16="http://schemas.microsoft.com/office/drawing/2014/main" id="{EEFEA721-3630-2640-BBC4-FAAE5C00C73B}"/>
              </a:ext>
            </a:extLst>
          </p:cNvPr>
          <p:cNvSpPr txBox="1"/>
          <p:nvPr/>
        </p:nvSpPr>
        <p:spPr>
          <a:xfrm>
            <a:off x="7042232" y="1847651"/>
            <a:ext cx="1190951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p73</a:t>
            </a:r>
          </a:p>
        </p:txBody>
      </p:sp>
      <p:sp>
        <p:nvSpPr>
          <p:cNvPr id="92" name="DR5">
            <a:extLst>
              <a:ext uri="{FF2B5EF4-FFF2-40B4-BE49-F238E27FC236}">
                <a16:creationId xmlns:a16="http://schemas.microsoft.com/office/drawing/2014/main" id="{EFBD3CD6-99E3-FF4F-946E-72BDB31C396E}"/>
              </a:ext>
            </a:extLst>
          </p:cNvPr>
          <p:cNvSpPr txBox="1"/>
          <p:nvPr/>
        </p:nvSpPr>
        <p:spPr>
          <a:xfrm>
            <a:off x="7467741" y="2402806"/>
            <a:ext cx="440702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DR5</a:t>
            </a:r>
          </a:p>
        </p:txBody>
      </p:sp>
      <p:sp>
        <p:nvSpPr>
          <p:cNvPr id="93" name="Rectangle">
            <a:extLst>
              <a:ext uri="{FF2B5EF4-FFF2-40B4-BE49-F238E27FC236}">
                <a16:creationId xmlns:a16="http://schemas.microsoft.com/office/drawing/2014/main" id="{BA4B71FA-B4E5-E641-8AF8-02699CE0F4C0}"/>
              </a:ext>
            </a:extLst>
          </p:cNvPr>
          <p:cNvSpPr/>
          <p:nvPr/>
        </p:nvSpPr>
        <p:spPr>
          <a:xfrm>
            <a:off x="8051953" y="1362201"/>
            <a:ext cx="3796135" cy="3415558"/>
          </a:xfrm>
          <a:prstGeom prst="rect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800" b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94" name="Line">
            <a:extLst>
              <a:ext uri="{FF2B5EF4-FFF2-40B4-BE49-F238E27FC236}">
                <a16:creationId xmlns:a16="http://schemas.microsoft.com/office/drawing/2014/main" id="{B6EBBBE0-2AEC-B349-A4A9-6CB069FB10E7}"/>
              </a:ext>
            </a:extLst>
          </p:cNvPr>
          <p:cNvSpPr/>
          <p:nvPr/>
        </p:nvSpPr>
        <p:spPr>
          <a:xfrm>
            <a:off x="8065399" y="1822048"/>
            <a:ext cx="3814269" cy="4248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95" name="Line">
            <a:extLst>
              <a:ext uri="{FF2B5EF4-FFF2-40B4-BE49-F238E27FC236}">
                <a16:creationId xmlns:a16="http://schemas.microsoft.com/office/drawing/2014/main" id="{C7F68D7A-6682-814B-93CE-EBF80B39C5A3}"/>
              </a:ext>
            </a:extLst>
          </p:cNvPr>
          <p:cNvSpPr/>
          <p:nvPr/>
        </p:nvSpPr>
        <p:spPr>
          <a:xfrm>
            <a:off x="8047267" y="2146739"/>
            <a:ext cx="3814268" cy="43156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96" name="Line">
            <a:extLst>
              <a:ext uri="{FF2B5EF4-FFF2-40B4-BE49-F238E27FC236}">
                <a16:creationId xmlns:a16="http://schemas.microsoft.com/office/drawing/2014/main" id="{DF7DE3ED-646D-2448-8BEE-9FCD9B08D9F8}"/>
              </a:ext>
            </a:extLst>
          </p:cNvPr>
          <p:cNvSpPr/>
          <p:nvPr/>
        </p:nvSpPr>
        <p:spPr>
          <a:xfrm>
            <a:off x="8065399" y="2766401"/>
            <a:ext cx="3814269" cy="337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97" name="Line">
            <a:extLst>
              <a:ext uri="{FF2B5EF4-FFF2-40B4-BE49-F238E27FC236}">
                <a16:creationId xmlns:a16="http://schemas.microsoft.com/office/drawing/2014/main" id="{C080461A-B160-3C4D-B4EE-7716B0D716B0}"/>
              </a:ext>
            </a:extLst>
          </p:cNvPr>
          <p:cNvSpPr/>
          <p:nvPr/>
        </p:nvSpPr>
        <p:spPr>
          <a:xfrm>
            <a:off x="8065399" y="4307592"/>
            <a:ext cx="3814269" cy="33715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98" name="NOXA">
            <a:extLst>
              <a:ext uri="{FF2B5EF4-FFF2-40B4-BE49-F238E27FC236}">
                <a16:creationId xmlns:a16="http://schemas.microsoft.com/office/drawing/2014/main" id="{620CBF48-8DC0-4945-BF06-F297A2E2CD0C}"/>
              </a:ext>
            </a:extLst>
          </p:cNvPr>
          <p:cNvSpPr txBox="1"/>
          <p:nvPr/>
        </p:nvSpPr>
        <p:spPr>
          <a:xfrm>
            <a:off x="9083210" y="45008"/>
            <a:ext cx="1684904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Overexposed</a:t>
            </a:r>
            <a:endParaRPr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p73 siRNA">
            <a:extLst>
              <a:ext uri="{FF2B5EF4-FFF2-40B4-BE49-F238E27FC236}">
                <a16:creationId xmlns:a16="http://schemas.microsoft.com/office/drawing/2014/main" id="{2AF2E6EF-8572-5A4A-A34C-63FF35A7716D}"/>
              </a:ext>
            </a:extLst>
          </p:cNvPr>
          <p:cNvSpPr txBox="1"/>
          <p:nvPr/>
        </p:nvSpPr>
        <p:spPr>
          <a:xfrm>
            <a:off x="6926641" y="935152"/>
            <a:ext cx="119095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p73 siRNA</a:t>
            </a:r>
          </a:p>
        </p:txBody>
      </p:sp>
      <p:sp>
        <p:nvSpPr>
          <p:cNvPr id="100" name="— —  —   — —  —   +    +    +   +    +    +">
            <a:extLst>
              <a:ext uri="{FF2B5EF4-FFF2-40B4-BE49-F238E27FC236}">
                <a16:creationId xmlns:a16="http://schemas.microsoft.com/office/drawing/2014/main" id="{9DE4F809-2115-3543-9D91-F25A4609C3DA}"/>
              </a:ext>
            </a:extLst>
          </p:cNvPr>
          <p:cNvSpPr txBox="1"/>
          <p:nvPr/>
        </p:nvSpPr>
        <p:spPr>
          <a:xfrm>
            <a:off x="8090608" y="910899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—</a:t>
            </a:r>
            <a:r>
              <a:rPr lang="en-US" dirty="0">
                <a:solidFill>
                  <a:schemeClr val="bg1"/>
                </a:solidFill>
              </a:rPr>
              <a:t>  </a:t>
            </a:r>
            <a:r>
              <a:rPr dirty="0">
                <a:solidFill>
                  <a:schemeClr val="bg1"/>
                </a:solidFill>
              </a:rPr>
              <a:t>—  —  —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—  —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</a:t>
            </a:r>
            <a:r>
              <a:rPr lang="en-US" dirty="0">
                <a:solidFill>
                  <a:schemeClr val="bg1"/>
                </a:solidFill>
              </a:rPr>
              <a:t> 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01" name="Analog #4 μM">
            <a:extLst>
              <a:ext uri="{FF2B5EF4-FFF2-40B4-BE49-F238E27FC236}">
                <a16:creationId xmlns:a16="http://schemas.microsoft.com/office/drawing/2014/main" id="{112EE3D1-64D4-2D4B-A318-5063907AFC38}"/>
              </a:ext>
            </a:extLst>
          </p:cNvPr>
          <p:cNvSpPr txBox="1"/>
          <p:nvPr/>
        </p:nvSpPr>
        <p:spPr>
          <a:xfrm>
            <a:off x="6728661" y="717069"/>
            <a:ext cx="1351793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Analog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</a:t>
            </a:r>
            <a:r>
              <a:rPr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0   12  25   0   12  25  0   12  25   0   12  25">
            <a:extLst>
              <a:ext uri="{FF2B5EF4-FFF2-40B4-BE49-F238E27FC236}">
                <a16:creationId xmlns:a16="http://schemas.microsoft.com/office/drawing/2014/main" id="{F41C118D-1C97-3E43-BBFD-BC4895B9ADC9}"/>
              </a:ext>
            </a:extLst>
          </p:cNvPr>
          <p:cNvSpPr txBox="1"/>
          <p:nvPr/>
        </p:nvSpPr>
        <p:spPr>
          <a:xfrm>
            <a:off x="8080432" y="729880"/>
            <a:ext cx="4001052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12  25</a:t>
            </a:r>
          </a:p>
        </p:txBody>
      </p:sp>
      <p:sp>
        <p:nvSpPr>
          <p:cNvPr id="103" name="Line">
            <a:extLst>
              <a:ext uri="{FF2B5EF4-FFF2-40B4-BE49-F238E27FC236}">
                <a16:creationId xmlns:a16="http://schemas.microsoft.com/office/drawing/2014/main" id="{84B4C3F5-B6D8-974D-85A6-A025A2386C71}"/>
              </a:ext>
            </a:extLst>
          </p:cNvPr>
          <p:cNvSpPr/>
          <p:nvPr/>
        </p:nvSpPr>
        <p:spPr>
          <a:xfrm>
            <a:off x="8253247" y="626077"/>
            <a:ext cx="781734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04" name="16 hr">
            <a:extLst>
              <a:ext uri="{FF2B5EF4-FFF2-40B4-BE49-F238E27FC236}">
                <a16:creationId xmlns:a16="http://schemas.microsoft.com/office/drawing/2014/main" id="{79E0ECCD-37FA-294F-8728-D71F69D40071}"/>
              </a:ext>
            </a:extLst>
          </p:cNvPr>
          <p:cNvSpPr txBox="1"/>
          <p:nvPr/>
        </p:nvSpPr>
        <p:spPr>
          <a:xfrm>
            <a:off x="8404563" y="407392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Line">
            <a:extLst>
              <a:ext uri="{FF2B5EF4-FFF2-40B4-BE49-F238E27FC236}">
                <a16:creationId xmlns:a16="http://schemas.microsoft.com/office/drawing/2014/main" id="{BC760F83-4F9C-6744-8553-A10E42CAE8A0}"/>
              </a:ext>
            </a:extLst>
          </p:cNvPr>
          <p:cNvSpPr/>
          <p:nvPr/>
        </p:nvSpPr>
        <p:spPr>
          <a:xfrm>
            <a:off x="9121954" y="620419"/>
            <a:ext cx="781734" cy="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06" name="24 hr">
            <a:extLst>
              <a:ext uri="{FF2B5EF4-FFF2-40B4-BE49-F238E27FC236}">
                <a16:creationId xmlns:a16="http://schemas.microsoft.com/office/drawing/2014/main" id="{B484B675-2FE0-1C4A-BF4B-0B9430B25F74}"/>
              </a:ext>
            </a:extLst>
          </p:cNvPr>
          <p:cNvSpPr txBox="1"/>
          <p:nvPr/>
        </p:nvSpPr>
        <p:spPr>
          <a:xfrm>
            <a:off x="9273270" y="401734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Line">
            <a:extLst>
              <a:ext uri="{FF2B5EF4-FFF2-40B4-BE49-F238E27FC236}">
                <a16:creationId xmlns:a16="http://schemas.microsoft.com/office/drawing/2014/main" id="{39D67A4E-04C8-B145-B053-CE178448D5CD}"/>
              </a:ext>
            </a:extLst>
          </p:cNvPr>
          <p:cNvSpPr/>
          <p:nvPr/>
        </p:nvSpPr>
        <p:spPr>
          <a:xfrm>
            <a:off x="9958941" y="621125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08" name="16 hr">
            <a:extLst>
              <a:ext uri="{FF2B5EF4-FFF2-40B4-BE49-F238E27FC236}">
                <a16:creationId xmlns:a16="http://schemas.microsoft.com/office/drawing/2014/main" id="{1E5E0807-AF8F-694C-8AFF-2A6D6CF2F8E1}"/>
              </a:ext>
            </a:extLst>
          </p:cNvPr>
          <p:cNvSpPr txBox="1"/>
          <p:nvPr/>
        </p:nvSpPr>
        <p:spPr>
          <a:xfrm>
            <a:off x="10110258" y="402440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Line">
            <a:extLst>
              <a:ext uri="{FF2B5EF4-FFF2-40B4-BE49-F238E27FC236}">
                <a16:creationId xmlns:a16="http://schemas.microsoft.com/office/drawing/2014/main" id="{8CBF3355-17BC-2643-85DF-76A5505A6842}"/>
              </a:ext>
            </a:extLst>
          </p:cNvPr>
          <p:cNvSpPr/>
          <p:nvPr/>
        </p:nvSpPr>
        <p:spPr>
          <a:xfrm>
            <a:off x="10867989" y="615467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0" name="24 hr">
            <a:extLst>
              <a:ext uri="{FF2B5EF4-FFF2-40B4-BE49-F238E27FC236}">
                <a16:creationId xmlns:a16="http://schemas.microsoft.com/office/drawing/2014/main" id="{FD9D1A07-1252-8044-8DA6-3C12CA96342B}"/>
              </a:ext>
            </a:extLst>
          </p:cNvPr>
          <p:cNvSpPr txBox="1"/>
          <p:nvPr/>
        </p:nvSpPr>
        <p:spPr>
          <a:xfrm>
            <a:off x="11019306" y="396782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Line">
            <a:extLst>
              <a:ext uri="{FF2B5EF4-FFF2-40B4-BE49-F238E27FC236}">
                <a16:creationId xmlns:a16="http://schemas.microsoft.com/office/drawing/2014/main" id="{C79A07F3-5F8F-B640-9CA8-6EAE0D346CAB}"/>
              </a:ext>
            </a:extLst>
          </p:cNvPr>
          <p:cNvSpPr/>
          <p:nvPr/>
        </p:nvSpPr>
        <p:spPr>
          <a:xfrm>
            <a:off x="2243115" y="1831351"/>
            <a:ext cx="3814269" cy="42482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2" name="p73 siRNA">
            <a:extLst>
              <a:ext uri="{FF2B5EF4-FFF2-40B4-BE49-F238E27FC236}">
                <a16:creationId xmlns:a16="http://schemas.microsoft.com/office/drawing/2014/main" id="{369AED9D-8DA6-D84E-85D1-7D9594AEAEF4}"/>
              </a:ext>
            </a:extLst>
          </p:cNvPr>
          <p:cNvSpPr txBox="1"/>
          <p:nvPr/>
        </p:nvSpPr>
        <p:spPr>
          <a:xfrm>
            <a:off x="1104357" y="944455"/>
            <a:ext cx="119095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p73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siRNA</a:t>
            </a:r>
          </a:p>
        </p:txBody>
      </p:sp>
      <p:sp>
        <p:nvSpPr>
          <p:cNvPr id="113" name="— —  —   — —  —   +    +    +   +    +    +">
            <a:extLst>
              <a:ext uri="{FF2B5EF4-FFF2-40B4-BE49-F238E27FC236}">
                <a16:creationId xmlns:a16="http://schemas.microsoft.com/office/drawing/2014/main" id="{BD9AF59B-2904-E341-81C0-F777E93EABEE}"/>
              </a:ext>
            </a:extLst>
          </p:cNvPr>
          <p:cNvSpPr txBox="1"/>
          <p:nvPr/>
        </p:nvSpPr>
        <p:spPr>
          <a:xfrm>
            <a:off x="2268324" y="920202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—</a:t>
            </a:r>
            <a:r>
              <a:rPr lang="en-US" dirty="0">
                <a:solidFill>
                  <a:schemeClr val="bg1"/>
                </a:solidFill>
              </a:rPr>
              <a:t>  </a:t>
            </a:r>
            <a:r>
              <a:rPr dirty="0">
                <a:solidFill>
                  <a:schemeClr val="bg1"/>
                </a:solidFill>
              </a:rPr>
              <a:t>—  —  —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—  —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</a:t>
            </a:r>
            <a:r>
              <a:rPr lang="en-US" dirty="0">
                <a:solidFill>
                  <a:schemeClr val="bg1"/>
                </a:solidFill>
              </a:rPr>
              <a:t>  </a:t>
            </a:r>
            <a:r>
              <a:rPr dirty="0">
                <a:solidFill>
                  <a:schemeClr val="bg1"/>
                </a:solidFill>
              </a:rPr>
              <a:t>+ 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</a:t>
            </a:r>
          </a:p>
        </p:txBody>
      </p:sp>
      <p:sp>
        <p:nvSpPr>
          <p:cNvPr id="114" name="Analog #4 μM">
            <a:extLst>
              <a:ext uri="{FF2B5EF4-FFF2-40B4-BE49-F238E27FC236}">
                <a16:creationId xmlns:a16="http://schemas.microsoft.com/office/drawing/2014/main" id="{8BC7BEA9-7E07-2E4B-A298-CCF27C223248}"/>
              </a:ext>
            </a:extLst>
          </p:cNvPr>
          <p:cNvSpPr txBox="1"/>
          <p:nvPr/>
        </p:nvSpPr>
        <p:spPr>
          <a:xfrm>
            <a:off x="906377" y="726372"/>
            <a:ext cx="1351793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Analog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</a:t>
            </a:r>
            <a:r>
              <a:rPr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μM</a:t>
            </a:r>
            <a:endParaRPr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0   12  25   0   12  25  0   12  25   0   12  25">
            <a:extLst>
              <a:ext uri="{FF2B5EF4-FFF2-40B4-BE49-F238E27FC236}">
                <a16:creationId xmlns:a16="http://schemas.microsoft.com/office/drawing/2014/main" id="{69D0B24B-CCEB-6A4A-BC9C-9EB71DEA217C}"/>
              </a:ext>
            </a:extLst>
          </p:cNvPr>
          <p:cNvSpPr txBox="1"/>
          <p:nvPr/>
        </p:nvSpPr>
        <p:spPr>
          <a:xfrm>
            <a:off x="2258148" y="739183"/>
            <a:ext cx="4001052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25  0 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12  25</a:t>
            </a:r>
          </a:p>
        </p:txBody>
      </p:sp>
      <p:sp>
        <p:nvSpPr>
          <p:cNvPr id="116" name="Line">
            <a:extLst>
              <a:ext uri="{FF2B5EF4-FFF2-40B4-BE49-F238E27FC236}">
                <a16:creationId xmlns:a16="http://schemas.microsoft.com/office/drawing/2014/main" id="{9AD7C074-4038-B64E-9A31-35923DFAB882}"/>
              </a:ext>
            </a:extLst>
          </p:cNvPr>
          <p:cNvSpPr/>
          <p:nvPr/>
        </p:nvSpPr>
        <p:spPr>
          <a:xfrm>
            <a:off x="2430963" y="635380"/>
            <a:ext cx="781734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7" name="16 hr">
            <a:extLst>
              <a:ext uri="{FF2B5EF4-FFF2-40B4-BE49-F238E27FC236}">
                <a16:creationId xmlns:a16="http://schemas.microsoft.com/office/drawing/2014/main" id="{5411DF91-DA1A-5647-935B-0BBC550CBB21}"/>
              </a:ext>
            </a:extLst>
          </p:cNvPr>
          <p:cNvSpPr txBox="1"/>
          <p:nvPr/>
        </p:nvSpPr>
        <p:spPr>
          <a:xfrm>
            <a:off x="2582279" y="416695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8" name="Line">
            <a:extLst>
              <a:ext uri="{FF2B5EF4-FFF2-40B4-BE49-F238E27FC236}">
                <a16:creationId xmlns:a16="http://schemas.microsoft.com/office/drawing/2014/main" id="{4D99A1D7-22C6-1845-8287-540CB958C6BF}"/>
              </a:ext>
            </a:extLst>
          </p:cNvPr>
          <p:cNvSpPr/>
          <p:nvPr/>
        </p:nvSpPr>
        <p:spPr>
          <a:xfrm>
            <a:off x="3299670" y="629722"/>
            <a:ext cx="781734" cy="1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19" name="24 hr">
            <a:extLst>
              <a:ext uri="{FF2B5EF4-FFF2-40B4-BE49-F238E27FC236}">
                <a16:creationId xmlns:a16="http://schemas.microsoft.com/office/drawing/2014/main" id="{C70AC3F7-6340-A04C-9823-E2739E00409A}"/>
              </a:ext>
            </a:extLst>
          </p:cNvPr>
          <p:cNvSpPr txBox="1"/>
          <p:nvPr/>
        </p:nvSpPr>
        <p:spPr>
          <a:xfrm>
            <a:off x="3450986" y="411037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Line">
            <a:extLst>
              <a:ext uri="{FF2B5EF4-FFF2-40B4-BE49-F238E27FC236}">
                <a16:creationId xmlns:a16="http://schemas.microsoft.com/office/drawing/2014/main" id="{6352A6E2-378F-2C43-9638-C449DA9EA8D2}"/>
              </a:ext>
            </a:extLst>
          </p:cNvPr>
          <p:cNvSpPr/>
          <p:nvPr/>
        </p:nvSpPr>
        <p:spPr>
          <a:xfrm>
            <a:off x="4136657" y="630428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21" name="16 hr">
            <a:extLst>
              <a:ext uri="{FF2B5EF4-FFF2-40B4-BE49-F238E27FC236}">
                <a16:creationId xmlns:a16="http://schemas.microsoft.com/office/drawing/2014/main" id="{0FD6B662-81AC-CF4E-A3FA-0B522ED72088}"/>
              </a:ext>
            </a:extLst>
          </p:cNvPr>
          <p:cNvSpPr txBox="1"/>
          <p:nvPr/>
        </p:nvSpPr>
        <p:spPr>
          <a:xfrm>
            <a:off x="4287974" y="411743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Line">
            <a:extLst>
              <a:ext uri="{FF2B5EF4-FFF2-40B4-BE49-F238E27FC236}">
                <a16:creationId xmlns:a16="http://schemas.microsoft.com/office/drawing/2014/main" id="{EE74A999-9694-EB47-B8E9-846C8E3CBE1F}"/>
              </a:ext>
            </a:extLst>
          </p:cNvPr>
          <p:cNvSpPr/>
          <p:nvPr/>
        </p:nvSpPr>
        <p:spPr>
          <a:xfrm>
            <a:off x="5045705" y="624770"/>
            <a:ext cx="781735" cy="2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23" name="24 hr">
            <a:extLst>
              <a:ext uri="{FF2B5EF4-FFF2-40B4-BE49-F238E27FC236}">
                <a16:creationId xmlns:a16="http://schemas.microsoft.com/office/drawing/2014/main" id="{0BB8EC4E-6B47-AD45-A9D8-EBA1279AA789}"/>
              </a:ext>
            </a:extLst>
          </p:cNvPr>
          <p:cNvSpPr txBox="1"/>
          <p:nvPr/>
        </p:nvSpPr>
        <p:spPr>
          <a:xfrm>
            <a:off x="5197022" y="406085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708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D48FA5-6985-C14A-BA70-C3378184D1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718" t="78381" r="30639" b="2477"/>
          <a:stretch/>
        </p:blipFill>
        <p:spPr>
          <a:xfrm>
            <a:off x="7657930" y="7740161"/>
            <a:ext cx="5173037" cy="16272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68190C-33D0-1C49-82A5-7C887022F7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74" t="21238" r="30909" b="59620"/>
          <a:stretch/>
        </p:blipFill>
        <p:spPr>
          <a:xfrm>
            <a:off x="1312403" y="7714998"/>
            <a:ext cx="5133900" cy="16959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7460EF-6386-364E-BF9C-60BD60A859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012" t="38250" r="9181" b="39333"/>
          <a:stretch/>
        </p:blipFill>
        <p:spPr>
          <a:xfrm>
            <a:off x="1335830" y="2865120"/>
            <a:ext cx="5133900" cy="19652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06F6AB-9FCC-5147-9D8F-21591F36A18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49" t="13362" r="38911" b="71559"/>
          <a:stretch/>
        </p:blipFill>
        <p:spPr>
          <a:xfrm>
            <a:off x="1335829" y="1478226"/>
            <a:ext cx="5203220" cy="131916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8D62822-DF77-B949-AF73-A4A73AF13B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012" t="18667" r="8031" b="61347"/>
          <a:stretch/>
        </p:blipFill>
        <p:spPr>
          <a:xfrm>
            <a:off x="7277152" y="2963079"/>
            <a:ext cx="5311676" cy="1769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4B7A439-AE87-464F-9444-89B74871C7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49" t="28263" r="38911" b="56639"/>
          <a:stretch/>
        </p:blipFill>
        <p:spPr>
          <a:xfrm>
            <a:off x="7385608" y="1536545"/>
            <a:ext cx="5203220" cy="1320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33EF357-A980-BE44-99A5-F1D9BC54FD5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49" t="59494" r="38911" b="24377"/>
          <a:stretch/>
        </p:blipFill>
        <p:spPr>
          <a:xfrm>
            <a:off x="7676641" y="6232744"/>
            <a:ext cx="5203220" cy="14109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54CB5C2-7D5E-E34E-BDCD-A7FAB26449D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182" t="42726" r="38911" b="41511"/>
          <a:stretch/>
        </p:blipFill>
        <p:spPr>
          <a:xfrm>
            <a:off x="1312403" y="6243618"/>
            <a:ext cx="5133900" cy="137898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2C12FFE-CD45-494C-B501-B3D0956EAC6C}"/>
              </a:ext>
            </a:extLst>
          </p:cNvPr>
          <p:cNvSpPr txBox="1"/>
          <p:nvPr/>
        </p:nvSpPr>
        <p:spPr>
          <a:xfrm>
            <a:off x="483917" y="173516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668104-93B4-9841-AADC-0F5D594B57D0}"/>
              </a:ext>
            </a:extLst>
          </p:cNvPr>
          <p:cNvSpPr txBox="1"/>
          <p:nvPr/>
        </p:nvSpPr>
        <p:spPr>
          <a:xfrm>
            <a:off x="455774" y="212946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FC1A39-5E20-674B-BDB5-5F8B8AAA0100}"/>
              </a:ext>
            </a:extLst>
          </p:cNvPr>
          <p:cNvSpPr txBox="1"/>
          <p:nvPr/>
        </p:nvSpPr>
        <p:spPr>
          <a:xfrm>
            <a:off x="474485" y="253553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9604247-75F7-5D4E-B911-AD2C50CC1FBA}"/>
              </a:ext>
            </a:extLst>
          </p:cNvPr>
          <p:cNvSpPr txBox="1"/>
          <p:nvPr/>
        </p:nvSpPr>
        <p:spPr>
          <a:xfrm>
            <a:off x="474485" y="33661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1A9E49-5EBB-B743-A44E-DEC7D73261FC}"/>
              </a:ext>
            </a:extLst>
          </p:cNvPr>
          <p:cNvSpPr txBox="1"/>
          <p:nvPr/>
        </p:nvSpPr>
        <p:spPr>
          <a:xfrm>
            <a:off x="507343" y="403409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0E6284-B82A-4D4D-8241-83E31461C662}"/>
              </a:ext>
            </a:extLst>
          </p:cNvPr>
          <p:cNvSpPr txBox="1"/>
          <p:nvPr/>
        </p:nvSpPr>
        <p:spPr>
          <a:xfrm>
            <a:off x="6566554" y="170248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BAE266-0877-9A42-808A-1B5B15EF0DF5}"/>
              </a:ext>
            </a:extLst>
          </p:cNvPr>
          <p:cNvSpPr txBox="1"/>
          <p:nvPr/>
        </p:nvSpPr>
        <p:spPr>
          <a:xfrm>
            <a:off x="6538411" y="209678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ED715F-7307-8C4D-B9C4-C5EF7F3D8672}"/>
              </a:ext>
            </a:extLst>
          </p:cNvPr>
          <p:cNvSpPr txBox="1"/>
          <p:nvPr/>
        </p:nvSpPr>
        <p:spPr>
          <a:xfrm>
            <a:off x="6557122" y="250285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DAC2C7-E071-1142-92F3-8530F0B9EB67}"/>
              </a:ext>
            </a:extLst>
          </p:cNvPr>
          <p:cNvSpPr txBox="1"/>
          <p:nvPr/>
        </p:nvSpPr>
        <p:spPr>
          <a:xfrm>
            <a:off x="6557122" y="343509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556577-AAC6-CB44-9897-7E909AE1D0C0}"/>
              </a:ext>
            </a:extLst>
          </p:cNvPr>
          <p:cNvSpPr txBox="1"/>
          <p:nvPr/>
        </p:nvSpPr>
        <p:spPr>
          <a:xfrm>
            <a:off x="6589980" y="400141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099286E-4436-4645-8C6D-057AC991032B}"/>
              </a:ext>
            </a:extLst>
          </p:cNvPr>
          <p:cNvSpPr txBox="1"/>
          <p:nvPr/>
        </p:nvSpPr>
        <p:spPr>
          <a:xfrm>
            <a:off x="12274808" y="173516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F59A73D-F48A-124A-ADFD-95C4CD88D8A9}"/>
              </a:ext>
            </a:extLst>
          </p:cNvPr>
          <p:cNvSpPr txBox="1"/>
          <p:nvPr/>
        </p:nvSpPr>
        <p:spPr>
          <a:xfrm>
            <a:off x="12246665" y="212946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72AB067-DD72-BD42-83D3-D83567B68C14}"/>
              </a:ext>
            </a:extLst>
          </p:cNvPr>
          <p:cNvSpPr txBox="1"/>
          <p:nvPr/>
        </p:nvSpPr>
        <p:spPr>
          <a:xfrm>
            <a:off x="12265376" y="253553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023AA89-6FAD-4C44-A373-E7F3ADDB5B2C}"/>
              </a:ext>
            </a:extLst>
          </p:cNvPr>
          <p:cNvSpPr txBox="1"/>
          <p:nvPr/>
        </p:nvSpPr>
        <p:spPr>
          <a:xfrm>
            <a:off x="12265376" y="34677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7C27AC-1E3F-5543-8B88-9656B93871CC}"/>
              </a:ext>
            </a:extLst>
          </p:cNvPr>
          <p:cNvSpPr txBox="1"/>
          <p:nvPr/>
        </p:nvSpPr>
        <p:spPr>
          <a:xfrm>
            <a:off x="12298234" y="403409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F3BA93-3494-AC43-9ECC-E2C277B00F6F}"/>
              </a:ext>
            </a:extLst>
          </p:cNvPr>
          <p:cNvSpPr txBox="1"/>
          <p:nvPr/>
        </p:nvSpPr>
        <p:spPr>
          <a:xfrm>
            <a:off x="527563" y="650935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C48CE3F-716B-5A46-A73D-28D0A241B283}"/>
              </a:ext>
            </a:extLst>
          </p:cNvPr>
          <p:cNvSpPr txBox="1"/>
          <p:nvPr/>
        </p:nvSpPr>
        <p:spPr>
          <a:xfrm>
            <a:off x="499420" y="6903651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5EACA61-542B-5242-9C30-1A60C082FEEB}"/>
              </a:ext>
            </a:extLst>
          </p:cNvPr>
          <p:cNvSpPr txBox="1"/>
          <p:nvPr/>
        </p:nvSpPr>
        <p:spPr>
          <a:xfrm>
            <a:off x="518131" y="730972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DDA24D-0EE5-584F-8297-9BA33CDDDA96}"/>
              </a:ext>
            </a:extLst>
          </p:cNvPr>
          <p:cNvSpPr txBox="1"/>
          <p:nvPr/>
        </p:nvSpPr>
        <p:spPr>
          <a:xfrm>
            <a:off x="518131" y="799811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779B482-CFD4-0C47-B130-968E186C4B86}"/>
              </a:ext>
            </a:extLst>
          </p:cNvPr>
          <p:cNvSpPr txBox="1"/>
          <p:nvPr/>
        </p:nvSpPr>
        <p:spPr>
          <a:xfrm>
            <a:off x="550989" y="854411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1100DB-E338-1241-8ABF-D56B317457B8}"/>
              </a:ext>
            </a:extLst>
          </p:cNvPr>
          <p:cNvSpPr txBox="1"/>
          <p:nvPr/>
        </p:nvSpPr>
        <p:spPr>
          <a:xfrm>
            <a:off x="6680526" y="641230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E07C6B-33CD-7043-B0E8-8E975D1D13EB}"/>
              </a:ext>
            </a:extLst>
          </p:cNvPr>
          <p:cNvSpPr txBox="1"/>
          <p:nvPr/>
        </p:nvSpPr>
        <p:spPr>
          <a:xfrm>
            <a:off x="6658773" y="681630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E7B0BF-BB44-A841-8411-383525064A83}"/>
              </a:ext>
            </a:extLst>
          </p:cNvPr>
          <p:cNvSpPr txBox="1"/>
          <p:nvPr/>
        </p:nvSpPr>
        <p:spPr>
          <a:xfrm>
            <a:off x="6657164" y="716141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E13B31A-D70C-5244-8637-4F46B52A8FCD}"/>
              </a:ext>
            </a:extLst>
          </p:cNvPr>
          <p:cNvSpPr txBox="1"/>
          <p:nvPr/>
        </p:nvSpPr>
        <p:spPr>
          <a:xfrm>
            <a:off x="6657164" y="787012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D2E80BA-2629-BA43-9A4F-5AE23BA2FAC6}"/>
              </a:ext>
            </a:extLst>
          </p:cNvPr>
          <p:cNvSpPr txBox="1"/>
          <p:nvPr/>
        </p:nvSpPr>
        <p:spPr>
          <a:xfrm>
            <a:off x="6629062" y="8334853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1" name="actin">
            <a:extLst>
              <a:ext uri="{FF2B5EF4-FFF2-40B4-BE49-F238E27FC236}">
                <a16:creationId xmlns:a16="http://schemas.microsoft.com/office/drawing/2014/main" id="{025D5EA8-DB1E-E84C-A65D-BBA475EB1BCB}"/>
              </a:ext>
            </a:extLst>
          </p:cNvPr>
          <p:cNvSpPr txBox="1"/>
          <p:nvPr/>
        </p:nvSpPr>
        <p:spPr>
          <a:xfrm>
            <a:off x="5510825" y="2039555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42" name="p53">
            <a:extLst>
              <a:ext uri="{FF2B5EF4-FFF2-40B4-BE49-F238E27FC236}">
                <a16:creationId xmlns:a16="http://schemas.microsoft.com/office/drawing/2014/main" id="{215A55CA-2E43-534B-8533-10DAC97FFBA7}"/>
              </a:ext>
            </a:extLst>
          </p:cNvPr>
          <p:cNvSpPr txBox="1"/>
          <p:nvPr/>
        </p:nvSpPr>
        <p:spPr>
          <a:xfrm>
            <a:off x="5438624" y="3902199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actin">
            <a:extLst>
              <a:ext uri="{FF2B5EF4-FFF2-40B4-BE49-F238E27FC236}">
                <a16:creationId xmlns:a16="http://schemas.microsoft.com/office/drawing/2014/main" id="{183AFFA9-D6FB-F54B-90E5-0A65073A93B1}"/>
              </a:ext>
            </a:extLst>
          </p:cNvPr>
          <p:cNvSpPr txBox="1"/>
          <p:nvPr/>
        </p:nvSpPr>
        <p:spPr>
          <a:xfrm>
            <a:off x="5453507" y="6885798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45" name="p53">
            <a:extLst>
              <a:ext uri="{FF2B5EF4-FFF2-40B4-BE49-F238E27FC236}">
                <a16:creationId xmlns:a16="http://schemas.microsoft.com/office/drawing/2014/main" id="{849E5FF0-2E56-0B42-A926-6005DC05FED0}"/>
              </a:ext>
            </a:extLst>
          </p:cNvPr>
          <p:cNvSpPr txBox="1"/>
          <p:nvPr/>
        </p:nvSpPr>
        <p:spPr>
          <a:xfrm>
            <a:off x="5445954" y="8562961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actin">
            <a:extLst>
              <a:ext uri="{FF2B5EF4-FFF2-40B4-BE49-F238E27FC236}">
                <a16:creationId xmlns:a16="http://schemas.microsoft.com/office/drawing/2014/main" id="{186FC27B-E641-244F-877A-A66BAB205C4A}"/>
              </a:ext>
            </a:extLst>
          </p:cNvPr>
          <p:cNvSpPr txBox="1"/>
          <p:nvPr/>
        </p:nvSpPr>
        <p:spPr>
          <a:xfrm>
            <a:off x="11869405" y="6577452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47" name="p53">
            <a:extLst>
              <a:ext uri="{FF2B5EF4-FFF2-40B4-BE49-F238E27FC236}">
                <a16:creationId xmlns:a16="http://schemas.microsoft.com/office/drawing/2014/main" id="{979E160E-5D66-D946-A99B-F69E604606B3}"/>
              </a:ext>
            </a:extLst>
          </p:cNvPr>
          <p:cNvSpPr txBox="1"/>
          <p:nvPr/>
        </p:nvSpPr>
        <p:spPr>
          <a:xfrm>
            <a:off x="11813849" y="8519752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p53">
            <a:extLst>
              <a:ext uri="{FF2B5EF4-FFF2-40B4-BE49-F238E27FC236}">
                <a16:creationId xmlns:a16="http://schemas.microsoft.com/office/drawing/2014/main" id="{5FEC02DC-B968-5D41-B6D5-AF9D2804D116}"/>
              </a:ext>
            </a:extLst>
          </p:cNvPr>
          <p:cNvSpPr txBox="1"/>
          <p:nvPr/>
        </p:nvSpPr>
        <p:spPr>
          <a:xfrm>
            <a:off x="11488629" y="4053223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ctin">
            <a:extLst>
              <a:ext uri="{FF2B5EF4-FFF2-40B4-BE49-F238E27FC236}">
                <a16:creationId xmlns:a16="http://schemas.microsoft.com/office/drawing/2014/main" id="{0D36A47B-180C-354C-AC37-CB7212381FDF}"/>
              </a:ext>
            </a:extLst>
          </p:cNvPr>
          <p:cNvSpPr txBox="1"/>
          <p:nvPr/>
        </p:nvSpPr>
        <p:spPr>
          <a:xfrm>
            <a:off x="11678143" y="2089376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4A004260-8EDA-E74C-8DCC-B0FBA979E631}"/>
              </a:ext>
            </a:extLst>
          </p:cNvPr>
          <p:cNvCxnSpPr>
            <a:cxnSpLocks/>
          </p:cNvCxnSpPr>
          <p:nvPr/>
        </p:nvCxnSpPr>
        <p:spPr>
          <a:xfrm>
            <a:off x="6425887" y="6784918"/>
            <a:ext cx="1519233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F657ECC3-907D-3646-B806-73F3E1566375}"/>
              </a:ext>
            </a:extLst>
          </p:cNvPr>
          <p:cNvCxnSpPr>
            <a:cxnSpLocks/>
          </p:cNvCxnSpPr>
          <p:nvPr/>
        </p:nvCxnSpPr>
        <p:spPr>
          <a:xfrm>
            <a:off x="6368569" y="7122814"/>
            <a:ext cx="1519233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A00026B-780E-6243-8D7A-AF5B31D609AF}"/>
              </a:ext>
            </a:extLst>
          </p:cNvPr>
          <p:cNvCxnSpPr>
            <a:cxnSpLocks/>
          </p:cNvCxnSpPr>
          <p:nvPr/>
        </p:nvCxnSpPr>
        <p:spPr>
          <a:xfrm>
            <a:off x="6352057" y="7487393"/>
            <a:ext cx="1519233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CAD7D13-B660-774B-9F62-B3DDA8F14AFD}"/>
              </a:ext>
            </a:extLst>
          </p:cNvPr>
          <p:cNvCxnSpPr>
            <a:cxnSpLocks/>
          </p:cNvCxnSpPr>
          <p:nvPr/>
        </p:nvCxnSpPr>
        <p:spPr>
          <a:xfrm>
            <a:off x="6363883" y="8181844"/>
            <a:ext cx="1519233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1C751255-8F1C-974B-8AFF-A82881AE5C7D}"/>
              </a:ext>
            </a:extLst>
          </p:cNvPr>
          <p:cNvCxnSpPr>
            <a:cxnSpLocks/>
          </p:cNvCxnSpPr>
          <p:nvPr/>
        </p:nvCxnSpPr>
        <p:spPr>
          <a:xfrm>
            <a:off x="6384975" y="8714444"/>
            <a:ext cx="1519233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olid"/>
            <a:miter lim="400000"/>
            <a:headEnd type="triangle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CAE345E8-D586-1443-8B86-C4A5F88B00AE}"/>
              </a:ext>
            </a:extLst>
          </p:cNvPr>
          <p:cNvSpPr txBox="1"/>
          <p:nvPr/>
        </p:nvSpPr>
        <p:spPr>
          <a:xfrm>
            <a:off x="3008074" y="4872658"/>
            <a:ext cx="1452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HCT116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3271774-9E78-7D4E-9192-DA5640C2B1A3}"/>
              </a:ext>
            </a:extLst>
          </p:cNvPr>
          <p:cNvSpPr txBox="1"/>
          <p:nvPr/>
        </p:nvSpPr>
        <p:spPr>
          <a:xfrm>
            <a:off x="9206824" y="4848939"/>
            <a:ext cx="19488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HCT116 p53</a:t>
            </a:r>
            <a:r>
              <a:rPr kumimoji="0" lang="en-US" sz="1800" b="1" i="0" u="none" strike="noStrike" cap="none" spc="0" normalizeH="0" baseline="300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R175H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D9989A0-8CA2-6047-8A65-1D8450F1223E}"/>
              </a:ext>
            </a:extLst>
          </p:cNvPr>
          <p:cNvSpPr txBox="1"/>
          <p:nvPr/>
        </p:nvSpPr>
        <p:spPr>
          <a:xfrm>
            <a:off x="2807926" y="9390350"/>
            <a:ext cx="1452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DLD-1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AC1E411-8168-A647-8AAC-976A90D37E03}"/>
              </a:ext>
            </a:extLst>
          </p:cNvPr>
          <p:cNvSpPr txBox="1"/>
          <p:nvPr/>
        </p:nvSpPr>
        <p:spPr>
          <a:xfrm>
            <a:off x="9703349" y="9367362"/>
            <a:ext cx="1452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SW480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61" name="— —  —   — —  —   +    +    +   +    +    +">
            <a:extLst>
              <a:ext uri="{FF2B5EF4-FFF2-40B4-BE49-F238E27FC236}">
                <a16:creationId xmlns:a16="http://schemas.microsoft.com/office/drawing/2014/main" id="{39F4257E-7B47-7C4C-B68F-1A9169FCF01D}"/>
              </a:ext>
            </a:extLst>
          </p:cNvPr>
          <p:cNvSpPr txBox="1"/>
          <p:nvPr/>
        </p:nvSpPr>
        <p:spPr>
          <a:xfrm>
            <a:off x="2022406" y="1213214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CB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6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— —  —   — —  —   +    +    +   +    +    +">
            <a:extLst>
              <a:ext uri="{FF2B5EF4-FFF2-40B4-BE49-F238E27FC236}">
                <a16:creationId xmlns:a16="http://schemas.microsoft.com/office/drawing/2014/main" id="{52EDB260-A657-2540-B7BC-CFCD1B00CDD9}"/>
              </a:ext>
            </a:extLst>
          </p:cNvPr>
          <p:cNvSpPr txBox="1"/>
          <p:nvPr/>
        </p:nvSpPr>
        <p:spPr>
          <a:xfrm>
            <a:off x="2022406" y="5954803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 CB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— —  —   — —  —   +    +    +   +    +    +">
            <a:extLst>
              <a:ext uri="{FF2B5EF4-FFF2-40B4-BE49-F238E27FC236}">
                <a16:creationId xmlns:a16="http://schemas.microsoft.com/office/drawing/2014/main" id="{90D525BE-96DD-F04F-B16E-B30DA56486BC}"/>
              </a:ext>
            </a:extLst>
          </p:cNvPr>
          <p:cNvSpPr txBox="1"/>
          <p:nvPr/>
        </p:nvSpPr>
        <p:spPr>
          <a:xfrm>
            <a:off x="8393803" y="5988943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 CB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3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— —  —   — —  —   +    +    +   +    +    +">
            <a:extLst>
              <a:ext uri="{FF2B5EF4-FFF2-40B4-BE49-F238E27FC236}">
                <a16:creationId xmlns:a16="http://schemas.microsoft.com/office/drawing/2014/main" id="{3DAB31E8-D96A-3D45-8450-C1AF71ECA5BD}"/>
              </a:ext>
            </a:extLst>
          </p:cNvPr>
          <p:cNvSpPr txBox="1"/>
          <p:nvPr/>
        </p:nvSpPr>
        <p:spPr>
          <a:xfrm>
            <a:off x="8106992" y="1302103"/>
            <a:ext cx="4227175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 CB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6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11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7040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9DF9D0-481F-FA45-A677-E54C392CF2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12" t="18666" r="16709" b="33620"/>
          <a:stretch/>
        </p:blipFill>
        <p:spPr>
          <a:xfrm>
            <a:off x="2099473" y="1296009"/>
            <a:ext cx="4016829" cy="27268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2A43E5-29F3-D94C-A9CD-F1634C8289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29" b="39676"/>
          <a:stretch/>
        </p:blipFill>
        <p:spPr>
          <a:xfrm>
            <a:off x="6623013" y="354148"/>
            <a:ext cx="5153152" cy="3447506"/>
          </a:xfrm>
          <a:prstGeom prst="rect">
            <a:avLst/>
          </a:prstGeom>
        </p:spPr>
      </p:pic>
      <p:sp>
        <p:nvSpPr>
          <p:cNvPr id="6" name="0   CB  4  0  CB  4   0  CB  4  0  CB  4">
            <a:extLst>
              <a:ext uri="{FF2B5EF4-FFF2-40B4-BE49-F238E27FC236}">
                <a16:creationId xmlns:a16="http://schemas.microsoft.com/office/drawing/2014/main" id="{63C6A760-B48B-3B45-B02F-EFA5BADCEE65}"/>
              </a:ext>
            </a:extLst>
          </p:cNvPr>
          <p:cNvSpPr txBox="1"/>
          <p:nvPr/>
        </p:nvSpPr>
        <p:spPr>
          <a:xfrm>
            <a:off x="7227194" y="1798417"/>
            <a:ext cx="2249460" cy="288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606" tIns="51606" rIns="51606" bIns="51606" anchor="ctr">
            <a:spAutoFit/>
          </a:bodyPr>
          <a:lstStyle>
            <a:lvl1pPr algn="l" defTabSz="830862"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 4 0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4  0 CB 4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CB 4 </a:t>
            </a:r>
          </a:p>
        </p:txBody>
      </p:sp>
      <p:sp>
        <p:nvSpPr>
          <p:cNvPr id="7" name="Line">
            <a:extLst>
              <a:ext uri="{FF2B5EF4-FFF2-40B4-BE49-F238E27FC236}">
                <a16:creationId xmlns:a16="http://schemas.microsoft.com/office/drawing/2014/main" id="{0E0EA6D1-A498-4446-BE11-4B45C7C34F97}"/>
              </a:ext>
            </a:extLst>
          </p:cNvPr>
          <p:cNvSpPr/>
          <p:nvPr/>
        </p:nvSpPr>
        <p:spPr>
          <a:xfrm>
            <a:off x="7318653" y="1749957"/>
            <a:ext cx="461279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16 hr">
            <a:extLst>
              <a:ext uri="{FF2B5EF4-FFF2-40B4-BE49-F238E27FC236}">
                <a16:creationId xmlns:a16="http://schemas.microsoft.com/office/drawing/2014/main" id="{EA708344-DA3E-9741-A336-D488125F2A0B}"/>
              </a:ext>
            </a:extLst>
          </p:cNvPr>
          <p:cNvSpPr txBox="1"/>
          <p:nvPr/>
        </p:nvSpPr>
        <p:spPr>
          <a:xfrm>
            <a:off x="7278614" y="1478928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8A26E31B-1B01-AF4F-B94E-57AC5A95F7F8}"/>
              </a:ext>
            </a:extLst>
          </p:cNvPr>
          <p:cNvSpPr/>
          <p:nvPr/>
        </p:nvSpPr>
        <p:spPr>
          <a:xfrm>
            <a:off x="7866727" y="1749958"/>
            <a:ext cx="443099" cy="102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4 hr">
            <a:extLst>
              <a:ext uri="{FF2B5EF4-FFF2-40B4-BE49-F238E27FC236}">
                <a16:creationId xmlns:a16="http://schemas.microsoft.com/office/drawing/2014/main" id="{E4B22EB4-A098-D448-B64B-AB1789D13375}"/>
              </a:ext>
            </a:extLst>
          </p:cNvPr>
          <p:cNvSpPr txBox="1"/>
          <p:nvPr/>
        </p:nvSpPr>
        <p:spPr>
          <a:xfrm>
            <a:off x="7810568" y="1478917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Line">
            <a:extLst>
              <a:ext uri="{FF2B5EF4-FFF2-40B4-BE49-F238E27FC236}">
                <a16:creationId xmlns:a16="http://schemas.microsoft.com/office/drawing/2014/main" id="{5E1B8A63-3DEB-7740-B337-EE4EEBBD8276}"/>
              </a:ext>
            </a:extLst>
          </p:cNvPr>
          <p:cNvSpPr/>
          <p:nvPr/>
        </p:nvSpPr>
        <p:spPr>
          <a:xfrm>
            <a:off x="8413195" y="1749957"/>
            <a:ext cx="418843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16 hr">
            <a:extLst>
              <a:ext uri="{FF2B5EF4-FFF2-40B4-BE49-F238E27FC236}">
                <a16:creationId xmlns:a16="http://schemas.microsoft.com/office/drawing/2014/main" id="{0E5CC3DA-ACD8-EF4E-8087-6CD733B11C3D}"/>
              </a:ext>
            </a:extLst>
          </p:cNvPr>
          <p:cNvSpPr txBox="1"/>
          <p:nvPr/>
        </p:nvSpPr>
        <p:spPr>
          <a:xfrm>
            <a:off x="8317279" y="1478917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24 hr">
            <a:extLst>
              <a:ext uri="{FF2B5EF4-FFF2-40B4-BE49-F238E27FC236}">
                <a16:creationId xmlns:a16="http://schemas.microsoft.com/office/drawing/2014/main" id="{44379B5C-B0DA-B44F-A1D9-7E595A4E5DBC}"/>
              </a:ext>
            </a:extLst>
          </p:cNvPr>
          <p:cNvSpPr txBox="1"/>
          <p:nvPr/>
        </p:nvSpPr>
        <p:spPr>
          <a:xfrm>
            <a:off x="8895828" y="1478917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">
            <a:extLst>
              <a:ext uri="{FF2B5EF4-FFF2-40B4-BE49-F238E27FC236}">
                <a16:creationId xmlns:a16="http://schemas.microsoft.com/office/drawing/2014/main" id="{7C3D11AB-0083-DF48-8A31-A5BD08A8CFBD}"/>
              </a:ext>
            </a:extLst>
          </p:cNvPr>
          <p:cNvSpPr/>
          <p:nvPr/>
        </p:nvSpPr>
        <p:spPr>
          <a:xfrm flipV="1">
            <a:off x="8922179" y="1749957"/>
            <a:ext cx="480957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873B72-4F93-8342-9C6D-B0C5978AC008}"/>
              </a:ext>
            </a:extLst>
          </p:cNvPr>
          <p:cNvSpPr txBox="1"/>
          <p:nvPr/>
        </p:nvSpPr>
        <p:spPr>
          <a:xfrm>
            <a:off x="2010082" y="1943340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F03D97-C3DA-7D44-B2A0-9FA76113EAEC}"/>
              </a:ext>
            </a:extLst>
          </p:cNvPr>
          <p:cNvSpPr txBox="1"/>
          <p:nvPr/>
        </p:nvSpPr>
        <p:spPr>
          <a:xfrm>
            <a:off x="2010082" y="2170080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6D6C1F-C011-7040-BCDD-F17AB62ED889}"/>
              </a:ext>
            </a:extLst>
          </p:cNvPr>
          <p:cNvSpPr txBox="1"/>
          <p:nvPr/>
        </p:nvSpPr>
        <p:spPr>
          <a:xfrm>
            <a:off x="2010082" y="2419265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74F011-A8A0-1E44-8BF1-8EE4F8E51CAC}"/>
              </a:ext>
            </a:extLst>
          </p:cNvPr>
          <p:cNvSpPr txBox="1"/>
          <p:nvPr/>
        </p:nvSpPr>
        <p:spPr>
          <a:xfrm>
            <a:off x="2010082" y="2685209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9917AE-A7F7-AA46-AD68-5D4D529481EF}"/>
              </a:ext>
            </a:extLst>
          </p:cNvPr>
          <p:cNvSpPr txBox="1"/>
          <p:nvPr/>
        </p:nvSpPr>
        <p:spPr>
          <a:xfrm>
            <a:off x="2010082" y="3041320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7DF480-CA10-E942-AE0A-AA6098B6133C}"/>
              </a:ext>
            </a:extLst>
          </p:cNvPr>
          <p:cNvSpPr txBox="1"/>
          <p:nvPr/>
        </p:nvSpPr>
        <p:spPr>
          <a:xfrm>
            <a:off x="2010082" y="3359356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FC77230-C509-1E48-BBB6-EFD4D7765885}"/>
              </a:ext>
            </a:extLst>
          </p:cNvPr>
          <p:cNvSpPr txBox="1"/>
          <p:nvPr/>
        </p:nvSpPr>
        <p:spPr>
          <a:xfrm>
            <a:off x="2010082" y="3650226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3kDa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2A4306-0675-594C-BA3C-EC456F7CC694}"/>
              </a:ext>
            </a:extLst>
          </p:cNvPr>
          <p:cNvSpPr txBox="1"/>
          <p:nvPr/>
        </p:nvSpPr>
        <p:spPr>
          <a:xfrm>
            <a:off x="6389962" y="1997128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0A56C79-BBA2-C54F-A0F5-204F263E4BB8}"/>
              </a:ext>
            </a:extLst>
          </p:cNvPr>
          <p:cNvSpPr txBox="1"/>
          <p:nvPr/>
        </p:nvSpPr>
        <p:spPr>
          <a:xfrm>
            <a:off x="6389962" y="2223868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579E52C-0A32-BD4B-A2DA-8396A8242172}"/>
              </a:ext>
            </a:extLst>
          </p:cNvPr>
          <p:cNvSpPr txBox="1"/>
          <p:nvPr/>
        </p:nvSpPr>
        <p:spPr>
          <a:xfrm>
            <a:off x="6389962" y="2473053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CD5C9D-8A90-6643-BA53-1217CE00EB50}"/>
              </a:ext>
            </a:extLst>
          </p:cNvPr>
          <p:cNvSpPr txBox="1"/>
          <p:nvPr/>
        </p:nvSpPr>
        <p:spPr>
          <a:xfrm>
            <a:off x="6389962" y="2738997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411DE4B-FDEA-3644-B5AC-B44B778FC18C}"/>
              </a:ext>
            </a:extLst>
          </p:cNvPr>
          <p:cNvSpPr txBox="1"/>
          <p:nvPr/>
        </p:nvSpPr>
        <p:spPr>
          <a:xfrm>
            <a:off x="6389962" y="3095108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3C8CCC8-1C35-7D4E-B1A9-0957FC75D27E}"/>
              </a:ext>
            </a:extLst>
          </p:cNvPr>
          <p:cNvSpPr txBox="1"/>
          <p:nvPr/>
        </p:nvSpPr>
        <p:spPr>
          <a:xfrm>
            <a:off x="6389962" y="3413144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841A892-4D8C-8E4D-AAFB-432076750F11}"/>
              </a:ext>
            </a:extLst>
          </p:cNvPr>
          <p:cNvSpPr txBox="1"/>
          <p:nvPr/>
        </p:nvSpPr>
        <p:spPr>
          <a:xfrm>
            <a:off x="6389962" y="3704014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3kDa</a:t>
            </a:r>
          </a:p>
        </p:txBody>
      </p:sp>
      <p:sp>
        <p:nvSpPr>
          <p:cNvPr id="31" name="0   CB  4  0  CB  4   0  CB  4  0  CB  4">
            <a:extLst>
              <a:ext uri="{FF2B5EF4-FFF2-40B4-BE49-F238E27FC236}">
                <a16:creationId xmlns:a16="http://schemas.microsoft.com/office/drawing/2014/main" id="{577DD035-D574-CF47-A186-C88E5C111073}"/>
              </a:ext>
            </a:extLst>
          </p:cNvPr>
          <p:cNvSpPr txBox="1"/>
          <p:nvPr/>
        </p:nvSpPr>
        <p:spPr>
          <a:xfrm>
            <a:off x="2761510" y="1804821"/>
            <a:ext cx="2249460" cy="288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606" tIns="51606" rIns="51606" bIns="51606" anchor="ctr">
            <a:spAutoFit/>
          </a:bodyPr>
          <a:lstStyle>
            <a:lvl1pPr algn="l" defTabSz="830862"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 4 0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4  0 CB 4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CB 4 </a:t>
            </a:r>
          </a:p>
        </p:txBody>
      </p:sp>
      <p:sp>
        <p:nvSpPr>
          <p:cNvPr id="32" name="Line">
            <a:extLst>
              <a:ext uri="{FF2B5EF4-FFF2-40B4-BE49-F238E27FC236}">
                <a16:creationId xmlns:a16="http://schemas.microsoft.com/office/drawing/2014/main" id="{25B32975-C24C-5D47-925D-6F4509EE1C11}"/>
              </a:ext>
            </a:extLst>
          </p:cNvPr>
          <p:cNvSpPr/>
          <p:nvPr/>
        </p:nvSpPr>
        <p:spPr>
          <a:xfrm>
            <a:off x="2852969" y="1756361"/>
            <a:ext cx="461279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16 hr">
            <a:extLst>
              <a:ext uri="{FF2B5EF4-FFF2-40B4-BE49-F238E27FC236}">
                <a16:creationId xmlns:a16="http://schemas.microsoft.com/office/drawing/2014/main" id="{8CC3FE3F-B046-494A-96ED-FD5C111B029E}"/>
              </a:ext>
            </a:extLst>
          </p:cNvPr>
          <p:cNvSpPr txBox="1"/>
          <p:nvPr/>
        </p:nvSpPr>
        <p:spPr>
          <a:xfrm>
            <a:off x="2812930" y="1485332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Line">
            <a:extLst>
              <a:ext uri="{FF2B5EF4-FFF2-40B4-BE49-F238E27FC236}">
                <a16:creationId xmlns:a16="http://schemas.microsoft.com/office/drawing/2014/main" id="{611E53FC-9363-AB49-ABAD-2B81D7113D00}"/>
              </a:ext>
            </a:extLst>
          </p:cNvPr>
          <p:cNvSpPr/>
          <p:nvPr/>
        </p:nvSpPr>
        <p:spPr>
          <a:xfrm>
            <a:off x="3401043" y="1756362"/>
            <a:ext cx="443099" cy="102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24 hr">
            <a:extLst>
              <a:ext uri="{FF2B5EF4-FFF2-40B4-BE49-F238E27FC236}">
                <a16:creationId xmlns:a16="http://schemas.microsoft.com/office/drawing/2014/main" id="{C350AFA4-5B8D-CD41-B144-85ECCA167E2A}"/>
              </a:ext>
            </a:extLst>
          </p:cNvPr>
          <p:cNvSpPr txBox="1"/>
          <p:nvPr/>
        </p:nvSpPr>
        <p:spPr>
          <a:xfrm>
            <a:off x="3344884" y="1485321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Line">
            <a:extLst>
              <a:ext uri="{FF2B5EF4-FFF2-40B4-BE49-F238E27FC236}">
                <a16:creationId xmlns:a16="http://schemas.microsoft.com/office/drawing/2014/main" id="{286BB497-623C-0C4A-9413-BB4358C4BBC7}"/>
              </a:ext>
            </a:extLst>
          </p:cNvPr>
          <p:cNvSpPr/>
          <p:nvPr/>
        </p:nvSpPr>
        <p:spPr>
          <a:xfrm>
            <a:off x="3947511" y="1756361"/>
            <a:ext cx="418843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16 hr">
            <a:extLst>
              <a:ext uri="{FF2B5EF4-FFF2-40B4-BE49-F238E27FC236}">
                <a16:creationId xmlns:a16="http://schemas.microsoft.com/office/drawing/2014/main" id="{6D42AE12-4DBC-624F-B6DF-9035FB577B51}"/>
              </a:ext>
            </a:extLst>
          </p:cNvPr>
          <p:cNvSpPr txBox="1"/>
          <p:nvPr/>
        </p:nvSpPr>
        <p:spPr>
          <a:xfrm>
            <a:off x="3851595" y="1485321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24 hr">
            <a:extLst>
              <a:ext uri="{FF2B5EF4-FFF2-40B4-BE49-F238E27FC236}">
                <a16:creationId xmlns:a16="http://schemas.microsoft.com/office/drawing/2014/main" id="{7F46C6CD-4F3C-6546-A2CB-076B217CF942}"/>
              </a:ext>
            </a:extLst>
          </p:cNvPr>
          <p:cNvSpPr txBox="1"/>
          <p:nvPr/>
        </p:nvSpPr>
        <p:spPr>
          <a:xfrm>
            <a:off x="4430144" y="1485321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Line">
            <a:extLst>
              <a:ext uri="{FF2B5EF4-FFF2-40B4-BE49-F238E27FC236}">
                <a16:creationId xmlns:a16="http://schemas.microsoft.com/office/drawing/2014/main" id="{398D94F4-EEBA-6F4C-91DD-C172AAF3C4D6}"/>
              </a:ext>
            </a:extLst>
          </p:cNvPr>
          <p:cNvSpPr/>
          <p:nvPr/>
        </p:nvSpPr>
        <p:spPr>
          <a:xfrm flipV="1">
            <a:off x="4456495" y="1756361"/>
            <a:ext cx="480957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NOXA">
            <a:extLst>
              <a:ext uri="{FF2B5EF4-FFF2-40B4-BE49-F238E27FC236}">
                <a16:creationId xmlns:a16="http://schemas.microsoft.com/office/drawing/2014/main" id="{6A560445-E7A7-DE45-A99A-67E4FC922EC7}"/>
              </a:ext>
            </a:extLst>
          </p:cNvPr>
          <p:cNvSpPr txBox="1"/>
          <p:nvPr/>
        </p:nvSpPr>
        <p:spPr>
          <a:xfrm>
            <a:off x="7477753" y="982550"/>
            <a:ext cx="1684904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Overexposed</a:t>
            </a:r>
            <a:endParaRPr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C1D4B3CC-E585-8642-AE28-50335BA9DC4E}"/>
              </a:ext>
            </a:extLst>
          </p:cNvPr>
          <p:cNvSpPr/>
          <p:nvPr/>
        </p:nvSpPr>
        <p:spPr>
          <a:xfrm flipV="1">
            <a:off x="8413195" y="4092524"/>
            <a:ext cx="1063459" cy="3285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Line">
            <a:extLst>
              <a:ext uri="{FF2B5EF4-FFF2-40B4-BE49-F238E27FC236}">
                <a16:creationId xmlns:a16="http://schemas.microsoft.com/office/drawing/2014/main" id="{FC3816CC-2E11-0847-9E8A-7D33882583C0}"/>
              </a:ext>
            </a:extLst>
          </p:cNvPr>
          <p:cNvSpPr/>
          <p:nvPr/>
        </p:nvSpPr>
        <p:spPr>
          <a:xfrm>
            <a:off x="7269736" y="4072684"/>
            <a:ext cx="1038665" cy="1984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16 hr">
            <a:extLst>
              <a:ext uri="{FF2B5EF4-FFF2-40B4-BE49-F238E27FC236}">
                <a16:creationId xmlns:a16="http://schemas.microsoft.com/office/drawing/2014/main" id="{711E9DD5-1CC2-CB41-9F5F-74E911CBC9EF}"/>
              </a:ext>
            </a:extLst>
          </p:cNvPr>
          <p:cNvSpPr txBox="1"/>
          <p:nvPr/>
        </p:nvSpPr>
        <p:spPr>
          <a:xfrm>
            <a:off x="7289822" y="4177587"/>
            <a:ext cx="1041492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Cytoplasm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16 hr">
            <a:extLst>
              <a:ext uri="{FF2B5EF4-FFF2-40B4-BE49-F238E27FC236}">
                <a16:creationId xmlns:a16="http://schemas.microsoft.com/office/drawing/2014/main" id="{0E7DA2A6-3ACE-1E4D-ACEB-774073961C56}"/>
              </a:ext>
            </a:extLst>
          </p:cNvPr>
          <p:cNvSpPr txBox="1"/>
          <p:nvPr/>
        </p:nvSpPr>
        <p:spPr>
          <a:xfrm>
            <a:off x="8351924" y="4177587"/>
            <a:ext cx="1246677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itochondria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Line">
            <a:extLst>
              <a:ext uri="{FF2B5EF4-FFF2-40B4-BE49-F238E27FC236}">
                <a16:creationId xmlns:a16="http://schemas.microsoft.com/office/drawing/2014/main" id="{F165753A-F03E-9642-99E1-21A7C5100C18}"/>
              </a:ext>
            </a:extLst>
          </p:cNvPr>
          <p:cNvSpPr/>
          <p:nvPr/>
        </p:nvSpPr>
        <p:spPr>
          <a:xfrm flipV="1">
            <a:off x="3926023" y="4181228"/>
            <a:ext cx="1063459" cy="3285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Line">
            <a:extLst>
              <a:ext uri="{FF2B5EF4-FFF2-40B4-BE49-F238E27FC236}">
                <a16:creationId xmlns:a16="http://schemas.microsoft.com/office/drawing/2014/main" id="{B94B8AFC-D2C8-BF47-BF44-6C266C3CEDCB}"/>
              </a:ext>
            </a:extLst>
          </p:cNvPr>
          <p:cNvSpPr/>
          <p:nvPr/>
        </p:nvSpPr>
        <p:spPr>
          <a:xfrm>
            <a:off x="2782564" y="4161388"/>
            <a:ext cx="1038665" cy="1984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16 hr">
            <a:extLst>
              <a:ext uri="{FF2B5EF4-FFF2-40B4-BE49-F238E27FC236}">
                <a16:creationId xmlns:a16="http://schemas.microsoft.com/office/drawing/2014/main" id="{A42DA4B0-F895-2448-A3C2-3679875A3CC9}"/>
              </a:ext>
            </a:extLst>
          </p:cNvPr>
          <p:cNvSpPr txBox="1"/>
          <p:nvPr/>
        </p:nvSpPr>
        <p:spPr>
          <a:xfrm>
            <a:off x="2802650" y="4266291"/>
            <a:ext cx="1041492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Cytoplasm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16 hr">
            <a:extLst>
              <a:ext uri="{FF2B5EF4-FFF2-40B4-BE49-F238E27FC236}">
                <a16:creationId xmlns:a16="http://schemas.microsoft.com/office/drawing/2014/main" id="{B383D0CD-EB45-E24C-B239-D8ECDFF3F660}"/>
              </a:ext>
            </a:extLst>
          </p:cNvPr>
          <p:cNvSpPr txBox="1"/>
          <p:nvPr/>
        </p:nvSpPr>
        <p:spPr>
          <a:xfrm>
            <a:off x="3864752" y="4266291"/>
            <a:ext cx="1246677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itochondria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Cyt C">
            <a:extLst>
              <a:ext uri="{FF2B5EF4-FFF2-40B4-BE49-F238E27FC236}">
                <a16:creationId xmlns:a16="http://schemas.microsoft.com/office/drawing/2014/main" id="{AC54EA24-400C-094C-B13D-CFC252319DDB}"/>
              </a:ext>
            </a:extLst>
          </p:cNvPr>
          <p:cNvSpPr txBox="1"/>
          <p:nvPr/>
        </p:nvSpPr>
        <p:spPr>
          <a:xfrm>
            <a:off x="5213277" y="3095108"/>
            <a:ext cx="615553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Cyt</a:t>
            </a:r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</a:p>
        </p:txBody>
      </p:sp>
      <p:sp>
        <p:nvSpPr>
          <p:cNvPr id="50" name="Cyt C">
            <a:extLst>
              <a:ext uri="{FF2B5EF4-FFF2-40B4-BE49-F238E27FC236}">
                <a16:creationId xmlns:a16="http://schemas.microsoft.com/office/drawing/2014/main" id="{3BE65946-E51B-6C42-AB27-FBEFAFCDCA87}"/>
              </a:ext>
            </a:extLst>
          </p:cNvPr>
          <p:cNvSpPr txBox="1"/>
          <p:nvPr/>
        </p:nvSpPr>
        <p:spPr>
          <a:xfrm>
            <a:off x="9598601" y="3297255"/>
            <a:ext cx="615553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Cyt</a:t>
            </a:r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 C</a:t>
            </a: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5E005723-BB80-C740-A3A4-0A9D190DE2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2962" y="5665860"/>
            <a:ext cx="3937000" cy="36830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6AE72FA-4578-0345-B6C2-43A74E59B1BF}"/>
              </a:ext>
            </a:extLst>
          </p:cNvPr>
          <p:cNvSpPr txBox="1"/>
          <p:nvPr/>
        </p:nvSpPr>
        <p:spPr>
          <a:xfrm>
            <a:off x="2094558" y="6811998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48A4B23-A8A6-F34B-A7D6-1419073630E4}"/>
              </a:ext>
            </a:extLst>
          </p:cNvPr>
          <p:cNvSpPr txBox="1"/>
          <p:nvPr/>
        </p:nvSpPr>
        <p:spPr>
          <a:xfrm>
            <a:off x="2094558" y="7038738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CAB86BA-F389-B245-9B8D-EB01C5E2171F}"/>
              </a:ext>
            </a:extLst>
          </p:cNvPr>
          <p:cNvSpPr txBox="1"/>
          <p:nvPr/>
        </p:nvSpPr>
        <p:spPr>
          <a:xfrm>
            <a:off x="2094558" y="7287923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5935B37-4115-2F41-BBD8-80C5C665B2B0}"/>
              </a:ext>
            </a:extLst>
          </p:cNvPr>
          <p:cNvSpPr txBox="1"/>
          <p:nvPr/>
        </p:nvSpPr>
        <p:spPr>
          <a:xfrm>
            <a:off x="2094558" y="7553867"/>
            <a:ext cx="82848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4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57" name="0   CB  4  0  CB  4   0  CB  4  0  CB  4">
            <a:extLst>
              <a:ext uri="{FF2B5EF4-FFF2-40B4-BE49-F238E27FC236}">
                <a16:creationId xmlns:a16="http://schemas.microsoft.com/office/drawing/2014/main" id="{3E436030-FF48-F547-91EC-ABADACD889C0}"/>
              </a:ext>
            </a:extLst>
          </p:cNvPr>
          <p:cNvSpPr txBox="1"/>
          <p:nvPr/>
        </p:nvSpPr>
        <p:spPr>
          <a:xfrm>
            <a:off x="3241624" y="6736569"/>
            <a:ext cx="2249460" cy="288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1606" tIns="51606" rIns="51606" bIns="51606" anchor="ctr">
            <a:spAutoFit/>
          </a:bodyPr>
          <a:lstStyle>
            <a:lvl1pPr algn="l" defTabSz="830862"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 4 0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4  0 CB 4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0 CB 4 </a:t>
            </a:r>
          </a:p>
        </p:txBody>
      </p:sp>
      <p:sp>
        <p:nvSpPr>
          <p:cNvPr id="58" name="Line">
            <a:extLst>
              <a:ext uri="{FF2B5EF4-FFF2-40B4-BE49-F238E27FC236}">
                <a16:creationId xmlns:a16="http://schemas.microsoft.com/office/drawing/2014/main" id="{929CF9F4-A488-FA4A-80CB-DB85CBBA125E}"/>
              </a:ext>
            </a:extLst>
          </p:cNvPr>
          <p:cNvSpPr/>
          <p:nvPr/>
        </p:nvSpPr>
        <p:spPr>
          <a:xfrm>
            <a:off x="3333083" y="6688109"/>
            <a:ext cx="461279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16 hr">
            <a:extLst>
              <a:ext uri="{FF2B5EF4-FFF2-40B4-BE49-F238E27FC236}">
                <a16:creationId xmlns:a16="http://schemas.microsoft.com/office/drawing/2014/main" id="{2EFB0F63-E179-A140-9D9F-4C77F2D19BD4}"/>
              </a:ext>
            </a:extLst>
          </p:cNvPr>
          <p:cNvSpPr txBox="1"/>
          <p:nvPr/>
        </p:nvSpPr>
        <p:spPr>
          <a:xfrm>
            <a:off x="3293044" y="6417080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Line">
            <a:extLst>
              <a:ext uri="{FF2B5EF4-FFF2-40B4-BE49-F238E27FC236}">
                <a16:creationId xmlns:a16="http://schemas.microsoft.com/office/drawing/2014/main" id="{7D68AE7A-3569-E04A-AC93-1E4BA9D8F0CE}"/>
              </a:ext>
            </a:extLst>
          </p:cNvPr>
          <p:cNvSpPr/>
          <p:nvPr/>
        </p:nvSpPr>
        <p:spPr>
          <a:xfrm>
            <a:off x="3881157" y="6688110"/>
            <a:ext cx="443099" cy="102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24 hr">
            <a:extLst>
              <a:ext uri="{FF2B5EF4-FFF2-40B4-BE49-F238E27FC236}">
                <a16:creationId xmlns:a16="http://schemas.microsoft.com/office/drawing/2014/main" id="{3F7C1225-6358-F048-8919-3E6EC31CEE80}"/>
              </a:ext>
            </a:extLst>
          </p:cNvPr>
          <p:cNvSpPr txBox="1"/>
          <p:nvPr/>
        </p:nvSpPr>
        <p:spPr>
          <a:xfrm>
            <a:off x="3824998" y="6417069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Line">
            <a:extLst>
              <a:ext uri="{FF2B5EF4-FFF2-40B4-BE49-F238E27FC236}">
                <a16:creationId xmlns:a16="http://schemas.microsoft.com/office/drawing/2014/main" id="{6D750F3A-0ECA-6D40-A5D3-B37BC34F8A37}"/>
              </a:ext>
            </a:extLst>
          </p:cNvPr>
          <p:cNvSpPr/>
          <p:nvPr/>
        </p:nvSpPr>
        <p:spPr>
          <a:xfrm>
            <a:off x="4427625" y="6688109"/>
            <a:ext cx="418843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16 hr">
            <a:extLst>
              <a:ext uri="{FF2B5EF4-FFF2-40B4-BE49-F238E27FC236}">
                <a16:creationId xmlns:a16="http://schemas.microsoft.com/office/drawing/2014/main" id="{319991CF-0185-544D-825C-4EDF25958479}"/>
              </a:ext>
            </a:extLst>
          </p:cNvPr>
          <p:cNvSpPr txBox="1"/>
          <p:nvPr/>
        </p:nvSpPr>
        <p:spPr>
          <a:xfrm>
            <a:off x="4331709" y="6417069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24 hr">
            <a:extLst>
              <a:ext uri="{FF2B5EF4-FFF2-40B4-BE49-F238E27FC236}">
                <a16:creationId xmlns:a16="http://schemas.microsoft.com/office/drawing/2014/main" id="{356C94E3-5585-644C-845B-EB3AF0019DC9}"/>
              </a:ext>
            </a:extLst>
          </p:cNvPr>
          <p:cNvSpPr txBox="1"/>
          <p:nvPr/>
        </p:nvSpPr>
        <p:spPr>
          <a:xfrm>
            <a:off x="4910258" y="6417069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Line">
            <a:extLst>
              <a:ext uri="{FF2B5EF4-FFF2-40B4-BE49-F238E27FC236}">
                <a16:creationId xmlns:a16="http://schemas.microsoft.com/office/drawing/2014/main" id="{969936DC-E678-424E-81C8-6F66E4A1E9BC}"/>
              </a:ext>
            </a:extLst>
          </p:cNvPr>
          <p:cNvSpPr/>
          <p:nvPr/>
        </p:nvSpPr>
        <p:spPr>
          <a:xfrm flipV="1">
            <a:off x="4936609" y="6688109"/>
            <a:ext cx="480957" cy="1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Line">
            <a:extLst>
              <a:ext uri="{FF2B5EF4-FFF2-40B4-BE49-F238E27FC236}">
                <a16:creationId xmlns:a16="http://schemas.microsoft.com/office/drawing/2014/main" id="{FF7C6E22-C660-3E47-AE7C-C445136B9A2F}"/>
              </a:ext>
            </a:extLst>
          </p:cNvPr>
          <p:cNvSpPr/>
          <p:nvPr/>
        </p:nvSpPr>
        <p:spPr>
          <a:xfrm flipV="1">
            <a:off x="4454222" y="8744472"/>
            <a:ext cx="1063459" cy="3285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Line">
            <a:extLst>
              <a:ext uri="{FF2B5EF4-FFF2-40B4-BE49-F238E27FC236}">
                <a16:creationId xmlns:a16="http://schemas.microsoft.com/office/drawing/2014/main" id="{C92FFDAB-ECF7-2A47-A086-C41CDE8CFAD1}"/>
              </a:ext>
            </a:extLst>
          </p:cNvPr>
          <p:cNvSpPr/>
          <p:nvPr/>
        </p:nvSpPr>
        <p:spPr>
          <a:xfrm>
            <a:off x="3310763" y="8724632"/>
            <a:ext cx="1038665" cy="1984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16 hr">
            <a:extLst>
              <a:ext uri="{FF2B5EF4-FFF2-40B4-BE49-F238E27FC236}">
                <a16:creationId xmlns:a16="http://schemas.microsoft.com/office/drawing/2014/main" id="{DF0E5881-AAA9-A74A-A0E7-CB3CAC6129C4}"/>
              </a:ext>
            </a:extLst>
          </p:cNvPr>
          <p:cNvSpPr txBox="1"/>
          <p:nvPr/>
        </p:nvSpPr>
        <p:spPr>
          <a:xfrm>
            <a:off x="3330849" y="8829535"/>
            <a:ext cx="1041492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Cytoplasm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16 hr">
            <a:extLst>
              <a:ext uri="{FF2B5EF4-FFF2-40B4-BE49-F238E27FC236}">
                <a16:creationId xmlns:a16="http://schemas.microsoft.com/office/drawing/2014/main" id="{8D6B5CA7-8060-194E-A225-18B63CA5C59C}"/>
              </a:ext>
            </a:extLst>
          </p:cNvPr>
          <p:cNvSpPr txBox="1"/>
          <p:nvPr/>
        </p:nvSpPr>
        <p:spPr>
          <a:xfrm>
            <a:off x="4392951" y="8829535"/>
            <a:ext cx="1246677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itochondria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35129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56C2A6-48EA-BD4C-A9F8-11A4CCD573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75" t="37102" r="63891" b="42564"/>
          <a:stretch/>
        </p:blipFill>
        <p:spPr>
          <a:xfrm>
            <a:off x="1133239" y="3503385"/>
            <a:ext cx="3797064" cy="16962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6F0427-F3FA-AF4F-A7B1-3FD03A184A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814" t="60666" r="18765" b="24337"/>
          <a:stretch/>
        </p:blipFill>
        <p:spPr>
          <a:xfrm>
            <a:off x="716263" y="2229666"/>
            <a:ext cx="4177783" cy="12388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09CDB6-7A7C-C147-BC66-9C870DDFA2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801"/>
          <a:stretch/>
        </p:blipFill>
        <p:spPr>
          <a:xfrm>
            <a:off x="6784522" y="2192356"/>
            <a:ext cx="4360374" cy="12163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89F19D-5483-2A4F-A39A-86A40E065897}"/>
              </a:ext>
            </a:extLst>
          </p:cNvPr>
          <p:cNvSpPr txBox="1"/>
          <p:nvPr/>
        </p:nvSpPr>
        <p:spPr>
          <a:xfrm>
            <a:off x="261691" y="226401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9BAFE7-3A7C-3047-9A6B-4066A476BA98}"/>
              </a:ext>
            </a:extLst>
          </p:cNvPr>
          <p:cNvSpPr txBox="1"/>
          <p:nvPr/>
        </p:nvSpPr>
        <p:spPr>
          <a:xfrm>
            <a:off x="273695" y="260621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733152-AF74-CA48-AD45-A20DA3D89845}"/>
              </a:ext>
            </a:extLst>
          </p:cNvPr>
          <p:cNvSpPr txBox="1"/>
          <p:nvPr/>
        </p:nvSpPr>
        <p:spPr>
          <a:xfrm>
            <a:off x="261691" y="298204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0FCA97-D6F7-7344-84DC-EC9522934407}"/>
              </a:ext>
            </a:extLst>
          </p:cNvPr>
          <p:cNvSpPr txBox="1"/>
          <p:nvPr/>
        </p:nvSpPr>
        <p:spPr>
          <a:xfrm>
            <a:off x="273695" y="339122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3F46A4-0D9F-5F41-84F1-679F50451921}"/>
              </a:ext>
            </a:extLst>
          </p:cNvPr>
          <p:cNvSpPr txBox="1"/>
          <p:nvPr/>
        </p:nvSpPr>
        <p:spPr>
          <a:xfrm>
            <a:off x="273695" y="399368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118D7E4-24BE-554B-8B20-120502B24F5F}"/>
              </a:ext>
            </a:extLst>
          </p:cNvPr>
          <p:cNvSpPr txBox="1"/>
          <p:nvPr/>
        </p:nvSpPr>
        <p:spPr>
          <a:xfrm>
            <a:off x="295131" y="451140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DB24477-659B-DC43-AC66-C421EFBA65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337" t="35726" r="19045" b="41689"/>
          <a:stretch/>
        </p:blipFill>
        <p:spPr>
          <a:xfrm>
            <a:off x="6729549" y="3455618"/>
            <a:ext cx="4447564" cy="18839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452893B-8C57-A242-9920-CD184F1DD4E7}"/>
              </a:ext>
            </a:extLst>
          </p:cNvPr>
          <p:cNvSpPr txBox="1"/>
          <p:nvPr/>
        </p:nvSpPr>
        <p:spPr>
          <a:xfrm>
            <a:off x="5768411" y="2114731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745308-BEAF-9846-9A71-0CC2F02028B7}"/>
              </a:ext>
            </a:extLst>
          </p:cNvPr>
          <p:cNvSpPr txBox="1"/>
          <p:nvPr/>
        </p:nvSpPr>
        <p:spPr>
          <a:xfrm>
            <a:off x="5780415" y="245692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F19F7E-8947-404B-BB31-55432DC5ED66}"/>
              </a:ext>
            </a:extLst>
          </p:cNvPr>
          <p:cNvSpPr txBox="1"/>
          <p:nvPr/>
        </p:nvSpPr>
        <p:spPr>
          <a:xfrm>
            <a:off x="5768411" y="283275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09E644-28AD-9642-87DD-C78F27C07A96}"/>
              </a:ext>
            </a:extLst>
          </p:cNvPr>
          <p:cNvSpPr txBox="1"/>
          <p:nvPr/>
        </p:nvSpPr>
        <p:spPr>
          <a:xfrm>
            <a:off x="5780415" y="340873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525E4-923D-0A4E-B0D0-7EC0D6742EF3}"/>
              </a:ext>
            </a:extLst>
          </p:cNvPr>
          <p:cNvSpPr txBox="1"/>
          <p:nvPr/>
        </p:nvSpPr>
        <p:spPr>
          <a:xfrm>
            <a:off x="5768411" y="397190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85A84B-A293-A94D-BC0B-D35B4CA94011}"/>
              </a:ext>
            </a:extLst>
          </p:cNvPr>
          <p:cNvSpPr txBox="1"/>
          <p:nvPr/>
        </p:nvSpPr>
        <p:spPr>
          <a:xfrm>
            <a:off x="5845455" y="451140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F3A8B0-CD09-744F-A35B-F7A1F6ECB534}"/>
              </a:ext>
            </a:extLst>
          </p:cNvPr>
          <p:cNvSpPr txBox="1"/>
          <p:nvPr/>
        </p:nvSpPr>
        <p:spPr>
          <a:xfrm>
            <a:off x="11071931" y="220788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0FBDE67-B9AA-DF47-BF6A-ABB8A7873D08}"/>
              </a:ext>
            </a:extLst>
          </p:cNvPr>
          <p:cNvSpPr txBox="1"/>
          <p:nvPr/>
        </p:nvSpPr>
        <p:spPr>
          <a:xfrm>
            <a:off x="11083935" y="255008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4569019-CF59-404C-8DBA-4C36B244F1CA}"/>
              </a:ext>
            </a:extLst>
          </p:cNvPr>
          <p:cNvSpPr txBox="1"/>
          <p:nvPr/>
        </p:nvSpPr>
        <p:spPr>
          <a:xfrm>
            <a:off x="11071931" y="292591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468105-EBF3-E144-A7C0-914E31F50DE8}"/>
              </a:ext>
            </a:extLst>
          </p:cNvPr>
          <p:cNvSpPr txBox="1"/>
          <p:nvPr/>
        </p:nvSpPr>
        <p:spPr>
          <a:xfrm>
            <a:off x="11083935" y="335260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4A5D61D-2957-8A40-B839-1B2AA51EC6C4}"/>
              </a:ext>
            </a:extLst>
          </p:cNvPr>
          <p:cNvSpPr txBox="1"/>
          <p:nvPr/>
        </p:nvSpPr>
        <p:spPr>
          <a:xfrm>
            <a:off x="11071931" y="391577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E82609E-2EFD-7445-A434-53CAE311D3A9}"/>
              </a:ext>
            </a:extLst>
          </p:cNvPr>
          <p:cNvSpPr txBox="1"/>
          <p:nvPr/>
        </p:nvSpPr>
        <p:spPr>
          <a:xfrm>
            <a:off x="11148975" y="445527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3" name="0   CB  #4   C    P   T    0   CB  #4   C    P   T   9   10  11">
            <a:extLst>
              <a:ext uri="{FF2B5EF4-FFF2-40B4-BE49-F238E27FC236}">
                <a16:creationId xmlns:a16="http://schemas.microsoft.com/office/drawing/2014/main" id="{395BB256-10CD-0A4B-A6DE-6C80F99EF1E8}"/>
              </a:ext>
            </a:extLst>
          </p:cNvPr>
          <p:cNvSpPr txBox="1"/>
          <p:nvPr/>
        </p:nvSpPr>
        <p:spPr>
          <a:xfrm>
            <a:off x="1262427" y="1956415"/>
            <a:ext cx="3756975" cy="2813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   0  CB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#4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  P   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0   CB #4  C   P   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4" name="0   CB  #4   C    P   T    0   CB  #4   C    P   T   9   10  11">
            <a:extLst>
              <a:ext uri="{FF2B5EF4-FFF2-40B4-BE49-F238E27FC236}">
                <a16:creationId xmlns:a16="http://schemas.microsoft.com/office/drawing/2014/main" id="{F5294259-C4A2-A243-AEB5-E4C9FA601F8D}"/>
              </a:ext>
            </a:extLst>
          </p:cNvPr>
          <p:cNvSpPr txBox="1"/>
          <p:nvPr/>
        </p:nvSpPr>
        <p:spPr>
          <a:xfrm>
            <a:off x="7270508" y="1926335"/>
            <a:ext cx="3756975" cy="2813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4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   0  CB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#4 C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0  CB  #4  C   P   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9" name="actin">
            <a:extLst>
              <a:ext uri="{FF2B5EF4-FFF2-40B4-BE49-F238E27FC236}">
                <a16:creationId xmlns:a16="http://schemas.microsoft.com/office/drawing/2014/main" id="{33E0BF0E-4413-F94D-A802-82A2256EE0FB}"/>
              </a:ext>
            </a:extLst>
          </p:cNvPr>
          <p:cNvSpPr txBox="1"/>
          <p:nvPr/>
        </p:nvSpPr>
        <p:spPr>
          <a:xfrm>
            <a:off x="4771541" y="2801172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40" name="p53">
            <a:extLst>
              <a:ext uri="{FF2B5EF4-FFF2-40B4-BE49-F238E27FC236}">
                <a16:creationId xmlns:a16="http://schemas.microsoft.com/office/drawing/2014/main" id="{39E9F183-68A7-DA41-B898-34C7C8823B16}"/>
              </a:ext>
            </a:extLst>
          </p:cNvPr>
          <p:cNvSpPr txBox="1"/>
          <p:nvPr/>
        </p:nvSpPr>
        <p:spPr>
          <a:xfrm>
            <a:off x="4795284" y="4769164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actin">
            <a:extLst>
              <a:ext uri="{FF2B5EF4-FFF2-40B4-BE49-F238E27FC236}">
                <a16:creationId xmlns:a16="http://schemas.microsoft.com/office/drawing/2014/main" id="{CC621869-DC50-5F46-89AF-95151895E8ED}"/>
              </a:ext>
            </a:extLst>
          </p:cNvPr>
          <p:cNvSpPr txBox="1"/>
          <p:nvPr/>
        </p:nvSpPr>
        <p:spPr>
          <a:xfrm>
            <a:off x="11952057" y="2801172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42" name="p53">
            <a:extLst>
              <a:ext uri="{FF2B5EF4-FFF2-40B4-BE49-F238E27FC236}">
                <a16:creationId xmlns:a16="http://schemas.microsoft.com/office/drawing/2014/main" id="{A05A2233-949E-C34C-9F1A-0D4B275F4440}"/>
              </a:ext>
            </a:extLst>
          </p:cNvPr>
          <p:cNvSpPr txBox="1"/>
          <p:nvPr/>
        </p:nvSpPr>
        <p:spPr>
          <a:xfrm>
            <a:off x="11850927" y="4563215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Line">
            <a:extLst>
              <a:ext uri="{FF2B5EF4-FFF2-40B4-BE49-F238E27FC236}">
                <a16:creationId xmlns:a16="http://schemas.microsoft.com/office/drawing/2014/main" id="{19454CB0-800A-6044-9D19-719699461094}"/>
              </a:ext>
            </a:extLst>
          </p:cNvPr>
          <p:cNvSpPr/>
          <p:nvPr/>
        </p:nvSpPr>
        <p:spPr>
          <a:xfrm flipV="1">
            <a:off x="1488141" y="1868792"/>
            <a:ext cx="1434353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16 hr">
            <a:extLst>
              <a:ext uri="{FF2B5EF4-FFF2-40B4-BE49-F238E27FC236}">
                <a16:creationId xmlns:a16="http://schemas.microsoft.com/office/drawing/2014/main" id="{E8C8DA8A-C4A0-E34E-A4FA-7DE45D2F27E0}"/>
              </a:ext>
            </a:extLst>
          </p:cNvPr>
          <p:cNvSpPr txBox="1"/>
          <p:nvPr/>
        </p:nvSpPr>
        <p:spPr>
          <a:xfrm>
            <a:off x="2079593" y="1516088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24 hr">
            <a:extLst>
              <a:ext uri="{FF2B5EF4-FFF2-40B4-BE49-F238E27FC236}">
                <a16:creationId xmlns:a16="http://schemas.microsoft.com/office/drawing/2014/main" id="{09F28B91-4D79-1D49-A212-DDB49229AC4F}"/>
              </a:ext>
            </a:extLst>
          </p:cNvPr>
          <p:cNvSpPr txBox="1"/>
          <p:nvPr/>
        </p:nvSpPr>
        <p:spPr>
          <a:xfrm>
            <a:off x="3546347" y="1549292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Line">
            <a:extLst>
              <a:ext uri="{FF2B5EF4-FFF2-40B4-BE49-F238E27FC236}">
                <a16:creationId xmlns:a16="http://schemas.microsoft.com/office/drawing/2014/main" id="{C4203D14-EB2E-7B45-A88A-72C9AA8A0A5F}"/>
              </a:ext>
            </a:extLst>
          </p:cNvPr>
          <p:cNvSpPr/>
          <p:nvPr/>
        </p:nvSpPr>
        <p:spPr>
          <a:xfrm flipV="1">
            <a:off x="3099849" y="1868792"/>
            <a:ext cx="1434353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Line">
            <a:extLst>
              <a:ext uri="{FF2B5EF4-FFF2-40B4-BE49-F238E27FC236}">
                <a16:creationId xmlns:a16="http://schemas.microsoft.com/office/drawing/2014/main" id="{60B339FB-F33D-CD43-80A8-2A57DF472782}"/>
              </a:ext>
            </a:extLst>
          </p:cNvPr>
          <p:cNvSpPr/>
          <p:nvPr/>
        </p:nvSpPr>
        <p:spPr>
          <a:xfrm flipV="1">
            <a:off x="7539318" y="1832458"/>
            <a:ext cx="1434353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16 hr">
            <a:extLst>
              <a:ext uri="{FF2B5EF4-FFF2-40B4-BE49-F238E27FC236}">
                <a16:creationId xmlns:a16="http://schemas.microsoft.com/office/drawing/2014/main" id="{3A94836E-3512-AA42-BBF0-843822E30180}"/>
              </a:ext>
            </a:extLst>
          </p:cNvPr>
          <p:cNvSpPr txBox="1"/>
          <p:nvPr/>
        </p:nvSpPr>
        <p:spPr>
          <a:xfrm>
            <a:off x="8130770" y="1479754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24 hr">
            <a:extLst>
              <a:ext uri="{FF2B5EF4-FFF2-40B4-BE49-F238E27FC236}">
                <a16:creationId xmlns:a16="http://schemas.microsoft.com/office/drawing/2014/main" id="{B3DAE870-8DB5-1644-877B-04D652D39FF3}"/>
              </a:ext>
            </a:extLst>
          </p:cNvPr>
          <p:cNvSpPr txBox="1"/>
          <p:nvPr/>
        </p:nvSpPr>
        <p:spPr>
          <a:xfrm>
            <a:off x="9597524" y="1512958"/>
            <a:ext cx="541356" cy="319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6285" tIns="36285" rIns="36285" bIns="36285" anchor="ctr">
            <a:spAutoFit/>
          </a:bodyPr>
          <a:lstStyle>
            <a:lvl1pPr>
              <a:defRPr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600" b="0" dirty="0"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600" b="0" dirty="0" err="1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6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ine">
            <a:extLst>
              <a:ext uri="{FF2B5EF4-FFF2-40B4-BE49-F238E27FC236}">
                <a16:creationId xmlns:a16="http://schemas.microsoft.com/office/drawing/2014/main" id="{F5C1E7B0-8887-0F43-A20A-C76F399B52BC}"/>
              </a:ext>
            </a:extLst>
          </p:cNvPr>
          <p:cNvSpPr/>
          <p:nvPr/>
        </p:nvSpPr>
        <p:spPr>
          <a:xfrm flipV="1">
            <a:off x="9151026" y="1832458"/>
            <a:ext cx="1434353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45718" tIns="45718" rIns="45718" bIns="45718"/>
          <a:lstStyle/>
          <a:p>
            <a:endParaRPr b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8B347DD-3850-B84E-99AE-4917ABACFEE3}"/>
              </a:ext>
            </a:extLst>
          </p:cNvPr>
          <p:cNvSpPr txBox="1"/>
          <p:nvPr/>
        </p:nvSpPr>
        <p:spPr>
          <a:xfrm>
            <a:off x="8251019" y="5480859"/>
            <a:ext cx="1452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DLD-1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7B69D36-EAF6-3B47-AB9F-DA0A95AF2CA3}"/>
              </a:ext>
            </a:extLst>
          </p:cNvPr>
          <p:cNvSpPr txBox="1"/>
          <p:nvPr/>
        </p:nvSpPr>
        <p:spPr>
          <a:xfrm>
            <a:off x="2196329" y="5291063"/>
            <a:ext cx="145233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SW480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rial" panose="020B0604020202020204" pitchFamily="34" charset="0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20158456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386A6D-60C7-E44E-B81D-DBCD5B9384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55" t="25083" r="15901" b="34962"/>
          <a:stretch/>
        </p:blipFill>
        <p:spPr>
          <a:xfrm>
            <a:off x="1045028" y="979714"/>
            <a:ext cx="4343401" cy="39025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AEAE66-F433-C74B-9595-6DCE639B50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26" t="31895" r="53661" b="42324"/>
          <a:stretch/>
        </p:blipFill>
        <p:spPr>
          <a:xfrm>
            <a:off x="901288" y="5863651"/>
            <a:ext cx="4392928" cy="25561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351A8D-D61D-2947-8159-C099FB4557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02" t="28009" r="58529" b="30249"/>
          <a:stretch/>
        </p:blipFill>
        <p:spPr>
          <a:xfrm rot="-60000">
            <a:off x="7278332" y="968180"/>
            <a:ext cx="4417816" cy="4120707"/>
          </a:xfrm>
          <a:prstGeom prst="rect">
            <a:avLst/>
          </a:prstGeom>
        </p:spPr>
      </p:pic>
      <p:sp>
        <p:nvSpPr>
          <p:cNvPr id="16" name="p73 siRNA">
            <a:extLst>
              <a:ext uri="{FF2B5EF4-FFF2-40B4-BE49-F238E27FC236}">
                <a16:creationId xmlns:a16="http://schemas.microsoft.com/office/drawing/2014/main" id="{2C524EC9-ED29-6A4F-8414-BE2A3CD11287}"/>
              </a:ext>
            </a:extLst>
          </p:cNvPr>
          <p:cNvSpPr txBox="1"/>
          <p:nvPr/>
        </p:nvSpPr>
        <p:spPr>
          <a:xfrm>
            <a:off x="286871" y="742717"/>
            <a:ext cx="1564884" cy="249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ATF3/4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siRNA</a:t>
            </a:r>
          </a:p>
        </p:txBody>
      </p:sp>
      <p:sp>
        <p:nvSpPr>
          <p:cNvPr id="17" name="— —  —   — —  —   +    +    +   +    +    +">
            <a:extLst>
              <a:ext uri="{FF2B5EF4-FFF2-40B4-BE49-F238E27FC236}">
                <a16:creationId xmlns:a16="http://schemas.microsoft.com/office/drawing/2014/main" id="{A0FD3A7E-0106-6D4E-8E52-6E3190ECF20A}"/>
              </a:ext>
            </a:extLst>
          </p:cNvPr>
          <p:cNvSpPr txBox="1"/>
          <p:nvPr/>
        </p:nvSpPr>
        <p:spPr>
          <a:xfrm>
            <a:off x="1834199" y="718464"/>
            <a:ext cx="3549689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dirty="0">
                <a:solidFill>
                  <a:schemeClr val="tx1"/>
                </a:solidFill>
              </a:rPr>
              <a:t>+   +   + </a:t>
            </a:r>
            <a:r>
              <a:rPr lang="en-US" dirty="0">
                <a:solidFill>
                  <a:schemeClr val="tx1"/>
                </a:solidFill>
              </a:rPr>
              <a:t>  — —  — </a:t>
            </a:r>
            <a:r>
              <a:rPr dirty="0">
                <a:solidFill>
                  <a:schemeClr val="tx1"/>
                </a:solidFill>
              </a:rPr>
              <a:t> + 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+   +</a:t>
            </a:r>
          </a:p>
        </p:txBody>
      </p:sp>
      <p:sp>
        <p:nvSpPr>
          <p:cNvPr id="19" name="0   12  25   0   12  25  0   12  25   0   12  25">
            <a:extLst>
              <a:ext uri="{FF2B5EF4-FFF2-40B4-BE49-F238E27FC236}">
                <a16:creationId xmlns:a16="http://schemas.microsoft.com/office/drawing/2014/main" id="{06E74C3E-106A-6C4C-A0EB-6714CCDB346F}"/>
              </a:ext>
            </a:extLst>
          </p:cNvPr>
          <p:cNvSpPr txBox="1"/>
          <p:nvPr/>
        </p:nvSpPr>
        <p:spPr>
          <a:xfrm>
            <a:off x="1814596" y="537445"/>
            <a:ext cx="4001052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Line">
            <a:extLst>
              <a:ext uri="{FF2B5EF4-FFF2-40B4-BE49-F238E27FC236}">
                <a16:creationId xmlns:a16="http://schemas.microsoft.com/office/drawing/2014/main" id="{5BDD886E-D7CB-7148-8DCF-F9558011B2C3}"/>
              </a:ext>
            </a:extLst>
          </p:cNvPr>
          <p:cNvSpPr/>
          <p:nvPr/>
        </p:nvSpPr>
        <p:spPr>
          <a:xfrm>
            <a:off x="1851755" y="423032"/>
            <a:ext cx="1786097" cy="495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23" name="24 hr">
            <a:extLst>
              <a:ext uri="{FF2B5EF4-FFF2-40B4-BE49-F238E27FC236}">
                <a16:creationId xmlns:a16="http://schemas.microsoft.com/office/drawing/2014/main" id="{D897C98F-DB04-944D-9E3B-E24B5BF5F0A1}"/>
              </a:ext>
            </a:extLst>
          </p:cNvPr>
          <p:cNvSpPr txBox="1"/>
          <p:nvPr/>
        </p:nvSpPr>
        <p:spPr>
          <a:xfrm>
            <a:off x="2421807" y="158675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Line">
            <a:extLst>
              <a:ext uri="{FF2B5EF4-FFF2-40B4-BE49-F238E27FC236}">
                <a16:creationId xmlns:a16="http://schemas.microsoft.com/office/drawing/2014/main" id="{6F503053-065A-8642-A1B5-14175552724C}"/>
              </a:ext>
            </a:extLst>
          </p:cNvPr>
          <p:cNvSpPr/>
          <p:nvPr/>
        </p:nvSpPr>
        <p:spPr>
          <a:xfrm flipV="1">
            <a:off x="3739793" y="434646"/>
            <a:ext cx="164409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27" name="24 hr">
            <a:extLst>
              <a:ext uri="{FF2B5EF4-FFF2-40B4-BE49-F238E27FC236}">
                <a16:creationId xmlns:a16="http://schemas.microsoft.com/office/drawing/2014/main" id="{E03C4C26-D82D-374E-8F90-FDEAC833C93B}"/>
              </a:ext>
            </a:extLst>
          </p:cNvPr>
          <p:cNvSpPr txBox="1"/>
          <p:nvPr/>
        </p:nvSpPr>
        <p:spPr>
          <a:xfrm>
            <a:off x="4322290" y="174341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EA7F8F4-345B-BB47-B1FC-C35EB0749129}"/>
              </a:ext>
            </a:extLst>
          </p:cNvPr>
          <p:cNvSpPr txBox="1"/>
          <p:nvPr/>
        </p:nvSpPr>
        <p:spPr>
          <a:xfrm>
            <a:off x="242165" y="182176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CF2629-7745-DC45-B1B6-2716DA26C631}"/>
              </a:ext>
            </a:extLst>
          </p:cNvPr>
          <p:cNvSpPr txBox="1"/>
          <p:nvPr/>
        </p:nvSpPr>
        <p:spPr>
          <a:xfrm>
            <a:off x="254169" y="218933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D99BED2-8B6C-EA40-9E23-618F06802BA9}"/>
              </a:ext>
            </a:extLst>
          </p:cNvPr>
          <p:cNvSpPr txBox="1"/>
          <p:nvPr/>
        </p:nvSpPr>
        <p:spPr>
          <a:xfrm>
            <a:off x="242165" y="260213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E6D358-73FC-2947-AFA8-7AB6B4B38CA5}"/>
              </a:ext>
            </a:extLst>
          </p:cNvPr>
          <p:cNvSpPr txBox="1"/>
          <p:nvPr/>
        </p:nvSpPr>
        <p:spPr>
          <a:xfrm>
            <a:off x="254169" y="291938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FF2D13-5C26-C340-9E80-1B85D66741C6}"/>
              </a:ext>
            </a:extLst>
          </p:cNvPr>
          <p:cNvSpPr txBox="1"/>
          <p:nvPr/>
        </p:nvSpPr>
        <p:spPr>
          <a:xfrm>
            <a:off x="242165" y="352965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0FACEB1-6E65-7E4E-82B9-70FF8117649F}"/>
              </a:ext>
            </a:extLst>
          </p:cNvPr>
          <p:cNvSpPr txBox="1"/>
          <p:nvPr/>
        </p:nvSpPr>
        <p:spPr>
          <a:xfrm>
            <a:off x="254169" y="406428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4" name="actin">
            <a:extLst>
              <a:ext uri="{FF2B5EF4-FFF2-40B4-BE49-F238E27FC236}">
                <a16:creationId xmlns:a16="http://schemas.microsoft.com/office/drawing/2014/main" id="{D21B0CD7-7988-444E-947C-DCAB43D72BEA}"/>
              </a:ext>
            </a:extLst>
          </p:cNvPr>
          <p:cNvSpPr txBox="1"/>
          <p:nvPr/>
        </p:nvSpPr>
        <p:spPr>
          <a:xfrm>
            <a:off x="5244676" y="6652832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p53">
            <a:extLst>
              <a:ext uri="{FF2B5EF4-FFF2-40B4-BE49-F238E27FC236}">
                <a16:creationId xmlns:a16="http://schemas.microsoft.com/office/drawing/2014/main" id="{0175CC5F-7B63-A743-97FE-035032DAD3A1}"/>
              </a:ext>
            </a:extLst>
          </p:cNvPr>
          <p:cNvSpPr txBox="1"/>
          <p:nvPr/>
        </p:nvSpPr>
        <p:spPr>
          <a:xfrm>
            <a:off x="11731770" y="4483264"/>
            <a:ext cx="1190951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NOXA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C23A94C-871C-7745-973E-7F5E2724CB02}"/>
              </a:ext>
            </a:extLst>
          </p:cNvPr>
          <p:cNvSpPr txBox="1"/>
          <p:nvPr/>
        </p:nvSpPr>
        <p:spPr>
          <a:xfrm>
            <a:off x="33088" y="614578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33DD24-3E5C-694E-B303-BAF69CD9355D}"/>
              </a:ext>
            </a:extLst>
          </p:cNvPr>
          <p:cNvSpPr txBox="1"/>
          <p:nvPr/>
        </p:nvSpPr>
        <p:spPr>
          <a:xfrm>
            <a:off x="45092" y="646303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F5A199A-9D2A-224A-8865-9555379B57DB}"/>
              </a:ext>
            </a:extLst>
          </p:cNvPr>
          <p:cNvSpPr txBox="1"/>
          <p:nvPr/>
        </p:nvSpPr>
        <p:spPr>
          <a:xfrm>
            <a:off x="33088" y="707330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39F3128-063E-1F40-B7EC-882023DDB39B}"/>
              </a:ext>
            </a:extLst>
          </p:cNvPr>
          <p:cNvSpPr txBox="1"/>
          <p:nvPr/>
        </p:nvSpPr>
        <p:spPr>
          <a:xfrm>
            <a:off x="45092" y="762123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7235B7-619A-E74A-8E29-1E371AA61E91}"/>
              </a:ext>
            </a:extLst>
          </p:cNvPr>
          <p:cNvSpPr txBox="1"/>
          <p:nvPr/>
        </p:nvSpPr>
        <p:spPr>
          <a:xfrm>
            <a:off x="6485431" y="272464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227B0DD-5EFC-8E4D-8BEF-B66AAE1881ED}"/>
              </a:ext>
            </a:extLst>
          </p:cNvPr>
          <p:cNvSpPr txBox="1"/>
          <p:nvPr/>
        </p:nvSpPr>
        <p:spPr>
          <a:xfrm>
            <a:off x="6497435" y="304189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E7DC6FD-B971-C84D-A208-29BF175A64EC}"/>
              </a:ext>
            </a:extLst>
          </p:cNvPr>
          <p:cNvSpPr txBox="1"/>
          <p:nvPr/>
        </p:nvSpPr>
        <p:spPr>
          <a:xfrm>
            <a:off x="6485431" y="370703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14kDa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C7AEE58-3097-494C-B709-32C381316ED6}"/>
              </a:ext>
            </a:extLst>
          </p:cNvPr>
          <p:cNvSpPr txBox="1"/>
          <p:nvPr/>
        </p:nvSpPr>
        <p:spPr>
          <a:xfrm>
            <a:off x="6497435" y="424165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44" name="actin">
            <a:extLst>
              <a:ext uri="{FF2B5EF4-FFF2-40B4-BE49-F238E27FC236}">
                <a16:creationId xmlns:a16="http://schemas.microsoft.com/office/drawing/2014/main" id="{70CD3340-CD6C-DF4C-A4B6-8AE0F99B6ADB}"/>
              </a:ext>
            </a:extLst>
          </p:cNvPr>
          <p:cNvSpPr txBox="1"/>
          <p:nvPr/>
        </p:nvSpPr>
        <p:spPr>
          <a:xfrm>
            <a:off x="5229939" y="2623482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tf3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actin">
            <a:extLst>
              <a:ext uri="{FF2B5EF4-FFF2-40B4-BE49-F238E27FC236}">
                <a16:creationId xmlns:a16="http://schemas.microsoft.com/office/drawing/2014/main" id="{94180444-0E35-E448-8DD6-C7514D1EAFE9}"/>
              </a:ext>
            </a:extLst>
          </p:cNvPr>
          <p:cNvSpPr txBox="1"/>
          <p:nvPr/>
        </p:nvSpPr>
        <p:spPr>
          <a:xfrm>
            <a:off x="5228379" y="2193248"/>
            <a:ext cx="915062" cy="2074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tf4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p73 siRNA">
            <a:extLst>
              <a:ext uri="{FF2B5EF4-FFF2-40B4-BE49-F238E27FC236}">
                <a16:creationId xmlns:a16="http://schemas.microsoft.com/office/drawing/2014/main" id="{162116CF-5260-C946-AD81-09628BF3A6A4}"/>
              </a:ext>
            </a:extLst>
          </p:cNvPr>
          <p:cNvSpPr txBox="1"/>
          <p:nvPr/>
        </p:nvSpPr>
        <p:spPr>
          <a:xfrm>
            <a:off x="6523654" y="742717"/>
            <a:ext cx="1564884" cy="249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ATF3/4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siRNA</a:t>
            </a:r>
          </a:p>
        </p:txBody>
      </p:sp>
      <p:sp>
        <p:nvSpPr>
          <p:cNvPr id="47" name="— —  —   — —  —   +    +    +   +    +    +">
            <a:extLst>
              <a:ext uri="{FF2B5EF4-FFF2-40B4-BE49-F238E27FC236}">
                <a16:creationId xmlns:a16="http://schemas.microsoft.com/office/drawing/2014/main" id="{26179075-0EA4-8C44-9815-B608CD92F2E3}"/>
              </a:ext>
            </a:extLst>
          </p:cNvPr>
          <p:cNvSpPr txBox="1"/>
          <p:nvPr/>
        </p:nvSpPr>
        <p:spPr>
          <a:xfrm>
            <a:off x="8070982" y="718464"/>
            <a:ext cx="3549689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dirty="0">
                <a:solidFill>
                  <a:schemeClr val="tx1"/>
                </a:solidFill>
              </a:rPr>
              <a:t>+   +   + </a:t>
            </a:r>
            <a:r>
              <a:rPr lang="en-US" dirty="0">
                <a:solidFill>
                  <a:schemeClr val="tx1"/>
                </a:solidFill>
              </a:rPr>
              <a:t>  — —  — </a:t>
            </a:r>
            <a:r>
              <a:rPr dirty="0">
                <a:solidFill>
                  <a:schemeClr val="tx1"/>
                </a:solidFill>
              </a:rPr>
              <a:t> + 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+   +</a:t>
            </a:r>
          </a:p>
        </p:txBody>
      </p:sp>
      <p:sp>
        <p:nvSpPr>
          <p:cNvPr id="48" name="0   12  25   0   12  25  0   12  25   0   12  25">
            <a:extLst>
              <a:ext uri="{FF2B5EF4-FFF2-40B4-BE49-F238E27FC236}">
                <a16:creationId xmlns:a16="http://schemas.microsoft.com/office/drawing/2014/main" id="{DF59BA9B-DE45-AE42-9D4E-2FEEA4A7FC9F}"/>
              </a:ext>
            </a:extLst>
          </p:cNvPr>
          <p:cNvSpPr txBox="1"/>
          <p:nvPr/>
        </p:nvSpPr>
        <p:spPr>
          <a:xfrm>
            <a:off x="8051379" y="537445"/>
            <a:ext cx="4001052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Line">
            <a:extLst>
              <a:ext uri="{FF2B5EF4-FFF2-40B4-BE49-F238E27FC236}">
                <a16:creationId xmlns:a16="http://schemas.microsoft.com/office/drawing/2014/main" id="{1D153D72-182E-3C46-B225-1ED222C7F288}"/>
              </a:ext>
            </a:extLst>
          </p:cNvPr>
          <p:cNvSpPr/>
          <p:nvPr/>
        </p:nvSpPr>
        <p:spPr>
          <a:xfrm>
            <a:off x="8088538" y="423032"/>
            <a:ext cx="1786097" cy="495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50" name="24 hr">
            <a:extLst>
              <a:ext uri="{FF2B5EF4-FFF2-40B4-BE49-F238E27FC236}">
                <a16:creationId xmlns:a16="http://schemas.microsoft.com/office/drawing/2014/main" id="{DBCAFC25-3ED6-EF41-A07C-4DA3B04848A7}"/>
              </a:ext>
            </a:extLst>
          </p:cNvPr>
          <p:cNvSpPr txBox="1"/>
          <p:nvPr/>
        </p:nvSpPr>
        <p:spPr>
          <a:xfrm>
            <a:off x="8658590" y="158675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Line">
            <a:extLst>
              <a:ext uri="{FF2B5EF4-FFF2-40B4-BE49-F238E27FC236}">
                <a16:creationId xmlns:a16="http://schemas.microsoft.com/office/drawing/2014/main" id="{59DC91C1-BBEF-944B-81F4-336BF49AA55C}"/>
              </a:ext>
            </a:extLst>
          </p:cNvPr>
          <p:cNvSpPr/>
          <p:nvPr/>
        </p:nvSpPr>
        <p:spPr>
          <a:xfrm flipV="1">
            <a:off x="9976576" y="434646"/>
            <a:ext cx="164409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52" name="24 hr">
            <a:extLst>
              <a:ext uri="{FF2B5EF4-FFF2-40B4-BE49-F238E27FC236}">
                <a16:creationId xmlns:a16="http://schemas.microsoft.com/office/drawing/2014/main" id="{2E23BEF3-8888-0B4B-9BE1-B16C67D36F43}"/>
              </a:ext>
            </a:extLst>
          </p:cNvPr>
          <p:cNvSpPr txBox="1"/>
          <p:nvPr/>
        </p:nvSpPr>
        <p:spPr>
          <a:xfrm>
            <a:off x="10559073" y="174341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B4DE8FE-A5FA-0846-A0D1-9ED4A5CBCF2F}"/>
              </a:ext>
            </a:extLst>
          </p:cNvPr>
          <p:cNvSpPr txBox="1"/>
          <p:nvPr/>
        </p:nvSpPr>
        <p:spPr>
          <a:xfrm>
            <a:off x="6509439" y="187724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kDa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9C1ADEC-5355-884A-AB43-8F6A044A56F0}"/>
              </a:ext>
            </a:extLst>
          </p:cNvPr>
          <p:cNvSpPr txBox="1"/>
          <p:nvPr/>
        </p:nvSpPr>
        <p:spPr>
          <a:xfrm>
            <a:off x="6509439" y="218933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49kDa</a:t>
            </a:r>
          </a:p>
        </p:txBody>
      </p:sp>
      <p:sp>
        <p:nvSpPr>
          <p:cNvPr id="55" name="p73 siRNA">
            <a:extLst>
              <a:ext uri="{FF2B5EF4-FFF2-40B4-BE49-F238E27FC236}">
                <a16:creationId xmlns:a16="http://schemas.microsoft.com/office/drawing/2014/main" id="{86E898F6-E3D4-5444-A4FD-7E091204A0A7}"/>
              </a:ext>
            </a:extLst>
          </p:cNvPr>
          <p:cNvSpPr txBox="1"/>
          <p:nvPr/>
        </p:nvSpPr>
        <p:spPr>
          <a:xfrm>
            <a:off x="109601" y="5522491"/>
            <a:ext cx="1564884" cy="249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ATF3/4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siRNA</a:t>
            </a:r>
          </a:p>
        </p:txBody>
      </p:sp>
      <p:sp>
        <p:nvSpPr>
          <p:cNvPr id="56" name="— —  —   — —  —   +    +    +   +    +    +">
            <a:extLst>
              <a:ext uri="{FF2B5EF4-FFF2-40B4-BE49-F238E27FC236}">
                <a16:creationId xmlns:a16="http://schemas.microsoft.com/office/drawing/2014/main" id="{2A29894C-13A1-244F-941C-AD11EB6BD630}"/>
              </a:ext>
            </a:extLst>
          </p:cNvPr>
          <p:cNvSpPr txBox="1"/>
          <p:nvPr/>
        </p:nvSpPr>
        <p:spPr>
          <a:xfrm>
            <a:off x="1656929" y="5498238"/>
            <a:ext cx="3549689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—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 —</a:t>
            </a:r>
            <a:r>
              <a:rPr lang="en-US" dirty="0">
                <a:solidFill>
                  <a:schemeClr val="tx1"/>
                </a:solidFill>
              </a:rPr>
              <a:t>  </a:t>
            </a:r>
            <a:r>
              <a:rPr dirty="0">
                <a:solidFill>
                  <a:schemeClr val="tx1"/>
                </a:solidFill>
              </a:rPr>
              <a:t>+   +   + </a:t>
            </a:r>
            <a:r>
              <a:rPr lang="en-US" dirty="0">
                <a:solidFill>
                  <a:schemeClr val="tx1"/>
                </a:solidFill>
              </a:rPr>
              <a:t>  — —  — </a:t>
            </a:r>
            <a:r>
              <a:rPr dirty="0">
                <a:solidFill>
                  <a:schemeClr val="tx1"/>
                </a:solidFill>
              </a:rPr>
              <a:t> + 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+   +</a:t>
            </a:r>
          </a:p>
        </p:txBody>
      </p:sp>
      <p:sp>
        <p:nvSpPr>
          <p:cNvPr id="57" name="0   12  25   0   12  25  0   12  25   0   12  25">
            <a:extLst>
              <a:ext uri="{FF2B5EF4-FFF2-40B4-BE49-F238E27FC236}">
                <a16:creationId xmlns:a16="http://schemas.microsoft.com/office/drawing/2014/main" id="{7A7B5B24-9B83-3A46-AF79-80276EC67CDC}"/>
              </a:ext>
            </a:extLst>
          </p:cNvPr>
          <p:cNvSpPr txBox="1"/>
          <p:nvPr/>
        </p:nvSpPr>
        <p:spPr>
          <a:xfrm>
            <a:off x="1637326" y="5317219"/>
            <a:ext cx="4001052" cy="27597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6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r>
              <a:rPr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CB #4 </a:t>
            </a:r>
            <a:endParaRPr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Line">
            <a:extLst>
              <a:ext uri="{FF2B5EF4-FFF2-40B4-BE49-F238E27FC236}">
                <a16:creationId xmlns:a16="http://schemas.microsoft.com/office/drawing/2014/main" id="{F4BA806A-D6DB-584E-91F2-18FB8D3BB220}"/>
              </a:ext>
            </a:extLst>
          </p:cNvPr>
          <p:cNvSpPr/>
          <p:nvPr/>
        </p:nvSpPr>
        <p:spPr>
          <a:xfrm>
            <a:off x="1674485" y="5202806"/>
            <a:ext cx="1786097" cy="4953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59" name="24 hr">
            <a:extLst>
              <a:ext uri="{FF2B5EF4-FFF2-40B4-BE49-F238E27FC236}">
                <a16:creationId xmlns:a16="http://schemas.microsoft.com/office/drawing/2014/main" id="{2912AB0A-484E-B246-B2D0-231114F6AD3B}"/>
              </a:ext>
            </a:extLst>
          </p:cNvPr>
          <p:cNvSpPr txBox="1"/>
          <p:nvPr/>
        </p:nvSpPr>
        <p:spPr>
          <a:xfrm>
            <a:off x="2244537" y="4938449"/>
            <a:ext cx="479100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Line">
            <a:extLst>
              <a:ext uri="{FF2B5EF4-FFF2-40B4-BE49-F238E27FC236}">
                <a16:creationId xmlns:a16="http://schemas.microsoft.com/office/drawing/2014/main" id="{B40B48E1-DD90-814C-81EA-142CDD33F4A5}"/>
              </a:ext>
            </a:extLst>
          </p:cNvPr>
          <p:cNvSpPr/>
          <p:nvPr/>
        </p:nvSpPr>
        <p:spPr>
          <a:xfrm flipV="1">
            <a:off x="3562523" y="5214420"/>
            <a:ext cx="1644095" cy="0"/>
          </a:xfrm>
          <a:prstGeom prst="line">
            <a:avLst/>
          </a:prstGeom>
          <a:noFill/>
          <a:ln w="127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45718" tIns="45718" rIns="45718" bIns="45718" numCol="1" anchor="t">
            <a:noAutofit/>
          </a:bodyPr>
          <a:lstStyle/>
          <a:p>
            <a:pPr>
              <a:defRPr sz="3600" b="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61" name="24 hr">
            <a:extLst>
              <a:ext uri="{FF2B5EF4-FFF2-40B4-BE49-F238E27FC236}">
                <a16:creationId xmlns:a16="http://schemas.microsoft.com/office/drawing/2014/main" id="{4F7903C9-8DFB-0047-AD06-BEF807F691AB}"/>
              </a:ext>
            </a:extLst>
          </p:cNvPr>
          <p:cNvSpPr txBox="1"/>
          <p:nvPr/>
        </p:nvSpPr>
        <p:spPr>
          <a:xfrm>
            <a:off x="4145020" y="4954115"/>
            <a:ext cx="479099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endParaRPr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p53">
            <a:extLst>
              <a:ext uri="{FF2B5EF4-FFF2-40B4-BE49-F238E27FC236}">
                <a16:creationId xmlns:a16="http://schemas.microsoft.com/office/drawing/2014/main" id="{3ECAA3D2-C17D-5641-B33D-727095BFAE3E}"/>
              </a:ext>
            </a:extLst>
          </p:cNvPr>
          <p:cNvSpPr txBox="1"/>
          <p:nvPr/>
        </p:nvSpPr>
        <p:spPr>
          <a:xfrm>
            <a:off x="8858089" y="5191155"/>
            <a:ext cx="1700984" cy="3070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Overexposed</a:t>
            </a:r>
            <a:endParaRPr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602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7F76D89-5219-E64B-9BA9-DF92E5C0D7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22" t="27382" r="49149" b="63037"/>
          <a:stretch/>
        </p:blipFill>
        <p:spPr>
          <a:xfrm>
            <a:off x="825148" y="2453981"/>
            <a:ext cx="3830775" cy="685920"/>
          </a:xfrm>
          <a:prstGeom prst="rect">
            <a:avLst/>
          </a:prstGeom>
        </p:spPr>
      </p:pic>
      <p:sp>
        <p:nvSpPr>
          <p:cNvPr id="8" name="pcdc25c (Ser16)">
            <a:extLst>
              <a:ext uri="{FF2B5EF4-FFF2-40B4-BE49-F238E27FC236}">
                <a16:creationId xmlns:a16="http://schemas.microsoft.com/office/drawing/2014/main" id="{176A67B4-7E8E-5B4E-B206-980C7D8004AA}"/>
              </a:ext>
            </a:extLst>
          </p:cNvPr>
          <p:cNvSpPr txBox="1"/>
          <p:nvPr/>
        </p:nvSpPr>
        <p:spPr>
          <a:xfrm>
            <a:off x="4722501" y="1200834"/>
            <a:ext cx="188896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p-C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dc25c 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(Ser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16)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E78B9F-5C7F-084C-B8DC-453AA1DB9D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4437" b="46596"/>
          <a:stretch/>
        </p:blipFill>
        <p:spPr>
          <a:xfrm>
            <a:off x="427939" y="4782868"/>
            <a:ext cx="5288460" cy="29896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450C8A-FA27-424E-890E-542A672CBF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116" t="19214" r="26540" b="68918"/>
          <a:stretch/>
        </p:blipFill>
        <p:spPr>
          <a:xfrm>
            <a:off x="987722" y="8617681"/>
            <a:ext cx="4478699" cy="9159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6C65B2-6C0F-7C4E-9916-7BAF9559EC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89" t="30737" r="6344" b="49462"/>
          <a:stretch/>
        </p:blipFill>
        <p:spPr>
          <a:xfrm>
            <a:off x="7384263" y="3448498"/>
            <a:ext cx="4530059" cy="16441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927CBF8-9DF0-D649-9F41-32AFA325FBE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421" t="4200" r="3573" b="67745"/>
          <a:stretch/>
        </p:blipFill>
        <p:spPr>
          <a:xfrm>
            <a:off x="7396067" y="489735"/>
            <a:ext cx="4454571" cy="2169357"/>
          </a:xfrm>
          <a:prstGeom prst="rect">
            <a:avLst/>
          </a:prstGeom>
        </p:spPr>
      </p:pic>
      <p:sp>
        <p:nvSpPr>
          <p:cNvPr id="5" name="p-H3">
            <a:extLst>
              <a:ext uri="{FF2B5EF4-FFF2-40B4-BE49-F238E27FC236}">
                <a16:creationId xmlns:a16="http://schemas.microsoft.com/office/drawing/2014/main" id="{1B88FECF-5CB3-184E-B205-EB9C3810C758}"/>
              </a:ext>
            </a:extLst>
          </p:cNvPr>
          <p:cNvSpPr txBox="1"/>
          <p:nvPr/>
        </p:nvSpPr>
        <p:spPr>
          <a:xfrm>
            <a:off x="11850638" y="2130042"/>
            <a:ext cx="115416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800" b="0" dirty="0">
                <a:latin typeface="Arial" panose="020B0604020202020204" pitchFamily="34" charset="0"/>
                <a:cs typeface="Arial" panose="020B0604020202020204" pitchFamily="34" charset="0"/>
              </a:rPr>
              <a:t>Total RPA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81789F-725E-BA41-A6C2-722B8D9253D6}"/>
              </a:ext>
            </a:extLst>
          </p:cNvPr>
          <p:cNvSpPr txBox="1"/>
          <p:nvPr/>
        </p:nvSpPr>
        <p:spPr>
          <a:xfrm>
            <a:off x="6619503" y="52440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C1E08A-58ED-734A-B050-E1A9F8D6481F}"/>
              </a:ext>
            </a:extLst>
          </p:cNvPr>
          <p:cNvSpPr txBox="1"/>
          <p:nvPr/>
        </p:nvSpPr>
        <p:spPr>
          <a:xfrm>
            <a:off x="6611465" y="93866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F01DA13-C8D0-E042-97F1-B6628AC40DC4}"/>
              </a:ext>
            </a:extLst>
          </p:cNvPr>
          <p:cNvSpPr txBox="1"/>
          <p:nvPr/>
        </p:nvSpPr>
        <p:spPr>
          <a:xfrm>
            <a:off x="6619503" y="130852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002CFA-9621-5A48-91B0-216D3F2EF4AF}"/>
              </a:ext>
            </a:extLst>
          </p:cNvPr>
          <p:cNvSpPr txBox="1"/>
          <p:nvPr/>
        </p:nvSpPr>
        <p:spPr>
          <a:xfrm>
            <a:off x="6611465" y="1750451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9A0F7E-EA85-8B4C-B887-8C341F9A702E}"/>
              </a:ext>
            </a:extLst>
          </p:cNvPr>
          <p:cNvSpPr txBox="1"/>
          <p:nvPr/>
        </p:nvSpPr>
        <p:spPr>
          <a:xfrm>
            <a:off x="6619503" y="214454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9" name="A    S   2  8  12   2  8  12    2  8  12    2  8  12">
            <a:extLst>
              <a:ext uri="{FF2B5EF4-FFF2-40B4-BE49-F238E27FC236}">
                <a16:creationId xmlns:a16="http://schemas.microsoft.com/office/drawing/2014/main" id="{46AB1EAC-3FED-1144-9313-59DA14A84CC7}"/>
              </a:ext>
            </a:extLst>
          </p:cNvPr>
          <p:cNvSpPr txBox="1"/>
          <p:nvPr/>
        </p:nvSpPr>
        <p:spPr>
          <a:xfrm>
            <a:off x="8109206" y="227383"/>
            <a:ext cx="3374322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A  S 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8 12  2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</a:p>
        </p:txBody>
      </p:sp>
      <p:sp>
        <p:nvSpPr>
          <p:cNvPr id="20" name="DMSO Etoposide     #4         #4+Eto">
            <a:extLst>
              <a:ext uri="{FF2B5EF4-FFF2-40B4-BE49-F238E27FC236}">
                <a16:creationId xmlns:a16="http://schemas.microsoft.com/office/drawing/2014/main" id="{BF43BF77-499D-894B-9701-48EE73223CCB}"/>
              </a:ext>
            </a:extLst>
          </p:cNvPr>
          <p:cNvSpPr txBox="1"/>
          <p:nvPr/>
        </p:nvSpPr>
        <p:spPr>
          <a:xfrm>
            <a:off x="8640874" y="-23068"/>
            <a:ext cx="2792431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 #4         #4+Eto</a:t>
            </a:r>
          </a:p>
        </p:txBody>
      </p:sp>
      <p:sp>
        <p:nvSpPr>
          <p:cNvPr id="21" name="Hrs">
            <a:extLst>
              <a:ext uri="{FF2B5EF4-FFF2-40B4-BE49-F238E27FC236}">
                <a16:creationId xmlns:a16="http://schemas.microsoft.com/office/drawing/2014/main" id="{39E3C9F9-47FC-8A4E-9DCB-C9390B768EE8}"/>
              </a:ext>
            </a:extLst>
          </p:cNvPr>
          <p:cNvSpPr txBox="1"/>
          <p:nvPr/>
        </p:nvSpPr>
        <p:spPr>
          <a:xfrm>
            <a:off x="7611565" y="227383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6DD08E-F3D4-9A4F-A007-44C424C58169}"/>
              </a:ext>
            </a:extLst>
          </p:cNvPr>
          <p:cNvCxnSpPr>
            <a:cxnSpLocks/>
          </p:cNvCxnSpPr>
          <p:nvPr/>
        </p:nvCxnSpPr>
        <p:spPr>
          <a:xfrm>
            <a:off x="8637497" y="280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3770D2CA-A5D8-684E-A548-2E9CA5709B00}"/>
              </a:ext>
            </a:extLst>
          </p:cNvPr>
          <p:cNvCxnSpPr>
            <a:cxnSpLocks/>
          </p:cNvCxnSpPr>
          <p:nvPr/>
        </p:nvCxnSpPr>
        <p:spPr>
          <a:xfrm>
            <a:off x="9337811" y="280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6952273-503B-7945-BCFF-8F19C7737466}"/>
              </a:ext>
            </a:extLst>
          </p:cNvPr>
          <p:cNvCxnSpPr>
            <a:cxnSpLocks/>
          </p:cNvCxnSpPr>
          <p:nvPr/>
        </p:nvCxnSpPr>
        <p:spPr>
          <a:xfrm>
            <a:off x="10037089" y="281905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C5ACB0-06BB-8647-A996-6A45EEBF7E6F}"/>
              </a:ext>
            </a:extLst>
          </p:cNvPr>
          <p:cNvCxnSpPr>
            <a:cxnSpLocks/>
          </p:cNvCxnSpPr>
          <p:nvPr/>
        </p:nvCxnSpPr>
        <p:spPr>
          <a:xfrm>
            <a:off x="10748768" y="280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0" name="Picture 29">
            <a:extLst>
              <a:ext uri="{FF2B5EF4-FFF2-40B4-BE49-F238E27FC236}">
                <a16:creationId xmlns:a16="http://schemas.microsoft.com/office/drawing/2014/main" id="{5A165554-E716-B045-870F-E74615F50B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356" t="12451" r="8341" b="69918"/>
          <a:stretch/>
        </p:blipFill>
        <p:spPr>
          <a:xfrm>
            <a:off x="844604" y="537379"/>
            <a:ext cx="3949464" cy="1346377"/>
          </a:xfrm>
          <a:prstGeom prst="rect">
            <a:avLst/>
          </a:prstGeom>
        </p:spPr>
      </p:pic>
      <p:sp>
        <p:nvSpPr>
          <p:cNvPr id="31" name="p-RPA/RPA2(S8)">
            <a:extLst>
              <a:ext uri="{FF2B5EF4-FFF2-40B4-BE49-F238E27FC236}">
                <a16:creationId xmlns:a16="http://schemas.microsoft.com/office/drawing/2014/main" id="{B458B4EA-ED66-184F-A7B4-EBA930039BE9}"/>
              </a:ext>
            </a:extLst>
          </p:cNvPr>
          <p:cNvSpPr txBox="1"/>
          <p:nvPr/>
        </p:nvSpPr>
        <p:spPr>
          <a:xfrm>
            <a:off x="4655923" y="2659680"/>
            <a:ext cx="1656474" cy="3620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b="0" dirty="0">
                <a:latin typeface="Arial" panose="020B0604020202020204" pitchFamily="34" charset="0"/>
                <a:cs typeface="Arial" panose="020B0604020202020204" pitchFamily="34" charset="0"/>
              </a:rPr>
              <a:t>p-RPA/RPA2</a:t>
            </a:r>
            <a:r>
              <a:rPr b="0" baseline="31999" dirty="0">
                <a:latin typeface="Arial" panose="020B0604020202020204" pitchFamily="34" charset="0"/>
                <a:cs typeface="Arial" panose="020B0604020202020204" pitchFamily="34" charset="0"/>
              </a:rPr>
              <a:t>(S8)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34B802D-1BF8-9B46-AF9E-DC24126D52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13" t="6783" r="81127" b="87772"/>
          <a:stretch/>
        </p:blipFill>
        <p:spPr>
          <a:xfrm>
            <a:off x="1097437" y="3703613"/>
            <a:ext cx="2940956" cy="110822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4B2737A-9B28-A644-8F94-4D3B398B8775}"/>
              </a:ext>
            </a:extLst>
          </p:cNvPr>
          <p:cNvSpPr txBox="1"/>
          <p:nvPr/>
        </p:nvSpPr>
        <p:spPr>
          <a:xfrm>
            <a:off x="1830165" y="663247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93D928E-A763-6740-876F-59458FEF5EE8}"/>
              </a:ext>
            </a:extLst>
          </p:cNvPr>
          <p:cNvSpPr txBox="1"/>
          <p:nvPr/>
        </p:nvSpPr>
        <p:spPr>
          <a:xfrm>
            <a:off x="1830165" y="698328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7214AD9-30F8-844E-AC46-ECD13C351B04}"/>
              </a:ext>
            </a:extLst>
          </p:cNvPr>
          <p:cNvCxnSpPr>
            <a:cxnSpLocks/>
          </p:cNvCxnSpPr>
          <p:nvPr/>
        </p:nvCxnSpPr>
        <p:spPr>
          <a:xfrm flipH="1" flipV="1">
            <a:off x="1830165" y="5417357"/>
            <a:ext cx="3622228" cy="1156287"/>
          </a:xfrm>
          <a:prstGeom prst="straightConnector1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3F4C548-489A-914E-881F-B6BC6789D386}"/>
              </a:ext>
            </a:extLst>
          </p:cNvPr>
          <p:cNvCxnSpPr>
            <a:cxnSpLocks/>
          </p:cNvCxnSpPr>
          <p:nvPr/>
        </p:nvCxnSpPr>
        <p:spPr>
          <a:xfrm flipH="1" flipV="1">
            <a:off x="949897" y="5417357"/>
            <a:ext cx="1708754" cy="1156288"/>
          </a:xfrm>
          <a:prstGeom prst="straightConnector1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9CEC6DD6-7C21-CF44-B0B7-CDCACA363072}"/>
              </a:ext>
            </a:extLst>
          </p:cNvPr>
          <p:cNvSpPr/>
          <p:nvPr/>
        </p:nvSpPr>
        <p:spPr>
          <a:xfrm>
            <a:off x="949897" y="4902488"/>
            <a:ext cx="880268" cy="514869"/>
          </a:xfrm>
          <a:prstGeom prst="rect">
            <a:avLst/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FDA4F69-9D8C-2547-96AC-2D04898CB554}"/>
              </a:ext>
            </a:extLst>
          </p:cNvPr>
          <p:cNvCxnSpPr>
            <a:cxnSpLocks/>
          </p:cNvCxnSpPr>
          <p:nvPr/>
        </p:nvCxnSpPr>
        <p:spPr>
          <a:xfrm flipV="1">
            <a:off x="949897" y="4218483"/>
            <a:ext cx="579247" cy="700941"/>
          </a:xfrm>
          <a:prstGeom prst="straightConnector1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C661FBC-0130-5F44-B1FC-173567A226AB}"/>
              </a:ext>
            </a:extLst>
          </p:cNvPr>
          <p:cNvCxnSpPr>
            <a:cxnSpLocks/>
          </p:cNvCxnSpPr>
          <p:nvPr/>
        </p:nvCxnSpPr>
        <p:spPr>
          <a:xfrm flipV="1">
            <a:off x="1804274" y="4324456"/>
            <a:ext cx="1775640" cy="594969"/>
          </a:xfrm>
          <a:prstGeom prst="straightConnector1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3" name="p-RPA/RPA2(S8)">
            <a:extLst>
              <a:ext uri="{FF2B5EF4-FFF2-40B4-BE49-F238E27FC236}">
                <a16:creationId xmlns:a16="http://schemas.microsoft.com/office/drawing/2014/main" id="{03DE3E21-0037-FF43-A13D-58CAB6800D6B}"/>
              </a:ext>
            </a:extLst>
          </p:cNvPr>
          <p:cNvSpPr txBox="1"/>
          <p:nvPr/>
        </p:nvSpPr>
        <p:spPr>
          <a:xfrm>
            <a:off x="4038393" y="3974610"/>
            <a:ext cx="468078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lang="en-US" b="0" dirty="0">
                <a:latin typeface="Arial" panose="020B0604020202020204" pitchFamily="34" charset="0"/>
                <a:cs typeface="Arial" panose="020B0604020202020204" pitchFamily="34" charset="0"/>
              </a:rPr>
              <a:t>p21</a:t>
            </a:r>
            <a:endParaRPr b="0" baseline="31999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p-RPA/RPA2(S8)">
            <a:extLst>
              <a:ext uri="{FF2B5EF4-FFF2-40B4-BE49-F238E27FC236}">
                <a16:creationId xmlns:a16="http://schemas.microsoft.com/office/drawing/2014/main" id="{EF8CD1C7-2F5E-E844-9809-1F1EC93726E5}"/>
              </a:ext>
            </a:extLst>
          </p:cNvPr>
          <p:cNvSpPr txBox="1"/>
          <p:nvPr/>
        </p:nvSpPr>
        <p:spPr>
          <a:xfrm>
            <a:off x="1945447" y="5064578"/>
            <a:ext cx="468078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lang="en-US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p21</a:t>
            </a:r>
            <a:endParaRPr b="0" baseline="31999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A    S   2  8  12   2  8  12    2  8  12    2  8  12">
            <a:extLst>
              <a:ext uri="{FF2B5EF4-FFF2-40B4-BE49-F238E27FC236}">
                <a16:creationId xmlns:a16="http://schemas.microsoft.com/office/drawing/2014/main" id="{A1C29811-8C63-8C41-985F-CB6E2FE51C77}"/>
              </a:ext>
            </a:extLst>
          </p:cNvPr>
          <p:cNvSpPr txBox="1"/>
          <p:nvPr/>
        </p:nvSpPr>
        <p:spPr>
          <a:xfrm>
            <a:off x="1667413" y="3504537"/>
            <a:ext cx="2141612" cy="256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000" b="0" dirty="0">
                <a:latin typeface="Arial" panose="020B0604020202020204" pitchFamily="34" charset="0"/>
                <a:cs typeface="Arial" panose="020B0604020202020204" pitchFamily="34" charset="0"/>
              </a:rPr>
              <a:t>A  S  2  8 12 2  8</a:t>
            </a:r>
            <a:r>
              <a:rPr lang="en-US" sz="10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b="0" dirty="0">
                <a:latin typeface="Arial" panose="020B0604020202020204" pitchFamily="34" charset="0"/>
                <a:cs typeface="Arial" panose="020B0604020202020204" pitchFamily="34" charset="0"/>
              </a:rPr>
              <a:t>12 2  8 12 2  8 12 </a:t>
            </a:r>
          </a:p>
        </p:txBody>
      </p:sp>
      <p:sp>
        <p:nvSpPr>
          <p:cNvPr id="64" name="DMSO Etoposide     #4         #4+Eto">
            <a:extLst>
              <a:ext uri="{FF2B5EF4-FFF2-40B4-BE49-F238E27FC236}">
                <a16:creationId xmlns:a16="http://schemas.microsoft.com/office/drawing/2014/main" id="{7CB25336-2E88-2D49-AED7-D699399FB0AA}"/>
              </a:ext>
            </a:extLst>
          </p:cNvPr>
          <p:cNvSpPr txBox="1"/>
          <p:nvPr/>
        </p:nvSpPr>
        <p:spPr>
          <a:xfrm>
            <a:off x="1964788" y="3185580"/>
            <a:ext cx="1830629" cy="256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DMSO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00" dirty="0"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 #4  #4+Eto</a:t>
            </a:r>
          </a:p>
        </p:txBody>
      </p:sp>
      <p:sp>
        <p:nvSpPr>
          <p:cNvPr id="65" name="Hrs">
            <a:extLst>
              <a:ext uri="{FF2B5EF4-FFF2-40B4-BE49-F238E27FC236}">
                <a16:creationId xmlns:a16="http://schemas.microsoft.com/office/drawing/2014/main" id="{365E808E-40EF-7A48-B157-721DD8E13213}"/>
              </a:ext>
            </a:extLst>
          </p:cNvPr>
          <p:cNvSpPr txBox="1"/>
          <p:nvPr/>
        </p:nvSpPr>
        <p:spPr>
          <a:xfrm>
            <a:off x="1097437" y="3447541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B0FE529-1622-154D-8269-A5875AD290AD}"/>
              </a:ext>
            </a:extLst>
          </p:cNvPr>
          <p:cNvCxnSpPr>
            <a:cxnSpLocks/>
          </p:cNvCxnSpPr>
          <p:nvPr/>
        </p:nvCxnSpPr>
        <p:spPr>
          <a:xfrm>
            <a:off x="2052492" y="3500840"/>
            <a:ext cx="361033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51193FA-133B-5F41-A232-FD869F7979DB}"/>
              </a:ext>
            </a:extLst>
          </p:cNvPr>
          <p:cNvCxnSpPr>
            <a:cxnSpLocks/>
          </p:cNvCxnSpPr>
          <p:nvPr/>
        </p:nvCxnSpPr>
        <p:spPr>
          <a:xfrm>
            <a:off x="2474100" y="3500840"/>
            <a:ext cx="37172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6188F7F-B5CC-1647-85B7-0FC15240F0C0}"/>
              </a:ext>
            </a:extLst>
          </p:cNvPr>
          <p:cNvCxnSpPr>
            <a:cxnSpLocks/>
          </p:cNvCxnSpPr>
          <p:nvPr/>
        </p:nvCxnSpPr>
        <p:spPr>
          <a:xfrm>
            <a:off x="2898689" y="3500840"/>
            <a:ext cx="325940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32033F0-698C-9743-8552-80B9CC906D2E}"/>
              </a:ext>
            </a:extLst>
          </p:cNvPr>
          <p:cNvCxnSpPr>
            <a:cxnSpLocks/>
          </p:cNvCxnSpPr>
          <p:nvPr/>
        </p:nvCxnSpPr>
        <p:spPr>
          <a:xfrm>
            <a:off x="3276834" y="3500840"/>
            <a:ext cx="364445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4" name="A    S   2  8  12   2  8  12    2  8  12    2  8  12">
            <a:extLst>
              <a:ext uri="{FF2B5EF4-FFF2-40B4-BE49-F238E27FC236}">
                <a16:creationId xmlns:a16="http://schemas.microsoft.com/office/drawing/2014/main" id="{CD973CC7-43C9-E84A-BD7F-1E491716E9DD}"/>
              </a:ext>
            </a:extLst>
          </p:cNvPr>
          <p:cNvSpPr txBox="1"/>
          <p:nvPr/>
        </p:nvSpPr>
        <p:spPr>
          <a:xfrm>
            <a:off x="1432175" y="263772"/>
            <a:ext cx="3138680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S  2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12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8 12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DMSO Etoposide     #4         #4+Eto">
            <a:extLst>
              <a:ext uri="{FF2B5EF4-FFF2-40B4-BE49-F238E27FC236}">
                <a16:creationId xmlns:a16="http://schemas.microsoft.com/office/drawing/2014/main" id="{C24897CB-CCE0-494A-A812-2AA9B231C33E}"/>
              </a:ext>
            </a:extLst>
          </p:cNvPr>
          <p:cNvSpPr txBox="1"/>
          <p:nvPr/>
        </p:nvSpPr>
        <p:spPr>
          <a:xfrm>
            <a:off x="1902256" y="14104"/>
            <a:ext cx="2699457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 #4     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#4+Eto</a:t>
            </a:r>
          </a:p>
        </p:txBody>
      </p:sp>
      <p:sp>
        <p:nvSpPr>
          <p:cNvPr id="76" name="Hrs">
            <a:extLst>
              <a:ext uri="{FF2B5EF4-FFF2-40B4-BE49-F238E27FC236}">
                <a16:creationId xmlns:a16="http://schemas.microsoft.com/office/drawing/2014/main" id="{E34ECBD4-3EFA-6D41-9FE8-DD4AA51DB96C}"/>
              </a:ext>
            </a:extLst>
          </p:cNvPr>
          <p:cNvSpPr txBox="1"/>
          <p:nvPr/>
        </p:nvSpPr>
        <p:spPr>
          <a:xfrm>
            <a:off x="934534" y="248383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542D328-B478-CA41-ABDF-0429FCB5C4D4}"/>
              </a:ext>
            </a:extLst>
          </p:cNvPr>
          <p:cNvCxnSpPr>
            <a:cxnSpLocks/>
          </p:cNvCxnSpPr>
          <p:nvPr/>
        </p:nvCxnSpPr>
        <p:spPr>
          <a:xfrm>
            <a:off x="1912760" y="301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5868532D-9931-0246-B0AD-F09BBEE074E9}"/>
              </a:ext>
            </a:extLst>
          </p:cNvPr>
          <p:cNvCxnSpPr>
            <a:cxnSpLocks/>
          </p:cNvCxnSpPr>
          <p:nvPr/>
        </p:nvCxnSpPr>
        <p:spPr>
          <a:xfrm>
            <a:off x="2613074" y="301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CC22734B-D434-7F43-8C61-17FADD483516}"/>
              </a:ext>
            </a:extLst>
          </p:cNvPr>
          <p:cNvCxnSpPr>
            <a:cxnSpLocks/>
          </p:cNvCxnSpPr>
          <p:nvPr/>
        </p:nvCxnSpPr>
        <p:spPr>
          <a:xfrm>
            <a:off x="3288499" y="302905"/>
            <a:ext cx="528127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F4E60B5-2767-1A44-9533-1DEA67AE3E79}"/>
              </a:ext>
            </a:extLst>
          </p:cNvPr>
          <p:cNvCxnSpPr>
            <a:cxnSpLocks/>
          </p:cNvCxnSpPr>
          <p:nvPr/>
        </p:nvCxnSpPr>
        <p:spPr>
          <a:xfrm>
            <a:off x="3904765" y="30168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3" name="TextBox 82">
            <a:extLst>
              <a:ext uri="{FF2B5EF4-FFF2-40B4-BE49-F238E27FC236}">
                <a16:creationId xmlns:a16="http://schemas.microsoft.com/office/drawing/2014/main" id="{9C9E8146-4877-CE4F-964E-231E6F5AF177}"/>
              </a:ext>
            </a:extLst>
          </p:cNvPr>
          <p:cNvSpPr txBox="1"/>
          <p:nvPr/>
        </p:nvSpPr>
        <p:spPr>
          <a:xfrm>
            <a:off x="52530" y="88041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AD1EEEA-85AF-FE4B-9164-955DD1605637}"/>
              </a:ext>
            </a:extLst>
          </p:cNvPr>
          <p:cNvSpPr txBox="1"/>
          <p:nvPr/>
        </p:nvSpPr>
        <p:spPr>
          <a:xfrm>
            <a:off x="16118" y="118232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1F0E08E-CDB7-BE4D-A213-4CFFDA3BF9B9}"/>
              </a:ext>
            </a:extLst>
          </p:cNvPr>
          <p:cNvSpPr txBox="1"/>
          <p:nvPr/>
        </p:nvSpPr>
        <p:spPr>
          <a:xfrm>
            <a:off x="42079" y="150661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86" name="A    S   2  8  12   2  8  12    2  8  12    2  8  12">
            <a:extLst>
              <a:ext uri="{FF2B5EF4-FFF2-40B4-BE49-F238E27FC236}">
                <a16:creationId xmlns:a16="http://schemas.microsoft.com/office/drawing/2014/main" id="{C981660D-E4B1-2143-9BF0-4D5CCB89EE0B}"/>
              </a:ext>
            </a:extLst>
          </p:cNvPr>
          <p:cNvSpPr txBox="1"/>
          <p:nvPr/>
        </p:nvSpPr>
        <p:spPr>
          <a:xfrm>
            <a:off x="1612243" y="2202765"/>
            <a:ext cx="300883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S  2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12 2 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8 12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2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sz="12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DMSO Etoposide     #4         #4+Eto">
            <a:extLst>
              <a:ext uri="{FF2B5EF4-FFF2-40B4-BE49-F238E27FC236}">
                <a16:creationId xmlns:a16="http://schemas.microsoft.com/office/drawing/2014/main" id="{D49485A9-D248-DF4A-8753-21E20F7DA81A}"/>
              </a:ext>
            </a:extLst>
          </p:cNvPr>
          <p:cNvSpPr txBox="1"/>
          <p:nvPr/>
        </p:nvSpPr>
        <p:spPr>
          <a:xfrm>
            <a:off x="1995637" y="1953097"/>
            <a:ext cx="2612895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#4      #4+Eto</a:t>
            </a:r>
          </a:p>
        </p:txBody>
      </p:sp>
      <p:sp>
        <p:nvSpPr>
          <p:cNvPr id="88" name="Hrs">
            <a:extLst>
              <a:ext uri="{FF2B5EF4-FFF2-40B4-BE49-F238E27FC236}">
                <a16:creationId xmlns:a16="http://schemas.microsoft.com/office/drawing/2014/main" id="{C9523E7C-E6D0-8148-A8B8-3F34C02F7799}"/>
              </a:ext>
            </a:extLst>
          </p:cNvPr>
          <p:cNvSpPr txBox="1"/>
          <p:nvPr/>
        </p:nvSpPr>
        <p:spPr>
          <a:xfrm>
            <a:off x="1019602" y="2187376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CBBEB79-F739-A048-82B6-2EBD75AA213C}"/>
              </a:ext>
            </a:extLst>
          </p:cNvPr>
          <p:cNvCxnSpPr>
            <a:cxnSpLocks/>
          </p:cNvCxnSpPr>
          <p:nvPr/>
        </p:nvCxnSpPr>
        <p:spPr>
          <a:xfrm>
            <a:off x="2086495" y="2240675"/>
            <a:ext cx="55151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DB9C2147-63AB-7040-9CDD-920F19E92153}"/>
              </a:ext>
            </a:extLst>
          </p:cNvPr>
          <p:cNvCxnSpPr>
            <a:cxnSpLocks/>
          </p:cNvCxnSpPr>
          <p:nvPr/>
        </p:nvCxnSpPr>
        <p:spPr>
          <a:xfrm>
            <a:off x="3288499" y="2240675"/>
            <a:ext cx="528127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D29CB327-080D-3043-A451-2A869142B65B}"/>
              </a:ext>
            </a:extLst>
          </p:cNvPr>
          <p:cNvCxnSpPr>
            <a:cxnSpLocks/>
          </p:cNvCxnSpPr>
          <p:nvPr/>
        </p:nvCxnSpPr>
        <p:spPr>
          <a:xfrm>
            <a:off x="3866504" y="2240675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322D7AE-F8E0-334B-8070-A9AFE710EA33}"/>
              </a:ext>
            </a:extLst>
          </p:cNvPr>
          <p:cNvCxnSpPr>
            <a:cxnSpLocks/>
          </p:cNvCxnSpPr>
          <p:nvPr/>
        </p:nvCxnSpPr>
        <p:spPr>
          <a:xfrm>
            <a:off x="2667715" y="2240675"/>
            <a:ext cx="551518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0DF02475-355F-0F4D-91DB-0D4DE644346F}"/>
              </a:ext>
            </a:extLst>
          </p:cNvPr>
          <p:cNvSpPr txBox="1"/>
          <p:nvPr/>
        </p:nvSpPr>
        <p:spPr>
          <a:xfrm>
            <a:off x="-17206" y="237014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342BDF8-EE80-FB4F-A730-90951CAE8A7B}"/>
              </a:ext>
            </a:extLst>
          </p:cNvPr>
          <p:cNvSpPr txBox="1"/>
          <p:nvPr/>
        </p:nvSpPr>
        <p:spPr>
          <a:xfrm>
            <a:off x="-9168" y="277923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62D4BDB8-D7A8-584B-9662-8852751CDCD3}"/>
              </a:ext>
            </a:extLst>
          </p:cNvPr>
          <p:cNvSpPr txBox="1"/>
          <p:nvPr/>
        </p:nvSpPr>
        <p:spPr>
          <a:xfrm>
            <a:off x="60746" y="878053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B077EA0-8090-9446-B90E-9E4B036AF4D9}"/>
              </a:ext>
            </a:extLst>
          </p:cNvPr>
          <p:cNvSpPr txBox="1"/>
          <p:nvPr/>
        </p:nvSpPr>
        <p:spPr>
          <a:xfrm>
            <a:off x="60746" y="913891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04" name="p-H3">
            <a:extLst>
              <a:ext uri="{FF2B5EF4-FFF2-40B4-BE49-F238E27FC236}">
                <a16:creationId xmlns:a16="http://schemas.microsoft.com/office/drawing/2014/main" id="{5C4B7C07-053C-934B-9526-B40B785D890B}"/>
              </a:ext>
            </a:extLst>
          </p:cNvPr>
          <p:cNvSpPr txBox="1"/>
          <p:nvPr/>
        </p:nvSpPr>
        <p:spPr>
          <a:xfrm>
            <a:off x="5466421" y="8773258"/>
            <a:ext cx="615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800" b="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endParaRPr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A    S   2  8  12   2  8  12    2  8  12    2  8  12">
            <a:extLst>
              <a:ext uri="{FF2B5EF4-FFF2-40B4-BE49-F238E27FC236}">
                <a16:creationId xmlns:a16="http://schemas.microsoft.com/office/drawing/2014/main" id="{429DBFA1-45CA-1D4B-A66D-774EF1202D7B}"/>
              </a:ext>
            </a:extLst>
          </p:cNvPr>
          <p:cNvSpPr txBox="1"/>
          <p:nvPr/>
        </p:nvSpPr>
        <p:spPr>
          <a:xfrm>
            <a:off x="1905648" y="8301164"/>
            <a:ext cx="3374322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A  S 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8 12  2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</a:p>
        </p:txBody>
      </p:sp>
      <p:sp>
        <p:nvSpPr>
          <p:cNvPr id="106" name="DMSO Etoposide     #4         #4+Eto">
            <a:extLst>
              <a:ext uri="{FF2B5EF4-FFF2-40B4-BE49-F238E27FC236}">
                <a16:creationId xmlns:a16="http://schemas.microsoft.com/office/drawing/2014/main" id="{16FA0DEE-4003-E043-9A4C-96FDD8DB9295}"/>
              </a:ext>
            </a:extLst>
          </p:cNvPr>
          <p:cNvSpPr txBox="1"/>
          <p:nvPr/>
        </p:nvSpPr>
        <p:spPr>
          <a:xfrm>
            <a:off x="2437316" y="8050713"/>
            <a:ext cx="2792431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 #4         #4+Eto</a:t>
            </a:r>
          </a:p>
        </p:txBody>
      </p:sp>
      <p:sp>
        <p:nvSpPr>
          <p:cNvPr id="107" name="Hrs">
            <a:extLst>
              <a:ext uri="{FF2B5EF4-FFF2-40B4-BE49-F238E27FC236}">
                <a16:creationId xmlns:a16="http://schemas.microsoft.com/office/drawing/2014/main" id="{E000E932-C80F-5345-9E7E-D338CA705809}"/>
              </a:ext>
            </a:extLst>
          </p:cNvPr>
          <p:cNvSpPr txBox="1"/>
          <p:nvPr/>
        </p:nvSpPr>
        <p:spPr>
          <a:xfrm>
            <a:off x="1408007" y="8301164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DE08E21C-9770-654D-831B-E7AC094CD8F9}"/>
              </a:ext>
            </a:extLst>
          </p:cNvPr>
          <p:cNvCxnSpPr>
            <a:cxnSpLocks/>
          </p:cNvCxnSpPr>
          <p:nvPr/>
        </p:nvCxnSpPr>
        <p:spPr>
          <a:xfrm>
            <a:off x="2433939" y="835446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8F1954B1-65C9-EB43-8EEF-761C947D7BBF}"/>
              </a:ext>
            </a:extLst>
          </p:cNvPr>
          <p:cNvCxnSpPr>
            <a:cxnSpLocks/>
          </p:cNvCxnSpPr>
          <p:nvPr/>
        </p:nvCxnSpPr>
        <p:spPr>
          <a:xfrm>
            <a:off x="3134253" y="835446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FF3ED991-153E-CC4E-A688-49777F50076D}"/>
              </a:ext>
            </a:extLst>
          </p:cNvPr>
          <p:cNvCxnSpPr>
            <a:cxnSpLocks/>
          </p:cNvCxnSpPr>
          <p:nvPr/>
        </p:nvCxnSpPr>
        <p:spPr>
          <a:xfrm>
            <a:off x="3833531" y="8355686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E23E1DA-A086-0243-A111-E805FF6EABF9}"/>
              </a:ext>
            </a:extLst>
          </p:cNvPr>
          <p:cNvCxnSpPr>
            <a:cxnSpLocks/>
          </p:cNvCxnSpPr>
          <p:nvPr/>
        </p:nvCxnSpPr>
        <p:spPr>
          <a:xfrm>
            <a:off x="4545210" y="835446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3172D188-936E-604C-BE66-A59F84C22303}"/>
              </a:ext>
            </a:extLst>
          </p:cNvPr>
          <p:cNvSpPr txBox="1"/>
          <p:nvPr/>
        </p:nvSpPr>
        <p:spPr>
          <a:xfrm>
            <a:off x="6489575" y="375994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FFE18B8A-F407-F740-AEDB-E4390F1FCA3B}"/>
              </a:ext>
            </a:extLst>
          </p:cNvPr>
          <p:cNvSpPr txBox="1"/>
          <p:nvPr/>
        </p:nvSpPr>
        <p:spPr>
          <a:xfrm>
            <a:off x="6489575" y="421681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14" name="A    S   2  8  12   2  8  12    2  8  12    2  8  12">
            <a:extLst>
              <a:ext uri="{FF2B5EF4-FFF2-40B4-BE49-F238E27FC236}">
                <a16:creationId xmlns:a16="http://schemas.microsoft.com/office/drawing/2014/main" id="{85D503E7-C017-4E49-B4E8-A2B595881AD3}"/>
              </a:ext>
            </a:extLst>
          </p:cNvPr>
          <p:cNvSpPr txBox="1"/>
          <p:nvPr/>
        </p:nvSpPr>
        <p:spPr>
          <a:xfrm>
            <a:off x="8089404" y="3102020"/>
            <a:ext cx="3374322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A  S 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8 12  2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2  8  12 </a:t>
            </a:r>
          </a:p>
        </p:txBody>
      </p:sp>
      <p:sp>
        <p:nvSpPr>
          <p:cNvPr id="115" name="DMSO Etoposide     #4         #4+Eto">
            <a:extLst>
              <a:ext uri="{FF2B5EF4-FFF2-40B4-BE49-F238E27FC236}">
                <a16:creationId xmlns:a16="http://schemas.microsoft.com/office/drawing/2014/main" id="{9731DE93-025C-CE4F-BCD4-81A392EC527A}"/>
              </a:ext>
            </a:extLst>
          </p:cNvPr>
          <p:cNvSpPr txBox="1"/>
          <p:nvPr/>
        </p:nvSpPr>
        <p:spPr>
          <a:xfrm>
            <a:off x="8621072" y="2851569"/>
            <a:ext cx="2792431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 #4         #4+Eto</a:t>
            </a:r>
          </a:p>
        </p:txBody>
      </p:sp>
      <p:sp>
        <p:nvSpPr>
          <p:cNvPr id="116" name="Hrs">
            <a:extLst>
              <a:ext uri="{FF2B5EF4-FFF2-40B4-BE49-F238E27FC236}">
                <a16:creationId xmlns:a16="http://schemas.microsoft.com/office/drawing/2014/main" id="{23F17553-4109-7748-BEBB-7D0986B981DD}"/>
              </a:ext>
            </a:extLst>
          </p:cNvPr>
          <p:cNvSpPr txBox="1"/>
          <p:nvPr/>
        </p:nvSpPr>
        <p:spPr>
          <a:xfrm>
            <a:off x="7591763" y="3102020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13343D5C-7E0B-6440-BE55-03D4568BD570}"/>
              </a:ext>
            </a:extLst>
          </p:cNvPr>
          <p:cNvCxnSpPr>
            <a:cxnSpLocks/>
          </p:cNvCxnSpPr>
          <p:nvPr/>
        </p:nvCxnSpPr>
        <p:spPr>
          <a:xfrm>
            <a:off x="8617695" y="3155319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892F5BC-13AC-BD43-A088-FCC148EABBEC}"/>
              </a:ext>
            </a:extLst>
          </p:cNvPr>
          <p:cNvCxnSpPr>
            <a:cxnSpLocks/>
          </p:cNvCxnSpPr>
          <p:nvPr/>
        </p:nvCxnSpPr>
        <p:spPr>
          <a:xfrm>
            <a:off x="9318009" y="3155319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38ACA9A3-E022-1D42-90B9-22FBA8E03970}"/>
              </a:ext>
            </a:extLst>
          </p:cNvPr>
          <p:cNvCxnSpPr>
            <a:cxnSpLocks/>
          </p:cNvCxnSpPr>
          <p:nvPr/>
        </p:nvCxnSpPr>
        <p:spPr>
          <a:xfrm>
            <a:off x="10017287" y="3156542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DA90007E-20FD-9D41-90F8-7EB33A76EDA8}"/>
              </a:ext>
            </a:extLst>
          </p:cNvPr>
          <p:cNvCxnSpPr>
            <a:cxnSpLocks/>
          </p:cNvCxnSpPr>
          <p:nvPr/>
        </p:nvCxnSpPr>
        <p:spPr>
          <a:xfrm>
            <a:off x="10728966" y="3155319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2" name="pH3 (Ser10)">
            <a:extLst>
              <a:ext uri="{FF2B5EF4-FFF2-40B4-BE49-F238E27FC236}">
                <a16:creationId xmlns:a16="http://schemas.microsoft.com/office/drawing/2014/main" id="{58ADB0E9-1CD5-4A44-BA62-5DEFEF4AD85E}"/>
              </a:ext>
            </a:extLst>
          </p:cNvPr>
          <p:cNvSpPr txBox="1"/>
          <p:nvPr/>
        </p:nvSpPr>
        <p:spPr>
          <a:xfrm>
            <a:off x="11846977" y="3726485"/>
            <a:ext cx="124713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H3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 (Ser10)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3" name="p-H3">
            <a:extLst>
              <a:ext uri="{FF2B5EF4-FFF2-40B4-BE49-F238E27FC236}">
                <a16:creationId xmlns:a16="http://schemas.microsoft.com/office/drawing/2014/main" id="{04B54398-F51F-3243-B7DF-900F1ACBFD3A}"/>
              </a:ext>
            </a:extLst>
          </p:cNvPr>
          <p:cNvSpPr txBox="1"/>
          <p:nvPr/>
        </p:nvSpPr>
        <p:spPr>
          <a:xfrm>
            <a:off x="6619503" y="5125692"/>
            <a:ext cx="6487255" cy="3488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2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600" b="0" dirty="0">
                <a:latin typeface="Arial" panose="020B0604020202020204" pitchFamily="34" charset="0"/>
                <a:cs typeface="Arial" panose="020B0604020202020204" pitchFamily="34" charset="0"/>
              </a:rPr>
              <a:t>Automatic development underexposed for pH3 </a:t>
            </a:r>
            <a:r>
              <a:rPr lang="en-US" sz="1600" b="0" baseline="30000" dirty="0">
                <a:latin typeface="Arial" panose="020B0604020202020204" pitchFamily="34" charset="0"/>
                <a:cs typeface="Arial" panose="020B0604020202020204" pitchFamily="34" charset="0"/>
              </a:rPr>
              <a:t>(Ser10)</a:t>
            </a:r>
            <a:endParaRPr sz="1600" b="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4F691FCB-E269-804D-838C-43A18854650C}"/>
              </a:ext>
            </a:extLst>
          </p:cNvPr>
          <p:cNvCxnSpPr>
            <a:cxnSpLocks/>
          </p:cNvCxnSpPr>
          <p:nvPr/>
        </p:nvCxnSpPr>
        <p:spPr>
          <a:xfrm flipH="1" flipV="1">
            <a:off x="11481708" y="3993770"/>
            <a:ext cx="417390" cy="2"/>
          </a:xfrm>
          <a:prstGeom prst="straightConnector1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8" name="Rectangle 127">
            <a:extLst>
              <a:ext uri="{FF2B5EF4-FFF2-40B4-BE49-F238E27FC236}">
                <a16:creationId xmlns:a16="http://schemas.microsoft.com/office/drawing/2014/main" id="{0902AA72-E8B8-8147-9EA8-6B4FBD4E5726}"/>
              </a:ext>
            </a:extLst>
          </p:cNvPr>
          <p:cNvSpPr/>
          <p:nvPr/>
        </p:nvSpPr>
        <p:spPr>
          <a:xfrm>
            <a:off x="8089404" y="3616846"/>
            <a:ext cx="3470682" cy="653747"/>
          </a:xfrm>
          <a:prstGeom prst="rect">
            <a:avLst/>
          </a:prstGeom>
          <a:noFill/>
          <a:ln w="12700" cap="flat">
            <a:solidFill>
              <a:schemeClr val="bg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6FA6048B-8A04-3948-A4EB-323DAD2C8C00}"/>
              </a:ext>
            </a:extLst>
          </p:cNvPr>
          <p:cNvSpPr txBox="1"/>
          <p:nvPr/>
        </p:nvSpPr>
        <p:spPr>
          <a:xfrm>
            <a:off x="6516314" y="80221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37DAEA2F-3C85-A643-9315-089F44AACBEA}"/>
              </a:ext>
            </a:extLst>
          </p:cNvPr>
          <p:cNvSpPr txBox="1"/>
          <p:nvPr/>
        </p:nvSpPr>
        <p:spPr>
          <a:xfrm>
            <a:off x="6516314" y="847903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BE8E327F-3F69-2842-A327-5680D4D60DB8}"/>
              </a:ext>
            </a:extLst>
          </p:cNvPr>
          <p:cNvSpPr txBox="1"/>
          <p:nvPr/>
        </p:nvSpPr>
        <p:spPr>
          <a:xfrm>
            <a:off x="6436783" y="6573644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DB39113-8FE4-DF4E-92AF-678635D0F557}"/>
              </a:ext>
            </a:extLst>
          </p:cNvPr>
          <p:cNvSpPr txBox="1"/>
          <p:nvPr/>
        </p:nvSpPr>
        <p:spPr>
          <a:xfrm>
            <a:off x="6436783" y="7038725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3E6343E5-2B1C-B84E-85B3-D5E86C629E67}"/>
              </a:ext>
            </a:extLst>
          </p:cNvPr>
          <p:cNvSpPr txBox="1"/>
          <p:nvPr/>
        </p:nvSpPr>
        <p:spPr>
          <a:xfrm>
            <a:off x="6404674" y="734082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DF62BC1F-BBBE-E844-87B1-AD6EB64277E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3303"/>
          <a:stretch/>
        </p:blipFill>
        <p:spPr>
          <a:xfrm>
            <a:off x="7362333" y="6247548"/>
            <a:ext cx="4597753" cy="3185825"/>
          </a:xfrm>
          <a:prstGeom prst="rect">
            <a:avLst/>
          </a:prstGeom>
        </p:spPr>
      </p:pic>
      <p:sp>
        <p:nvSpPr>
          <p:cNvPr id="138" name="A    S   2  8  12   2  8  12    2  8  12    2  8  12">
            <a:extLst>
              <a:ext uri="{FF2B5EF4-FFF2-40B4-BE49-F238E27FC236}">
                <a16:creationId xmlns:a16="http://schemas.microsoft.com/office/drawing/2014/main" id="{6B811F95-4D61-1B4E-AE40-991CCF45F0D4}"/>
              </a:ext>
            </a:extLst>
          </p:cNvPr>
          <p:cNvSpPr txBox="1"/>
          <p:nvPr/>
        </p:nvSpPr>
        <p:spPr>
          <a:xfrm>
            <a:off x="8082883" y="5984631"/>
            <a:ext cx="3722173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S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12  2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8  12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2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8  </a:t>
            </a:r>
            <a:r>
              <a:rPr lang="en-US" sz="14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b="0" dirty="0">
                <a:latin typeface="Arial" panose="020B0604020202020204" pitchFamily="34" charset="0"/>
                <a:cs typeface="Arial" panose="020B0604020202020204" pitchFamily="34" charset="0"/>
              </a:rPr>
              <a:t>12 </a:t>
            </a:r>
          </a:p>
        </p:txBody>
      </p:sp>
      <p:sp>
        <p:nvSpPr>
          <p:cNvPr id="139" name="DMSO Etoposide     #4         #4+Eto">
            <a:extLst>
              <a:ext uri="{FF2B5EF4-FFF2-40B4-BE49-F238E27FC236}">
                <a16:creationId xmlns:a16="http://schemas.microsoft.com/office/drawing/2014/main" id="{F5DC6501-8698-7F47-9733-2FEC6C0E794B}"/>
              </a:ext>
            </a:extLst>
          </p:cNvPr>
          <p:cNvSpPr txBox="1"/>
          <p:nvPr/>
        </p:nvSpPr>
        <p:spPr>
          <a:xfrm>
            <a:off x="8744327" y="5730633"/>
            <a:ext cx="2872581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6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DMSO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Etoposide  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 #4       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200" dirty="0">
                <a:latin typeface="Arial" panose="020B0604020202020204" pitchFamily="34" charset="0"/>
                <a:cs typeface="Arial" panose="020B0604020202020204" pitchFamily="34" charset="0"/>
              </a:rPr>
              <a:t> #4+Eto</a:t>
            </a:r>
          </a:p>
        </p:txBody>
      </p:sp>
      <p:sp>
        <p:nvSpPr>
          <p:cNvPr id="140" name="Hrs">
            <a:extLst>
              <a:ext uri="{FF2B5EF4-FFF2-40B4-BE49-F238E27FC236}">
                <a16:creationId xmlns:a16="http://schemas.microsoft.com/office/drawing/2014/main" id="{6BBC5C3C-9896-0848-A3D1-68D89F9658F9}"/>
              </a:ext>
            </a:extLst>
          </p:cNvPr>
          <p:cNvSpPr txBox="1"/>
          <p:nvPr/>
        </p:nvSpPr>
        <p:spPr>
          <a:xfrm>
            <a:off x="7688123" y="5981084"/>
            <a:ext cx="35105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7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lang="en-US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rs</a:t>
            </a:r>
            <a:endParaRPr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CA36E601-1DAC-F444-863C-65BCA1E9B098}"/>
              </a:ext>
            </a:extLst>
          </p:cNvPr>
          <p:cNvCxnSpPr>
            <a:cxnSpLocks/>
          </p:cNvCxnSpPr>
          <p:nvPr/>
        </p:nvCxnSpPr>
        <p:spPr>
          <a:xfrm>
            <a:off x="8740950" y="603438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69D985CC-ACF0-AA46-A04C-5F50120D4771}"/>
              </a:ext>
            </a:extLst>
          </p:cNvPr>
          <p:cNvCxnSpPr>
            <a:cxnSpLocks/>
          </p:cNvCxnSpPr>
          <p:nvPr/>
        </p:nvCxnSpPr>
        <p:spPr>
          <a:xfrm>
            <a:off x="9441264" y="603438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ABDD9239-E59A-F44B-84EB-BB1FDAAF4B61}"/>
              </a:ext>
            </a:extLst>
          </p:cNvPr>
          <p:cNvCxnSpPr>
            <a:cxnSpLocks/>
          </p:cNvCxnSpPr>
          <p:nvPr/>
        </p:nvCxnSpPr>
        <p:spPr>
          <a:xfrm>
            <a:off x="10203297" y="6035606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4039DEBA-C3A1-1542-B2B0-E4931D659E6D}"/>
              </a:ext>
            </a:extLst>
          </p:cNvPr>
          <p:cNvCxnSpPr>
            <a:cxnSpLocks/>
          </p:cNvCxnSpPr>
          <p:nvPr/>
        </p:nvCxnSpPr>
        <p:spPr>
          <a:xfrm>
            <a:off x="10968766" y="6034383"/>
            <a:ext cx="606159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45" name="H2AX">
            <a:extLst>
              <a:ext uri="{FF2B5EF4-FFF2-40B4-BE49-F238E27FC236}">
                <a16:creationId xmlns:a16="http://schemas.microsoft.com/office/drawing/2014/main" id="{3EFD6756-EA25-424C-9D31-46A024446EE9}"/>
              </a:ext>
            </a:extLst>
          </p:cNvPr>
          <p:cNvSpPr txBox="1"/>
          <p:nvPr/>
        </p:nvSpPr>
        <p:spPr>
          <a:xfrm>
            <a:off x="12041974" y="8080591"/>
            <a:ext cx="912109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 algn="r"/>
            <a:r>
              <a:rPr lang="en-US" sz="1800" b="0" dirty="0">
                <a:latin typeface="Arial" panose="020B0604020202020204" pitchFamily="34" charset="0"/>
                <a:cs typeface="Arial" panose="020B0604020202020204" pitchFamily="34" charset="0"/>
              </a:rPr>
              <a:t>𝛄-</a:t>
            </a:r>
            <a:r>
              <a:rPr sz="1800" b="0" dirty="0">
                <a:latin typeface="Arial" panose="020B0604020202020204" pitchFamily="34" charset="0"/>
                <a:cs typeface="Arial" panose="020B0604020202020204" pitchFamily="34" charset="0"/>
              </a:rPr>
              <a:t>H2AX</a:t>
            </a:r>
          </a:p>
        </p:txBody>
      </p:sp>
      <p:sp>
        <p:nvSpPr>
          <p:cNvPr id="146" name="Cyclin A">
            <a:extLst>
              <a:ext uri="{FF2B5EF4-FFF2-40B4-BE49-F238E27FC236}">
                <a16:creationId xmlns:a16="http://schemas.microsoft.com/office/drawing/2014/main" id="{ECB3ABAB-4DAD-9D49-A7B1-7E99633E40E9}"/>
              </a:ext>
            </a:extLst>
          </p:cNvPr>
          <p:cNvSpPr txBox="1"/>
          <p:nvPr/>
        </p:nvSpPr>
        <p:spPr>
          <a:xfrm>
            <a:off x="12080011" y="7340825"/>
            <a:ext cx="948978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200" b="1">
                <a:solidFill>
                  <a:schemeClr val="accent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rPr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Cyclin A</a:t>
            </a:r>
          </a:p>
        </p:txBody>
      </p:sp>
    </p:spTree>
    <p:extLst>
      <p:ext uri="{BB962C8B-B14F-4D97-AF65-F5344CB8AC3E}">
        <p14:creationId xmlns:p14="http://schemas.microsoft.com/office/powerpoint/2010/main" val="412255385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7F0C2F-EA1F-FD4A-9925-5F2A6C127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42" t="48089" r="54203" b="8421"/>
          <a:stretch/>
        </p:blipFill>
        <p:spPr>
          <a:xfrm>
            <a:off x="176653" y="83405"/>
            <a:ext cx="4483164" cy="44037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4D68E6-C97C-9F40-A88B-983B009108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688" t="11968" r="8603" b="45248"/>
          <a:stretch/>
        </p:blipFill>
        <p:spPr>
          <a:xfrm>
            <a:off x="6524315" y="323317"/>
            <a:ext cx="4664781" cy="4591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BD4080-36F0-7D45-8A04-D7FFCC5FFC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4500" t="1704" r="8385" b="51169"/>
          <a:stretch/>
        </p:blipFill>
        <p:spPr>
          <a:xfrm>
            <a:off x="192455" y="4764239"/>
            <a:ext cx="4701769" cy="476766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3E192D-8F67-4C49-A5E4-29803A180477}"/>
              </a:ext>
            </a:extLst>
          </p:cNvPr>
          <p:cNvSpPr txBox="1"/>
          <p:nvPr/>
        </p:nvSpPr>
        <p:spPr>
          <a:xfrm>
            <a:off x="94880" y="5459838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89A3F-49B4-AC45-9C1E-37554C9E55E6}"/>
              </a:ext>
            </a:extLst>
          </p:cNvPr>
          <p:cNvSpPr txBox="1"/>
          <p:nvPr/>
        </p:nvSpPr>
        <p:spPr>
          <a:xfrm>
            <a:off x="102918" y="5914977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384DD5-1E3F-2049-8CCC-BB8B2C23FA52}"/>
              </a:ext>
            </a:extLst>
          </p:cNvPr>
          <p:cNvSpPr txBox="1"/>
          <p:nvPr/>
        </p:nvSpPr>
        <p:spPr>
          <a:xfrm>
            <a:off x="94879" y="6330617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DA62ECF-4799-3044-AFAE-09F1912910C7}"/>
              </a:ext>
            </a:extLst>
          </p:cNvPr>
          <p:cNvSpPr txBox="1"/>
          <p:nvPr/>
        </p:nvSpPr>
        <p:spPr>
          <a:xfrm>
            <a:off x="109015" y="6709837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FB52BF-B7B5-6D44-8E19-24F89A4DD602}"/>
              </a:ext>
            </a:extLst>
          </p:cNvPr>
          <p:cNvSpPr txBox="1"/>
          <p:nvPr/>
        </p:nvSpPr>
        <p:spPr>
          <a:xfrm>
            <a:off x="94878" y="7155057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D24E1D-4F8B-8545-936D-7C2E1A1BCEA4}"/>
              </a:ext>
            </a:extLst>
          </p:cNvPr>
          <p:cNvSpPr txBox="1"/>
          <p:nvPr/>
        </p:nvSpPr>
        <p:spPr>
          <a:xfrm>
            <a:off x="142697" y="7823143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70" name="0    C   C   CF CF  #4  #4">
            <a:extLst>
              <a:ext uri="{FF2B5EF4-FFF2-40B4-BE49-F238E27FC236}">
                <a16:creationId xmlns:a16="http://schemas.microsoft.com/office/drawing/2014/main" id="{982A0351-D3E3-6C4E-842A-26122DBCE096}"/>
              </a:ext>
            </a:extLst>
          </p:cNvPr>
          <p:cNvSpPr txBox="1"/>
          <p:nvPr/>
        </p:nvSpPr>
        <p:spPr>
          <a:xfrm>
            <a:off x="1188670" y="191660"/>
            <a:ext cx="3671905" cy="4610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8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    E 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CB CB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#4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 </a:t>
            </a:r>
          </a:p>
        </p:txBody>
      </p:sp>
      <p:sp>
        <p:nvSpPr>
          <p:cNvPr id="71" name="p73 siRNA">
            <a:extLst>
              <a:ext uri="{FF2B5EF4-FFF2-40B4-BE49-F238E27FC236}">
                <a16:creationId xmlns:a16="http://schemas.microsoft.com/office/drawing/2014/main" id="{F9C542BA-56CE-F54B-931D-D15AA2D1237D}"/>
              </a:ext>
            </a:extLst>
          </p:cNvPr>
          <p:cNvSpPr txBox="1"/>
          <p:nvPr/>
        </p:nvSpPr>
        <p:spPr>
          <a:xfrm>
            <a:off x="-74232" y="381457"/>
            <a:ext cx="1527169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72" name="— —  —   — —  —   +    +    +   +    +    +">
            <a:extLst>
              <a:ext uri="{FF2B5EF4-FFF2-40B4-BE49-F238E27FC236}">
                <a16:creationId xmlns:a16="http://schemas.microsoft.com/office/drawing/2014/main" id="{832C0791-F05E-C249-94F7-2554A11384F0}"/>
              </a:ext>
            </a:extLst>
          </p:cNvPr>
          <p:cNvSpPr txBox="1"/>
          <p:nvPr/>
        </p:nvSpPr>
        <p:spPr>
          <a:xfrm>
            <a:off x="1295142" y="457857"/>
            <a:ext cx="3171434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 + 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44336A1-8788-9948-BCDA-1BC3AEED956D}"/>
              </a:ext>
            </a:extLst>
          </p:cNvPr>
          <p:cNvSpPr txBox="1"/>
          <p:nvPr/>
        </p:nvSpPr>
        <p:spPr>
          <a:xfrm>
            <a:off x="176653" y="66493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4BA8F94-CD65-6F45-9977-909BD031700A}"/>
              </a:ext>
            </a:extLst>
          </p:cNvPr>
          <p:cNvSpPr txBox="1"/>
          <p:nvPr/>
        </p:nvSpPr>
        <p:spPr>
          <a:xfrm>
            <a:off x="168615" y="1079193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954DEF7-04EE-7D45-B346-2338336E44BC}"/>
              </a:ext>
            </a:extLst>
          </p:cNvPr>
          <p:cNvSpPr txBox="1"/>
          <p:nvPr/>
        </p:nvSpPr>
        <p:spPr>
          <a:xfrm>
            <a:off x="176653" y="144905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C1145BF-1FCC-3740-8E6A-165A44DE81DF}"/>
              </a:ext>
            </a:extLst>
          </p:cNvPr>
          <p:cNvSpPr txBox="1"/>
          <p:nvPr/>
        </p:nvSpPr>
        <p:spPr>
          <a:xfrm>
            <a:off x="168615" y="189097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768F09E-1551-CE41-9574-D889AF6ADBEE}"/>
              </a:ext>
            </a:extLst>
          </p:cNvPr>
          <p:cNvSpPr txBox="1"/>
          <p:nvPr/>
        </p:nvSpPr>
        <p:spPr>
          <a:xfrm>
            <a:off x="176653" y="22850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B594CB6-6219-564D-9080-38E035355A8A}"/>
              </a:ext>
            </a:extLst>
          </p:cNvPr>
          <p:cNvSpPr txBox="1"/>
          <p:nvPr/>
        </p:nvSpPr>
        <p:spPr>
          <a:xfrm>
            <a:off x="168615" y="295499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36D73AD-F8C9-074A-99EE-85EE359A5561}"/>
              </a:ext>
            </a:extLst>
          </p:cNvPr>
          <p:cNvSpPr txBox="1"/>
          <p:nvPr/>
        </p:nvSpPr>
        <p:spPr>
          <a:xfrm>
            <a:off x="121753" y="349199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541A90B-2EAE-4F46-89A2-7BCBA5030CB7}"/>
              </a:ext>
            </a:extLst>
          </p:cNvPr>
          <p:cNvSpPr txBox="1"/>
          <p:nvPr/>
        </p:nvSpPr>
        <p:spPr>
          <a:xfrm>
            <a:off x="6615186" y="1487459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C7E4DD5-74B5-6347-B608-6668701361FC}"/>
              </a:ext>
            </a:extLst>
          </p:cNvPr>
          <p:cNvSpPr txBox="1"/>
          <p:nvPr/>
        </p:nvSpPr>
        <p:spPr>
          <a:xfrm>
            <a:off x="6631726" y="1925393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853B4EA-F1BE-E34C-BA5D-5DEC7DC41BA6}"/>
              </a:ext>
            </a:extLst>
          </p:cNvPr>
          <p:cNvSpPr txBox="1"/>
          <p:nvPr/>
        </p:nvSpPr>
        <p:spPr>
          <a:xfrm>
            <a:off x="6470978" y="304167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CF16773-53B8-5B46-AA83-87C3336F0EFC}"/>
              </a:ext>
            </a:extLst>
          </p:cNvPr>
          <p:cNvSpPr txBox="1"/>
          <p:nvPr/>
        </p:nvSpPr>
        <p:spPr>
          <a:xfrm>
            <a:off x="6470978" y="360404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10BBF7F-1454-B147-B720-D2EE64CEB4DD}"/>
              </a:ext>
            </a:extLst>
          </p:cNvPr>
          <p:cNvSpPr txBox="1"/>
          <p:nvPr/>
        </p:nvSpPr>
        <p:spPr>
          <a:xfrm>
            <a:off x="6634982" y="102384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28319C7-68D8-6D4D-A31E-331BA67B1D13}"/>
              </a:ext>
            </a:extLst>
          </p:cNvPr>
          <p:cNvSpPr txBox="1"/>
          <p:nvPr/>
        </p:nvSpPr>
        <p:spPr>
          <a:xfrm>
            <a:off x="173553" y="8434841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96" name="pcdc2 (Tyr15)">
            <a:extLst>
              <a:ext uri="{FF2B5EF4-FFF2-40B4-BE49-F238E27FC236}">
                <a16:creationId xmlns:a16="http://schemas.microsoft.com/office/drawing/2014/main" id="{D9568096-3650-474B-89AE-5174143BEA3C}"/>
              </a:ext>
            </a:extLst>
          </p:cNvPr>
          <p:cNvSpPr txBox="1"/>
          <p:nvPr/>
        </p:nvSpPr>
        <p:spPr>
          <a:xfrm>
            <a:off x="4428197" y="2080772"/>
            <a:ext cx="199070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cdc2 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(Tyr15)</a:t>
            </a:r>
          </a:p>
        </p:txBody>
      </p:sp>
      <p:sp>
        <p:nvSpPr>
          <p:cNvPr id="97" name="0    C   C   CF CF  #4  #4">
            <a:extLst>
              <a:ext uri="{FF2B5EF4-FFF2-40B4-BE49-F238E27FC236}">
                <a16:creationId xmlns:a16="http://schemas.microsoft.com/office/drawing/2014/main" id="{9D7857B9-E37F-1845-BFE3-25C212B5ED9F}"/>
              </a:ext>
            </a:extLst>
          </p:cNvPr>
          <p:cNvSpPr txBox="1"/>
          <p:nvPr/>
        </p:nvSpPr>
        <p:spPr>
          <a:xfrm>
            <a:off x="7600218" y="243606"/>
            <a:ext cx="3671905" cy="4610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8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    E 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CB CB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#4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 </a:t>
            </a:r>
          </a:p>
        </p:txBody>
      </p:sp>
      <p:sp>
        <p:nvSpPr>
          <p:cNvPr id="98" name="p73 siRNA">
            <a:extLst>
              <a:ext uri="{FF2B5EF4-FFF2-40B4-BE49-F238E27FC236}">
                <a16:creationId xmlns:a16="http://schemas.microsoft.com/office/drawing/2014/main" id="{6166A9AE-6E06-814A-8021-0A84F548BCFE}"/>
              </a:ext>
            </a:extLst>
          </p:cNvPr>
          <p:cNvSpPr txBox="1"/>
          <p:nvPr/>
        </p:nvSpPr>
        <p:spPr>
          <a:xfrm>
            <a:off x="6337316" y="463220"/>
            <a:ext cx="1527169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99" name="— —  —   — —  —   +    +    +   +    +    +">
            <a:extLst>
              <a:ext uri="{FF2B5EF4-FFF2-40B4-BE49-F238E27FC236}">
                <a16:creationId xmlns:a16="http://schemas.microsoft.com/office/drawing/2014/main" id="{B9A47766-5063-044D-9383-EAF13916924F}"/>
              </a:ext>
            </a:extLst>
          </p:cNvPr>
          <p:cNvSpPr txBox="1"/>
          <p:nvPr/>
        </p:nvSpPr>
        <p:spPr>
          <a:xfrm>
            <a:off x="7656995" y="509803"/>
            <a:ext cx="3171434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—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sp>
        <p:nvSpPr>
          <p:cNvPr id="101" name="NOXA">
            <a:extLst>
              <a:ext uri="{FF2B5EF4-FFF2-40B4-BE49-F238E27FC236}">
                <a16:creationId xmlns:a16="http://schemas.microsoft.com/office/drawing/2014/main" id="{84222D22-6B82-5F45-A1EB-4723C0DA9B05}"/>
              </a:ext>
            </a:extLst>
          </p:cNvPr>
          <p:cNvSpPr txBox="1"/>
          <p:nvPr/>
        </p:nvSpPr>
        <p:spPr>
          <a:xfrm>
            <a:off x="8177989" y="4530"/>
            <a:ext cx="1684904" cy="27597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>
              <a:defRPr sz="14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Overexposed</a:t>
            </a:r>
            <a:endParaRPr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pcdc25c (Ser16)">
            <a:extLst>
              <a:ext uri="{FF2B5EF4-FFF2-40B4-BE49-F238E27FC236}">
                <a16:creationId xmlns:a16="http://schemas.microsoft.com/office/drawing/2014/main" id="{C20994BA-38AD-8D4F-85EC-9EB64AF229C1}"/>
              </a:ext>
            </a:extLst>
          </p:cNvPr>
          <p:cNvSpPr txBox="1"/>
          <p:nvPr/>
        </p:nvSpPr>
        <p:spPr>
          <a:xfrm>
            <a:off x="4702982" y="1310083"/>
            <a:ext cx="172483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cdc25c 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(Ser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16)</a:t>
            </a:r>
          </a:p>
        </p:txBody>
      </p:sp>
      <p:sp>
        <p:nvSpPr>
          <p:cNvPr id="103" name="pcdc25c (Ser16)">
            <a:extLst>
              <a:ext uri="{FF2B5EF4-FFF2-40B4-BE49-F238E27FC236}">
                <a16:creationId xmlns:a16="http://schemas.microsoft.com/office/drawing/2014/main" id="{770C93C3-0335-7E46-8D74-1B4A49C9C6F3}"/>
              </a:ext>
            </a:extLst>
          </p:cNvPr>
          <p:cNvSpPr txBox="1"/>
          <p:nvPr/>
        </p:nvSpPr>
        <p:spPr>
          <a:xfrm>
            <a:off x="11237496" y="1890976"/>
            <a:ext cx="172483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cdc25c 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(Ser</a:t>
            </a:r>
            <a:r>
              <a:rPr lang="en-US"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16)</a:t>
            </a:r>
          </a:p>
        </p:txBody>
      </p:sp>
      <p:sp>
        <p:nvSpPr>
          <p:cNvPr id="104" name="pH3 (Ser10)">
            <a:extLst>
              <a:ext uri="{FF2B5EF4-FFF2-40B4-BE49-F238E27FC236}">
                <a16:creationId xmlns:a16="http://schemas.microsoft.com/office/drawing/2014/main" id="{7852E892-A7FF-0A4D-8ED5-D6ED0B35468A}"/>
              </a:ext>
            </a:extLst>
          </p:cNvPr>
          <p:cNvSpPr txBox="1"/>
          <p:nvPr/>
        </p:nvSpPr>
        <p:spPr>
          <a:xfrm>
            <a:off x="11351523" y="3077287"/>
            <a:ext cx="1247137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p-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H3 </a:t>
            </a:r>
            <a:r>
              <a:rPr sz="1800" baseline="30000" dirty="0">
                <a:latin typeface="Arial" panose="020B0604020202020204" pitchFamily="34" charset="0"/>
                <a:cs typeface="Arial" panose="020B0604020202020204" pitchFamily="34" charset="0"/>
              </a:rPr>
              <a:t>(Ser10) </a:t>
            </a:r>
          </a:p>
        </p:txBody>
      </p:sp>
      <p:sp>
        <p:nvSpPr>
          <p:cNvPr id="105" name="pcdc25c (Ser16)">
            <a:extLst>
              <a:ext uri="{FF2B5EF4-FFF2-40B4-BE49-F238E27FC236}">
                <a16:creationId xmlns:a16="http://schemas.microsoft.com/office/drawing/2014/main" id="{881D67F1-F70D-EC4E-AF5D-38DE45857C53}"/>
              </a:ext>
            </a:extLst>
          </p:cNvPr>
          <p:cNvSpPr txBox="1"/>
          <p:nvPr/>
        </p:nvSpPr>
        <p:spPr>
          <a:xfrm>
            <a:off x="4890986" y="6241364"/>
            <a:ext cx="141064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cdc25c</a:t>
            </a:r>
          </a:p>
        </p:txBody>
      </p:sp>
      <p:sp>
        <p:nvSpPr>
          <p:cNvPr id="106" name="Total cdc2">
            <a:extLst>
              <a:ext uri="{FF2B5EF4-FFF2-40B4-BE49-F238E27FC236}">
                <a16:creationId xmlns:a16="http://schemas.microsoft.com/office/drawing/2014/main" id="{52011FE8-3208-3940-8B51-E2D70097E5E5}"/>
              </a:ext>
            </a:extLst>
          </p:cNvPr>
          <p:cNvSpPr txBox="1"/>
          <p:nvPr/>
        </p:nvSpPr>
        <p:spPr>
          <a:xfrm>
            <a:off x="4909849" y="6993787"/>
            <a:ext cx="11669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Total cdc2</a:t>
            </a:r>
          </a:p>
        </p:txBody>
      </p:sp>
      <p:sp>
        <p:nvSpPr>
          <p:cNvPr id="107" name="pH3 (Ser10)">
            <a:extLst>
              <a:ext uri="{FF2B5EF4-FFF2-40B4-BE49-F238E27FC236}">
                <a16:creationId xmlns:a16="http://schemas.microsoft.com/office/drawing/2014/main" id="{22BB6931-1B8E-D14E-A134-8F8EF0910FDD}"/>
              </a:ext>
            </a:extLst>
          </p:cNvPr>
          <p:cNvSpPr txBox="1"/>
          <p:nvPr/>
        </p:nvSpPr>
        <p:spPr>
          <a:xfrm>
            <a:off x="4890558" y="7753495"/>
            <a:ext cx="103874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H3 </a:t>
            </a:r>
          </a:p>
        </p:txBody>
      </p:sp>
      <p:sp>
        <p:nvSpPr>
          <p:cNvPr id="108" name="0    C   C   CF CF  #4  #4">
            <a:extLst>
              <a:ext uri="{FF2B5EF4-FFF2-40B4-BE49-F238E27FC236}">
                <a16:creationId xmlns:a16="http://schemas.microsoft.com/office/drawing/2014/main" id="{81067476-0A8F-8E45-A21A-690FE9F1B12D}"/>
              </a:ext>
            </a:extLst>
          </p:cNvPr>
          <p:cNvSpPr txBox="1"/>
          <p:nvPr/>
        </p:nvSpPr>
        <p:spPr>
          <a:xfrm>
            <a:off x="1222319" y="4777510"/>
            <a:ext cx="3671905" cy="4610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8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    E 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CB CB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#4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 </a:t>
            </a:r>
          </a:p>
        </p:txBody>
      </p:sp>
      <p:sp>
        <p:nvSpPr>
          <p:cNvPr id="109" name="p73 siRNA">
            <a:extLst>
              <a:ext uri="{FF2B5EF4-FFF2-40B4-BE49-F238E27FC236}">
                <a16:creationId xmlns:a16="http://schemas.microsoft.com/office/drawing/2014/main" id="{D1B9855E-9847-E04B-BD44-339517BE9F90}"/>
              </a:ext>
            </a:extLst>
          </p:cNvPr>
          <p:cNvSpPr txBox="1"/>
          <p:nvPr/>
        </p:nvSpPr>
        <p:spPr>
          <a:xfrm>
            <a:off x="-40583" y="4967307"/>
            <a:ext cx="1527169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110" name="— —  —   — —  —   +    +    +   +    +    +">
            <a:extLst>
              <a:ext uri="{FF2B5EF4-FFF2-40B4-BE49-F238E27FC236}">
                <a16:creationId xmlns:a16="http://schemas.microsoft.com/office/drawing/2014/main" id="{AF230A50-D230-9A45-87A1-50C9307AC2C2}"/>
              </a:ext>
            </a:extLst>
          </p:cNvPr>
          <p:cNvSpPr txBox="1"/>
          <p:nvPr/>
        </p:nvSpPr>
        <p:spPr>
          <a:xfrm>
            <a:off x="1328791" y="5043707"/>
            <a:ext cx="3171434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 +  —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66E515BC-74B2-FB4D-9A1A-1CD101EC1BD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369" t="53877" r="56597" b="36082"/>
          <a:stretch/>
        </p:blipFill>
        <p:spPr>
          <a:xfrm>
            <a:off x="7217319" y="6635587"/>
            <a:ext cx="4521704" cy="1034893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B9B38FA5-AF43-7B46-8992-3A034DAC1504}"/>
              </a:ext>
            </a:extLst>
          </p:cNvPr>
          <p:cNvSpPr txBox="1"/>
          <p:nvPr/>
        </p:nvSpPr>
        <p:spPr>
          <a:xfrm>
            <a:off x="7133953" y="6645872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7F15E77-F4D5-374B-9B0A-748C5EE2DCEB}"/>
              </a:ext>
            </a:extLst>
          </p:cNvPr>
          <p:cNvSpPr txBox="1"/>
          <p:nvPr/>
        </p:nvSpPr>
        <p:spPr>
          <a:xfrm>
            <a:off x="7119816" y="7091092"/>
            <a:ext cx="975955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14" name="Actin">
            <a:extLst>
              <a:ext uri="{FF2B5EF4-FFF2-40B4-BE49-F238E27FC236}">
                <a16:creationId xmlns:a16="http://schemas.microsoft.com/office/drawing/2014/main" id="{844DFCAE-6168-F947-A8CB-5157397FE723}"/>
              </a:ext>
            </a:extLst>
          </p:cNvPr>
          <p:cNvSpPr txBox="1"/>
          <p:nvPr/>
        </p:nvSpPr>
        <p:spPr>
          <a:xfrm>
            <a:off x="11876790" y="7025463"/>
            <a:ext cx="615553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115" name="0    C   C   CF CF  #4  #4">
            <a:extLst>
              <a:ext uri="{FF2B5EF4-FFF2-40B4-BE49-F238E27FC236}">
                <a16:creationId xmlns:a16="http://schemas.microsoft.com/office/drawing/2014/main" id="{F3814E58-4C65-8B4F-AF56-47D6ACCA9338}"/>
              </a:ext>
            </a:extLst>
          </p:cNvPr>
          <p:cNvSpPr txBox="1"/>
          <p:nvPr/>
        </p:nvSpPr>
        <p:spPr>
          <a:xfrm>
            <a:off x="8204885" y="6044640"/>
            <a:ext cx="3671905" cy="4610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noAutofit/>
          </a:bodyPr>
          <a:lstStyle>
            <a:lvl1pPr algn="l">
              <a:defRPr sz="18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    E  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CB CB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#4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#4  </a:t>
            </a:r>
          </a:p>
        </p:txBody>
      </p:sp>
      <p:sp>
        <p:nvSpPr>
          <p:cNvPr id="116" name="p73 siRNA">
            <a:extLst>
              <a:ext uri="{FF2B5EF4-FFF2-40B4-BE49-F238E27FC236}">
                <a16:creationId xmlns:a16="http://schemas.microsoft.com/office/drawing/2014/main" id="{F70F54E2-71AD-DD41-9E67-6F87BBED280D}"/>
              </a:ext>
            </a:extLst>
          </p:cNvPr>
          <p:cNvSpPr txBox="1"/>
          <p:nvPr/>
        </p:nvSpPr>
        <p:spPr>
          <a:xfrm>
            <a:off x="6941983" y="6234437"/>
            <a:ext cx="1527169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>
              <a:defRPr sz="2000" b="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117" name="— —  —   — —  —   +    +    +   +    +    +">
            <a:extLst>
              <a:ext uri="{FF2B5EF4-FFF2-40B4-BE49-F238E27FC236}">
                <a16:creationId xmlns:a16="http://schemas.microsoft.com/office/drawing/2014/main" id="{004331E5-0F0B-C441-A678-D5DB4A350A1F}"/>
              </a:ext>
            </a:extLst>
          </p:cNvPr>
          <p:cNvSpPr txBox="1"/>
          <p:nvPr/>
        </p:nvSpPr>
        <p:spPr>
          <a:xfrm>
            <a:off x="8311357" y="6310837"/>
            <a:ext cx="3171434" cy="35027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 +  —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—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44148395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606091-89A8-3F4F-9227-46D5183C576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70" t="12338" r="45164" b="45950"/>
          <a:stretch/>
        </p:blipFill>
        <p:spPr>
          <a:xfrm>
            <a:off x="7424877" y="517572"/>
            <a:ext cx="5384800" cy="38435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82F8F3-B986-A741-A9CF-FA724A8F57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673" t="6438" r="3902" b="50471"/>
          <a:stretch/>
        </p:blipFill>
        <p:spPr>
          <a:xfrm>
            <a:off x="222754" y="517572"/>
            <a:ext cx="5540015" cy="40198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738177-7483-6040-9BF6-52A561F016BB}"/>
              </a:ext>
            </a:extLst>
          </p:cNvPr>
          <p:cNvSpPr txBox="1"/>
          <p:nvPr/>
        </p:nvSpPr>
        <p:spPr>
          <a:xfrm>
            <a:off x="277654" y="94865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4CE2AF-28D1-6E4A-B7A1-444788F22BE8}"/>
              </a:ext>
            </a:extLst>
          </p:cNvPr>
          <p:cNvSpPr txBox="1"/>
          <p:nvPr/>
        </p:nvSpPr>
        <p:spPr>
          <a:xfrm>
            <a:off x="269616" y="1362913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0DD1E8-6BB5-8749-B9C4-ABDC65F58BBC}"/>
              </a:ext>
            </a:extLst>
          </p:cNvPr>
          <p:cNvSpPr txBox="1"/>
          <p:nvPr/>
        </p:nvSpPr>
        <p:spPr>
          <a:xfrm>
            <a:off x="277654" y="17327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CCFA50-61BF-3B4F-A696-A81B12B63CC8}"/>
              </a:ext>
            </a:extLst>
          </p:cNvPr>
          <p:cNvSpPr txBox="1"/>
          <p:nvPr/>
        </p:nvSpPr>
        <p:spPr>
          <a:xfrm>
            <a:off x="269616" y="217469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591841-D54C-9E4E-9F36-D1E7B393BD3F}"/>
              </a:ext>
            </a:extLst>
          </p:cNvPr>
          <p:cNvSpPr txBox="1"/>
          <p:nvPr/>
        </p:nvSpPr>
        <p:spPr>
          <a:xfrm>
            <a:off x="277654" y="256879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CC375B-37BE-AE4F-9950-40E9F6BC85E1}"/>
              </a:ext>
            </a:extLst>
          </p:cNvPr>
          <p:cNvSpPr txBox="1"/>
          <p:nvPr/>
        </p:nvSpPr>
        <p:spPr>
          <a:xfrm>
            <a:off x="269616" y="311566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943540-3033-F144-88C6-B398C2F2990F}"/>
              </a:ext>
            </a:extLst>
          </p:cNvPr>
          <p:cNvSpPr txBox="1"/>
          <p:nvPr/>
        </p:nvSpPr>
        <p:spPr>
          <a:xfrm>
            <a:off x="222754" y="3677046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0B6C88-B334-6B42-A34D-DB3F06D880E6}"/>
              </a:ext>
            </a:extLst>
          </p:cNvPr>
          <p:cNvSpPr txBox="1"/>
          <p:nvPr/>
        </p:nvSpPr>
        <p:spPr>
          <a:xfrm>
            <a:off x="7479777" y="948652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79350CD-C492-3C48-ADFB-E4DFA93A5358}"/>
              </a:ext>
            </a:extLst>
          </p:cNvPr>
          <p:cNvSpPr txBox="1"/>
          <p:nvPr/>
        </p:nvSpPr>
        <p:spPr>
          <a:xfrm>
            <a:off x="7471739" y="1362913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62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5385FB-9905-E84B-BC5F-4DD255CDFFE8}"/>
              </a:ext>
            </a:extLst>
          </p:cNvPr>
          <p:cNvSpPr txBox="1"/>
          <p:nvPr/>
        </p:nvSpPr>
        <p:spPr>
          <a:xfrm>
            <a:off x="7479777" y="173277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CAF9BC5-0E44-EB4D-8429-E65BED57F1C5}"/>
              </a:ext>
            </a:extLst>
          </p:cNvPr>
          <p:cNvSpPr txBox="1"/>
          <p:nvPr/>
        </p:nvSpPr>
        <p:spPr>
          <a:xfrm>
            <a:off x="7471739" y="217469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38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0BB809-F2AF-F142-8641-61336AF87901}"/>
              </a:ext>
            </a:extLst>
          </p:cNvPr>
          <p:cNvSpPr txBox="1"/>
          <p:nvPr/>
        </p:nvSpPr>
        <p:spPr>
          <a:xfrm>
            <a:off x="7479777" y="2568790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28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477D65-5416-A94E-91EE-EFF4F8802CF7}"/>
              </a:ext>
            </a:extLst>
          </p:cNvPr>
          <p:cNvSpPr txBox="1"/>
          <p:nvPr/>
        </p:nvSpPr>
        <p:spPr>
          <a:xfrm>
            <a:off x="7471739" y="3115667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3764B3A-AA59-C241-A3CA-D4975992E354}"/>
              </a:ext>
            </a:extLst>
          </p:cNvPr>
          <p:cNvSpPr txBox="1"/>
          <p:nvPr/>
        </p:nvSpPr>
        <p:spPr>
          <a:xfrm>
            <a:off x="7424877" y="3648018"/>
            <a:ext cx="828486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bg1"/>
                </a:solidFill>
              </a:rPr>
              <a:t>6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1" name="D   E  C   C   4   4  5    5   6   6  10  10 11 11  CF CF">
            <a:extLst>
              <a:ext uri="{FF2B5EF4-FFF2-40B4-BE49-F238E27FC236}">
                <a16:creationId xmlns:a16="http://schemas.microsoft.com/office/drawing/2014/main" id="{4A9D5869-C880-4643-8271-AC43B46D3DA4}"/>
              </a:ext>
            </a:extLst>
          </p:cNvPr>
          <p:cNvSpPr txBox="1"/>
          <p:nvPr/>
        </p:nvSpPr>
        <p:spPr>
          <a:xfrm>
            <a:off x="1376181" y="506894"/>
            <a:ext cx="491723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sz="1400" dirty="0">
                <a:solidFill>
                  <a:schemeClr val="bg1"/>
                </a:solidFill>
              </a:rPr>
              <a:t>D   E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 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6  10  10 11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11 CF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CF</a:t>
            </a:r>
          </a:p>
        </p:txBody>
      </p:sp>
      <p:sp>
        <p:nvSpPr>
          <p:cNvPr id="22" name="Etoposide">
            <a:extLst>
              <a:ext uri="{FF2B5EF4-FFF2-40B4-BE49-F238E27FC236}">
                <a16:creationId xmlns:a16="http://schemas.microsoft.com/office/drawing/2014/main" id="{AECF317D-A6BD-F24F-828E-31325E7D0A63}"/>
              </a:ext>
            </a:extLst>
          </p:cNvPr>
          <p:cNvSpPr txBox="1"/>
          <p:nvPr/>
        </p:nvSpPr>
        <p:spPr>
          <a:xfrm>
            <a:off x="191301" y="690568"/>
            <a:ext cx="1153427" cy="3620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solidFill>
                  <a:schemeClr val="bg1"/>
                </a:solidFill>
              </a:rPr>
              <a:t>Etoposide</a:t>
            </a:r>
          </a:p>
        </p:txBody>
      </p:sp>
      <p:sp>
        <p:nvSpPr>
          <p:cNvPr id="23" name="— —  —   — —  —   +    +    +   +    +    +">
            <a:extLst>
              <a:ext uri="{FF2B5EF4-FFF2-40B4-BE49-F238E27FC236}">
                <a16:creationId xmlns:a16="http://schemas.microsoft.com/office/drawing/2014/main" id="{281C0382-DF83-0C44-B0A7-20B627E570BC}"/>
              </a:ext>
            </a:extLst>
          </p:cNvPr>
          <p:cNvSpPr txBox="1"/>
          <p:nvPr/>
        </p:nvSpPr>
        <p:spPr>
          <a:xfrm>
            <a:off x="1270589" y="693105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 -   +  -   +  -   +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-   +  -   +  -   +  -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+      </a:t>
            </a:r>
          </a:p>
        </p:txBody>
      </p:sp>
      <p:sp>
        <p:nvSpPr>
          <p:cNvPr id="24" name="D   E  C   C   4   4  5    5   6   6  10  10 11 11  CF CF">
            <a:extLst>
              <a:ext uri="{FF2B5EF4-FFF2-40B4-BE49-F238E27FC236}">
                <a16:creationId xmlns:a16="http://schemas.microsoft.com/office/drawing/2014/main" id="{F3A41CF7-91C8-6242-B2DE-8203B3B61C1D}"/>
              </a:ext>
            </a:extLst>
          </p:cNvPr>
          <p:cNvSpPr txBox="1"/>
          <p:nvPr/>
        </p:nvSpPr>
        <p:spPr>
          <a:xfrm>
            <a:off x="8365411" y="480846"/>
            <a:ext cx="491723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sz="1400" dirty="0">
                <a:solidFill>
                  <a:schemeClr val="bg1"/>
                </a:solidFill>
              </a:rPr>
              <a:t>D   E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 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6  10  10 11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11 CF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CF</a:t>
            </a:r>
          </a:p>
        </p:txBody>
      </p:sp>
      <p:sp>
        <p:nvSpPr>
          <p:cNvPr id="25" name="Etoposide">
            <a:extLst>
              <a:ext uri="{FF2B5EF4-FFF2-40B4-BE49-F238E27FC236}">
                <a16:creationId xmlns:a16="http://schemas.microsoft.com/office/drawing/2014/main" id="{832FC13B-1999-CC4E-A940-828E1C5997B0}"/>
              </a:ext>
            </a:extLst>
          </p:cNvPr>
          <p:cNvSpPr txBox="1"/>
          <p:nvPr/>
        </p:nvSpPr>
        <p:spPr>
          <a:xfrm>
            <a:off x="7385487" y="664520"/>
            <a:ext cx="1153427" cy="3620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solidFill>
                  <a:schemeClr val="bg1"/>
                </a:solidFill>
              </a:rPr>
              <a:t>Etoposide</a:t>
            </a:r>
          </a:p>
        </p:txBody>
      </p:sp>
      <p:sp>
        <p:nvSpPr>
          <p:cNvPr id="26" name="— —  —   — —  —   +    +    +   +    +    +">
            <a:extLst>
              <a:ext uri="{FF2B5EF4-FFF2-40B4-BE49-F238E27FC236}">
                <a16:creationId xmlns:a16="http://schemas.microsoft.com/office/drawing/2014/main" id="{17C1384B-9F75-234B-975A-32FE39A0C2C9}"/>
              </a:ext>
            </a:extLst>
          </p:cNvPr>
          <p:cNvSpPr txBox="1"/>
          <p:nvPr/>
        </p:nvSpPr>
        <p:spPr>
          <a:xfrm>
            <a:off x="8428260" y="667057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 -   +  -   +  -   +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-   +  -   +  -   +  -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+      </a:t>
            </a:r>
          </a:p>
        </p:txBody>
      </p:sp>
      <p:sp>
        <p:nvSpPr>
          <p:cNvPr id="27" name="p-RPA/RPA2(S8)">
            <a:extLst>
              <a:ext uri="{FF2B5EF4-FFF2-40B4-BE49-F238E27FC236}">
                <a16:creationId xmlns:a16="http://schemas.microsoft.com/office/drawing/2014/main" id="{F1F1DEB6-E860-6448-92A3-88871D7E85E9}"/>
              </a:ext>
            </a:extLst>
          </p:cNvPr>
          <p:cNvSpPr txBox="1"/>
          <p:nvPr/>
        </p:nvSpPr>
        <p:spPr>
          <a:xfrm>
            <a:off x="5753125" y="2431106"/>
            <a:ext cx="1656474" cy="36203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dirty="0"/>
              <a:t>p-RPA/RPA2</a:t>
            </a:r>
            <a:r>
              <a:rPr baseline="31999" dirty="0"/>
              <a:t>(S8)</a:t>
            </a:r>
          </a:p>
        </p:txBody>
      </p:sp>
      <p:sp>
        <p:nvSpPr>
          <p:cNvPr id="28" name="ACTIN">
            <a:extLst>
              <a:ext uri="{FF2B5EF4-FFF2-40B4-BE49-F238E27FC236}">
                <a16:creationId xmlns:a16="http://schemas.microsoft.com/office/drawing/2014/main" id="{0D640F22-8684-9649-883C-3AC905DBD535}"/>
              </a:ext>
            </a:extLst>
          </p:cNvPr>
          <p:cNvSpPr txBox="1"/>
          <p:nvPr/>
        </p:nvSpPr>
        <p:spPr>
          <a:xfrm>
            <a:off x="9880437" y="9337758"/>
            <a:ext cx="777762" cy="362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9" name="p-RPA/RPA2(S8)">
            <a:extLst>
              <a:ext uri="{FF2B5EF4-FFF2-40B4-BE49-F238E27FC236}">
                <a16:creationId xmlns:a16="http://schemas.microsoft.com/office/drawing/2014/main" id="{F3264DD0-D2BD-9540-9189-B6E52BFBF79D}"/>
              </a:ext>
            </a:extLst>
          </p:cNvPr>
          <p:cNvSpPr txBox="1"/>
          <p:nvPr/>
        </p:nvSpPr>
        <p:spPr>
          <a:xfrm>
            <a:off x="1927440" y="9337758"/>
            <a:ext cx="1793760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lang="en-US" dirty="0"/>
              <a:t>Total </a:t>
            </a:r>
            <a:r>
              <a:rPr dirty="0"/>
              <a:t>RPA/RPA2</a:t>
            </a:r>
            <a:endParaRPr baseline="31999" dirty="0"/>
          </a:p>
        </p:txBody>
      </p:sp>
      <p:sp>
        <p:nvSpPr>
          <p:cNvPr id="30" name="ACTIN">
            <a:extLst>
              <a:ext uri="{FF2B5EF4-FFF2-40B4-BE49-F238E27FC236}">
                <a16:creationId xmlns:a16="http://schemas.microsoft.com/office/drawing/2014/main" id="{7464FE3E-EF4A-4047-AC1B-B3BE77B6F077}"/>
              </a:ext>
            </a:extLst>
          </p:cNvPr>
          <p:cNvSpPr txBox="1"/>
          <p:nvPr/>
        </p:nvSpPr>
        <p:spPr>
          <a:xfrm>
            <a:off x="9373484" y="15056"/>
            <a:ext cx="1487588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Overexposed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5CD12BBF-F8BD-3B40-B834-3659C70460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765" r="44745" b="55822"/>
          <a:stretch/>
        </p:blipFill>
        <p:spPr>
          <a:xfrm>
            <a:off x="258304" y="5277570"/>
            <a:ext cx="5132031" cy="398006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D9550902-0F45-D041-9C6D-3A04968124BE}"/>
              </a:ext>
            </a:extLst>
          </p:cNvPr>
          <p:cNvSpPr txBox="1"/>
          <p:nvPr/>
        </p:nvSpPr>
        <p:spPr>
          <a:xfrm>
            <a:off x="157859" y="593176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EABF245-FF38-4B46-B9EF-CBE2A2968ED0}"/>
              </a:ext>
            </a:extLst>
          </p:cNvPr>
          <p:cNvSpPr txBox="1"/>
          <p:nvPr/>
        </p:nvSpPr>
        <p:spPr>
          <a:xfrm>
            <a:off x="157859" y="633040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62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4FAC629-8B4B-504A-994B-9CCA261FAD19}"/>
              </a:ext>
            </a:extLst>
          </p:cNvPr>
          <p:cNvSpPr txBox="1"/>
          <p:nvPr/>
        </p:nvSpPr>
        <p:spPr>
          <a:xfrm>
            <a:off x="177656" y="670625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FA76D5C-54AC-2946-A818-E277F33EF3BB}"/>
              </a:ext>
            </a:extLst>
          </p:cNvPr>
          <p:cNvSpPr txBox="1"/>
          <p:nvPr/>
        </p:nvSpPr>
        <p:spPr>
          <a:xfrm>
            <a:off x="196706" y="705242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38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9B3DD71-C87F-8B44-8EA5-366923F6EA7E}"/>
              </a:ext>
            </a:extLst>
          </p:cNvPr>
          <p:cNvSpPr txBox="1"/>
          <p:nvPr/>
        </p:nvSpPr>
        <p:spPr>
          <a:xfrm>
            <a:off x="217250" y="7416237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28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7" name="D   E  C   C   4   4  5    5   6   6  10  10 11 11  CF CF">
            <a:extLst>
              <a:ext uri="{FF2B5EF4-FFF2-40B4-BE49-F238E27FC236}">
                <a16:creationId xmlns:a16="http://schemas.microsoft.com/office/drawing/2014/main" id="{021FBA2B-62BF-0943-BDA5-04A71380C4C4}"/>
              </a:ext>
            </a:extLst>
          </p:cNvPr>
          <p:cNvSpPr txBox="1"/>
          <p:nvPr/>
        </p:nvSpPr>
        <p:spPr>
          <a:xfrm>
            <a:off x="1167257" y="5372626"/>
            <a:ext cx="491723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sz="1400" dirty="0">
                <a:solidFill>
                  <a:schemeClr val="bg1"/>
                </a:solidFill>
              </a:rPr>
              <a:t>D   E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 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5   6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10  10 11 11 CF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CF</a:t>
            </a:r>
          </a:p>
        </p:txBody>
      </p:sp>
      <p:sp>
        <p:nvSpPr>
          <p:cNvPr id="38" name="Etoposide">
            <a:extLst>
              <a:ext uri="{FF2B5EF4-FFF2-40B4-BE49-F238E27FC236}">
                <a16:creationId xmlns:a16="http://schemas.microsoft.com/office/drawing/2014/main" id="{4F897991-6DAA-F343-9AAE-08678FE2E22A}"/>
              </a:ext>
            </a:extLst>
          </p:cNvPr>
          <p:cNvSpPr txBox="1"/>
          <p:nvPr/>
        </p:nvSpPr>
        <p:spPr>
          <a:xfrm>
            <a:off x="222479" y="5659810"/>
            <a:ext cx="963405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sz="1400" dirty="0">
                <a:solidFill>
                  <a:schemeClr val="bg1"/>
                </a:solidFill>
              </a:rPr>
              <a:t>Etoposide</a:t>
            </a:r>
          </a:p>
        </p:txBody>
      </p:sp>
      <p:sp>
        <p:nvSpPr>
          <p:cNvPr id="39" name="— —  —   — —  —   +    +    +   +    +    +">
            <a:extLst>
              <a:ext uri="{FF2B5EF4-FFF2-40B4-BE49-F238E27FC236}">
                <a16:creationId xmlns:a16="http://schemas.microsoft.com/office/drawing/2014/main" id="{67A829D6-5435-5F43-9186-16E0EBED901A}"/>
              </a:ext>
            </a:extLst>
          </p:cNvPr>
          <p:cNvSpPr txBox="1"/>
          <p:nvPr/>
        </p:nvSpPr>
        <p:spPr>
          <a:xfrm>
            <a:off x="1025192" y="5603889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-   +  -   +  -   +  -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-  +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-  +  -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+      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D0BB599-C725-6440-930F-69A103FE74C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14" t="9719" r="47863" b="46223"/>
          <a:stretch/>
        </p:blipFill>
        <p:spPr>
          <a:xfrm>
            <a:off x="7385487" y="5184201"/>
            <a:ext cx="5592350" cy="4097231"/>
          </a:xfrm>
          <a:prstGeom prst="rect">
            <a:avLst/>
          </a:prstGeom>
        </p:spPr>
      </p:pic>
      <p:sp>
        <p:nvSpPr>
          <p:cNvPr id="41" name="D   E  C   C   4   4  5    5   6   6  10  10 11 11  CF CF">
            <a:extLst>
              <a:ext uri="{FF2B5EF4-FFF2-40B4-BE49-F238E27FC236}">
                <a16:creationId xmlns:a16="http://schemas.microsoft.com/office/drawing/2014/main" id="{E5C7C0F8-EA71-104D-B91B-9A0DFE640FF3}"/>
              </a:ext>
            </a:extLst>
          </p:cNvPr>
          <p:cNvSpPr txBox="1"/>
          <p:nvPr/>
        </p:nvSpPr>
        <p:spPr>
          <a:xfrm>
            <a:off x="8566705" y="5156869"/>
            <a:ext cx="4917236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sz="1400" dirty="0">
                <a:solidFill>
                  <a:schemeClr val="bg1"/>
                </a:solidFill>
              </a:rPr>
              <a:t>D   E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   5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5   6  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6  10  10 11 11 CF 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sz="1400" dirty="0">
                <a:solidFill>
                  <a:schemeClr val="bg1"/>
                </a:solidFill>
              </a:rPr>
              <a:t>CF</a:t>
            </a:r>
          </a:p>
        </p:txBody>
      </p:sp>
      <p:sp>
        <p:nvSpPr>
          <p:cNvPr id="42" name="Etoposide">
            <a:extLst>
              <a:ext uri="{FF2B5EF4-FFF2-40B4-BE49-F238E27FC236}">
                <a16:creationId xmlns:a16="http://schemas.microsoft.com/office/drawing/2014/main" id="{D3EFC264-95A8-C54A-9BE4-072D03E24644}"/>
              </a:ext>
            </a:extLst>
          </p:cNvPr>
          <p:cNvSpPr txBox="1"/>
          <p:nvPr/>
        </p:nvSpPr>
        <p:spPr>
          <a:xfrm>
            <a:off x="7348980" y="5443772"/>
            <a:ext cx="963405" cy="31803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sz="1400" dirty="0">
                <a:solidFill>
                  <a:schemeClr val="bg1"/>
                </a:solidFill>
              </a:rPr>
              <a:t>Etoposide</a:t>
            </a:r>
          </a:p>
        </p:txBody>
      </p:sp>
      <p:sp>
        <p:nvSpPr>
          <p:cNvPr id="43" name="— —  —   — —  —   +    +    +   +    +    +">
            <a:extLst>
              <a:ext uri="{FF2B5EF4-FFF2-40B4-BE49-F238E27FC236}">
                <a16:creationId xmlns:a16="http://schemas.microsoft.com/office/drawing/2014/main" id="{F36562C6-3689-CE4D-9888-A7B79128F70F}"/>
              </a:ext>
            </a:extLst>
          </p:cNvPr>
          <p:cNvSpPr txBox="1"/>
          <p:nvPr/>
        </p:nvSpPr>
        <p:spPr>
          <a:xfrm>
            <a:off x="8424640" y="5388132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-   +  -   +  -   +  -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+  -  + 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-  +  -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 +     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1F0E28-B22D-AB41-8129-C2CF4EEC1C8A}"/>
              </a:ext>
            </a:extLst>
          </p:cNvPr>
          <p:cNvSpPr txBox="1"/>
          <p:nvPr/>
        </p:nvSpPr>
        <p:spPr>
          <a:xfrm>
            <a:off x="126674" y="7929829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C2D65AE-88FC-FD46-8B95-910A9356BFC6}"/>
              </a:ext>
            </a:extLst>
          </p:cNvPr>
          <p:cNvSpPr txBox="1"/>
          <p:nvPr/>
        </p:nvSpPr>
        <p:spPr>
          <a:xfrm>
            <a:off x="110292" y="8460728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6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320C27E-C122-8E49-A4FB-6FBF463273E5}"/>
              </a:ext>
            </a:extLst>
          </p:cNvPr>
          <p:cNvSpPr txBox="1"/>
          <p:nvPr/>
        </p:nvSpPr>
        <p:spPr>
          <a:xfrm>
            <a:off x="7330895" y="570418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98kDa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6BCA014-E4CD-904C-B699-9F491DD91384}"/>
              </a:ext>
            </a:extLst>
          </p:cNvPr>
          <p:cNvSpPr txBox="1"/>
          <p:nvPr/>
        </p:nvSpPr>
        <p:spPr>
          <a:xfrm>
            <a:off x="7357806" y="6054676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62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139F5E0-2292-2D41-A5DE-BE7306922E96}"/>
              </a:ext>
            </a:extLst>
          </p:cNvPr>
          <p:cNvSpPr txBox="1"/>
          <p:nvPr/>
        </p:nvSpPr>
        <p:spPr>
          <a:xfrm>
            <a:off x="7333101" y="6431340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49kDa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430726D-8D71-2647-984A-55498E0F7DA3}"/>
              </a:ext>
            </a:extLst>
          </p:cNvPr>
          <p:cNvSpPr txBox="1"/>
          <p:nvPr/>
        </p:nvSpPr>
        <p:spPr>
          <a:xfrm>
            <a:off x="7333101" y="6807378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38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744D257-01B9-C544-BBE0-CAD7CD643E33}"/>
              </a:ext>
            </a:extLst>
          </p:cNvPr>
          <p:cNvSpPr txBox="1"/>
          <p:nvPr/>
        </p:nvSpPr>
        <p:spPr>
          <a:xfrm>
            <a:off x="7357806" y="7184042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28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1446261-1589-E54D-B50C-2A768A51C2DE}"/>
              </a:ext>
            </a:extLst>
          </p:cNvPr>
          <p:cNvSpPr txBox="1"/>
          <p:nvPr/>
        </p:nvSpPr>
        <p:spPr>
          <a:xfrm>
            <a:off x="7310180" y="7695879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14kDa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AB1315E-40BB-9747-970E-E31BFF5029C0}"/>
              </a:ext>
            </a:extLst>
          </p:cNvPr>
          <p:cNvSpPr txBox="1"/>
          <p:nvPr/>
        </p:nvSpPr>
        <p:spPr>
          <a:xfrm>
            <a:off x="7348980" y="8232737"/>
            <a:ext cx="82848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chemeClr val="bg1"/>
                </a:solidFill>
              </a:rPr>
              <a:t>6</a:t>
            </a: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</p:spTree>
    <p:extLst>
      <p:ext uri="{BB962C8B-B14F-4D97-AF65-F5344CB8AC3E}">
        <p14:creationId xmlns:p14="http://schemas.microsoft.com/office/powerpoint/2010/main" val="196668593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2B666F-4C8D-354F-90E9-047B90F4C8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96" r="2458"/>
          <a:stretch/>
        </p:blipFill>
        <p:spPr>
          <a:xfrm>
            <a:off x="1139582" y="428503"/>
            <a:ext cx="5327141" cy="39488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00E822-6866-7442-8922-676600539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9959" y="5478762"/>
            <a:ext cx="5179960" cy="36914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731957-83E2-8740-BCE3-F9892699FB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45"/>
          <a:stretch/>
        </p:blipFill>
        <p:spPr>
          <a:xfrm>
            <a:off x="7543987" y="394750"/>
            <a:ext cx="5385152" cy="38521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452E5FC-12A6-9840-B3BE-E10488AFE725}"/>
              </a:ext>
            </a:extLst>
          </p:cNvPr>
          <p:cNvSpPr txBox="1"/>
          <p:nvPr/>
        </p:nvSpPr>
        <p:spPr>
          <a:xfrm>
            <a:off x="6496200" y="1169341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99A13-F588-C846-88EF-2ADA8858274B}"/>
              </a:ext>
            </a:extLst>
          </p:cNvPr>
          <p:cNvSpPr txBox="1"/>
          <p:nvPr/>
        </p:nvSpPr>
        <p:spPr>
          <a:xfrm>
            <a:off x="6508314" y="1450875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250kDa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45D541-3357-7A4C-8E59-FDB2B519D610}"/>
              </a:ext>
            </a:extLst>
          </p:cNvPr>
          <p:cNvSpPr txBox="1"/>
          <p:nvPr/>
        </p:nvSpPr>
        <p:spPr>
          <a:xfrm>
            <a:off x="6520428" y="1697589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180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6752AF-7F95-944D-8E87-3126969C5973}"/>
              </a:ext>
            </a:extLst>
          </p:cNvPr>
          <p:cNvSpPr txBox="1"/>
          <p:nvPr/>
        </p:nvSpPr>
        <p:spPr>
          <a:xfrm>
            <a:off x="6508314" y="2029927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130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4725C2-9C5E-8F4B-8E1F-B0467A16F677}"/>
              </a:ext>
            </a:extLst>
          </p:cNvPr>
          <p:cNvSpPr txBox="1"/>
          <p:nvPr/>
        </p:nvSpPr>
        <p:spPr>
          <a:xfrm>
            <a:off x="6520428" y="2475234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FD6460-6A13-5341-9A6C-9A5813C276CE}"/>
              </a:ext>
            </a:extLst>
          </p:cNvPr>
          <p:cNvSpPr txBox="1"/>
          <p:nvPr/>
        </p:nvSpPr>
        <p:spPr>
          <a:xfrm>
            <a:off x="6599919" y="2760319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70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27607A-0988-834A-8C4F-66BD6C4569A7}"/>
              </a:ext>
            </a:extLst>
          </p:cNvPr>
          <p:cNvSpPr txBox="1"/>
          <p:nvPr/>
        </p:nvSpPr>
        <p:spPr>
          <a:xfrm>
            <a:off x="6630719" y="3071036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50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EEB563-C8E5-8947-AF01-3E9D7B31A434}"/>
              </a:ext>
            </a:extLst>
          </p:cNvPr>
          <p:cNvSpPr txBox="1"/>
          <p:nvPr/>
        </p:nvSpPr>
        <p:spPr>
          <a:xfrm>
            <a:off x="6637932" y="3356121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40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5" name="p-RPA/RPA2(S8)">
            <a:extLst>
              <a:ext uri="{FF2B5EF4-FFF2-40B4-BE49-F238E27FC236}">
                <a16:creationId xmlns:a16="http://schemas.microsoft.com/office/drawing/2014/main" id="{B7E44628-C262-B443-9536-8FAF7A06C508}"/>
              </a:ext>
            </a:extLst>
          </p:cNvPr>
          <p:cNvSpPr txBox="1"/>
          <p:nvPr/>
        </p:nvSpPr>
        <p:spPr>
          <a:xfrm>
            <a:off x="9759792" y="4417807"/>
            <a:ext cx="1187314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lang="en-US" dirty="0"/>
              <a:t>Total ATR</a:t>
            </a:r>
            <a:endParaRPr baseline="31999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B82900-0C15-C84B-B335-7FCAB6679444}"/>
              </a:ext>
            </a:extLst>
          </p:cNvPr>
          <p:cNvSpPr txBox="1"/>
          <p:nvPr/>
        </p:nvSpPr>
        <p:spPr>
          <a:xfrm>
            <a:off x="100447" y="1204437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A2BA07-EFC8-5E4C-8198-7A7F2A34479B}"/>
              </a:ext>
            </a:extLst>
          </p:cNvPr>
          <p:cNvSpPr txBox="1"/>
          <p:nvPr/>
        </p:nvSpPr>
        <p:spPr>
          <a:xfrm>
            <a:off x="112561" y="1440483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250kDa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D2A244-7486-C04A-A6E0-71EA8FF258F8}"/>
              </a:ext>
            </a:extLst>
          </p:cNvPr>
          <p:cNvSpPr txBox="1"/>
          <p:nvPr/>
        </p:nvSpPr>
        <p:spPr>
          <a:xfrm>
            <a:off x="97224" y="2043565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130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AD8AA7-0088-BD47-B66F-E07E880E6CD1}"/>
              </a:ext>
            </a:extLst>
          </p:cNvPr>
          <p:cNvSpPr txBox="1"/>
          <p:nvPr/>
        </p:nvSpPr>
        <p:spPr>
          <a:xfrm>
            <a:off x="134828" y="2523567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B3D4B0-420F-9E4A-8083-AD1A9C156B6D}"/>
              </a:ext>
            </a:extLst>
          </p:cNvPr>
          <p:cNvSpPr txBox="1"/>
          <p:nvPr/>
        </p:nvSpPr>
        <p:spPr>
          <a:xfrm>
            <a:off x="171683" y="2843187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70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9058BE-1F37-F64D-956B-9CFA456B2F06}"/>
              </a:ext>
            </a:extLst>
          </p:cNvPr>
          <p:cNvSpPr txBox="1"/>
          <p:nvPr/>
        </p:nvSpPr>
        <p:spPr>
          <a:xfrm>
            <a:off x="217078" y="3129644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50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919CF6A-3AF5-D140-B8B1-2737E04FE98F}"/>
              </a:ext>
            </a:extLst>
          </p:cNvPr>
          <p:cNvSpPr txBox="1"/>
          <p:nvPr/>
        </p:nvSpPr>
        <p:spPr>
          <a:xfrm>
            <a:off x="224291" y="3449264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40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2CC4FA0-CEE3-504F-A015-C2A787848B45}"/>
              </a:ext>
            </a:extLst>
          </p:cNvPr>
          <p:cNvSpPr txBox="1"/>
          <p:nvPr/>
        </p:nvSpPr>
        <p:spPr>
          <a:xfrm>
            <a:off x="97224" y="1733050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180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24" name="p-ATR(Thr1989)">
            <a:extLst>
              <a:ext uri="{FF2B5EF4-FFF2-40B4-BE49-F238E27FC236}">
                <a16:creationId xmlns:a16="http://schemas.microsoft.com/office/drawing/2014/main" id="{27EF79F2-B7DA-7A42-865E-B3439F683104}"/>
              </a:ext>
            </a:extLst>
          </p:cNvPr>
          <p:cNvSpPr txBox="1"/>
          <p:nvPr/>
        </p:nvSpPr>
        <p:spPr>
          <a:xfrm>
            <a:off x="3399885" y="4368820"/>
            <a:ext cx="1465145" cy="3642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pPr>
              <a:defRPr sz="170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p-ATR</a:t>
            </a:r>
            <a:r>
              <a:rPr baseline="31999" dirty="0">
                <a:latin typeface="Arial" panose="020B0604020202020204" pitchFamily="34" charset="0"/>
                <a:cs typeface="Arial" panose="020B0604020202020204" pitchFamily="34" charset="0"/>
              </a:rPr>
              <a:t>(Thr1989)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" name="ACTIN">
            <a:extLst>
              <a:ext uri="{FF2B5EF4-FFF2-40B4-BE49-F238E27FC236}">
                <a16:creationId xmlns:a16="http://schemas.microsoft.com/office/drawing/2014/main" id="{F89CDDA7-DB59-C845-8160-DC53799E5C29}"/>
              </a:ext>
            </a:extLst>
          </p:cNvPr>
          <p:cNvSpPr txBox="1"/>
          <p:nvPr/>
        </p:nvSpPr>
        <p:spPr>
          <a:xfrm>
            <a:off x="3465983" y="9324630"/>
            <a:ext cx="777762" cy="362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</a:p>
        </p:txBody>
      </p:sp>
      <p:sp>
        <p:nvSpPr>
          <p:cNvPr id="26" name="D   E     C   C    4   4    5    5    6   6    10  10  11  11">
            <a:extLst>
              <a:ext uri="{FF2B5EF4-FFF2-40B4-BE49-F238E27FC236}">
                <a16:creationId xmlns:a16="http://schemas.microsoft.com/office/drawing/2014/main" id="{A8E2F706-D348-024B-9E93-A9DA6B903F23}"/>
              </a:ext>
            </a:extLst>
          </p:cNvPr>
          <p:cNvSpPr txBox="1"/>
          <p:nvPr/>
        </p:nvSpPr>
        <p:spPr>
          <a:xfrm>
            <a:off x="1788343" y="2843"/>
            <a:ext cx="49172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   E   C  C   4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4   5   5   6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6   10  10 11  11 </a:t>
            </a:r>
          </a:p>
        </p:txBody>
      </p:sp>
      <p:sp>
        <p:nvSpPr>
          <p:cNvPr id="27" name="Etoposide">
            <a:extLst>
              <a:ext uri="{FF2B5EF4-FFF2-40B4-BE49-F238E27FC236}">
                <a16:creationId xmlns:a16="http://schemas.microsoft.com/office/drawing/2014/main" id="{01836534-1FE9-C645-8DB8-5CCCBFD0FC5A}"/>
              </a:ext>
            </a:extLst>
          </p:cNvPr>
          <p:cNvSpPr txBox="1"/>
          <p:nvPr/>
        </p:nvSpPr>
        <p:spPr>
          <a:xfrm>
            <a:off x="449828" y="125168"/>
            <a:ext cx="1153428" cy="362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28" name="— —  —   — —  —   +    +    +   +    +    +">
            <a:extLst>
              <a:ext uri="{FF2B5EF4-FFF2-40B4-BE49-F238E27FC236}">
                <a16:creationId xmlns:a16="http://schemas.microsoft.com/office/drawing/2014/main" id="{22CCDD7E-9908-294D-B3A2-3BE077D31F6A}"/>
              </a:ext>
            </a:extLst>
          </p:cNvPr>
          <p:cNvSpPr txBox="1"/>
          <p:nvPr/>
        </p:nvSpPr>
        <p:spPr>
          <a:xfrm>
            <a:off x="1734076" y="167598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  - </a:t>
            </a:r>
            <a:r>
              <a:rPr lang="en-US" dirty="0"/>
              <a:t> </a:t>
            </a:r>
            <a:r>
              <a:rPr dirty="0"/>
              <a:t> +   -  +   -   </a:t>
            </a:r>
            <a:r>
              <a:rPr lang="en-US" dirty="0"/>
              <a:t> </a:t>
            </a:r>
            <a:r>
              <a:rPr dirty="0"/>
              <a:t>+  -   +   -   +   -    +   -  </a:t>
            </a:r>
            <a:r>
              <a:rPr lang="en-US" dirty="0"/>
              <a:t> </a:t>
            </a:r>
            <a:r>
              <a:rPr dirty="0"/>
              <a:t>+  </a:t>
            </a:r>
          </a:p>
        </p:txBody>
      </p:sp>
      <p:sp>
        <p:nvSpPr>
          <p:cNvPr id="29" name="D   E     C   C    4   4    5    5    6   6    10  10  11  11">
            <a:extLst>
              <a:ext uri="{FF2B5EF4-FFF2-40B4-BE49-F238E27FC236}">
                <a16:creationId xmlns:a16="http://schemas.microsoft.com/office/drawing/2014/main" id="{5321F12A-00A0-504D-9814-41A22ED6340E}"/>
              </a:ext>
            </a:extLst>
          </p:cNvPr>
          <p:cNvSpPr txBox="1"/>
          <p:nvPr/>
        </p:nvSpPr>
        <p:spPr>
          <a:xfrm>
            <a:off x="2044876" y="4955216"/>
            <a:ext cx="49172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   E   C  C   4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4   5   5   6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6   10  10 11  11 </a:t>
            </a:r>
          </a:p>
        </p:txBody>
      </p:sp>
      <p:sp>
        <p:nvSpPr>
          <p:cNvPr id="30" name="Etoposide">
            <a:extLst>
              <a:ext uri="{FF2B5EF4-FFF2-40B4-BE49-F238E27FC236}">
                <a16:creationId xmlns:a16="http://schemas.microsoft.com/office/drawing/2014/main" id="{BE12A6DC-C94C-D643-90D5-8774CB515E24}"/>
              </a:ext>
            </a:extLst>
          </p:cNvPr>
          <p:cNvSpPr txBox="1"/>
          <p:nvPr/>
        </p:nvSpPr>
        <p:spPr>
          <a:xfrm>
            <a:off x="814524" y="5129622"/>
            <a:ext cx="1153428" cy="362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31" name="— —  —   — —  —   +    +    +   +    +    +">
            <a:extLst>
              <a:ext uri="{FF2B5EF4-FFF2-40B4-BE49-F238E27FC236}">
                <a16:creationId xmlns:a16="http://schemas.microsoft.com/office/drawing/2014/main" id="{2A1DEDCB-5FF0-3B4A-B2E6-1F392561FB2D}"/>
              </a:ext>
            </a:extLst>
          </p:cNvPr>
          <p:cNvSpPr txBox="1"/>
          <p:nvPr/>
        </p:nvSpPr>
        <p:spPr>
          <a:xfrm>
            <a:off x="1988003" y="5136373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  - </a:t>
            </a:r>
            <a:r>
              <a:rPr lang="en-US" dirty="0"/>
              <a:t> </a:t>
            </a:r>
            <a:r>
              <a:rPr dirty="0"/>
              <a:t> +   -  +   -   </a:t>
            </a:r>
            <a:r>
              <a:rPr lang="en-US" dirty="0"/>
              <a:t> </a:t>
            </a:r>
            <a:r>
              <a:rPr dirty="0"/>
              <a:t>+  -   +   -   +   -    +   -  </a:t>
            </a:r>
            <a:r>
              <a:rPr lang="en-US" dirty="0"/>
              <a:t> </a:t>
            </a:r>
            <a:r>
              <a:rPr dirty="0"/>
              <a:t>+ 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9246A6D-EBBC-3D48-9866-B0D818643B93}"/>
              </a:ext>
            </a:extLst>
          </p:cNvPr>
          <p:cNvSpPr txBox="1"/>
          <p:nvPr/>
        </p:nvSpPr>
        <p:spPr>
          <a:xfrm>
            <a:off x="196762" y="6218458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300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61B910B-51CA-4541-A5C0-AEC43EE7DD25}"/>
              </a:ext>
            </a:extLst>
          </p:cNvPr>
          <p:cNvSpPr txBox="1"/>
          <p:nvPr/>
        </p:nvSpPr>
        <p:spPr>
          <a:xfrm>
            <a:off x="208876" y="6454504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250kDa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A91E362-35B0-A74B-BDB1-24B8093B9795}"/>
              </a:ext>
            </a:extLst>
          </p:cNvPr>
          <p:cNvSpPr txBox="1"/>
          <p:nvPr/>
        </p:nvSpPr>
        <p:spPr>
          <a:xfrm>
            <a:off x="193539" y="7057586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130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7DE05A1-2A72-BD43-979E-CD24CCE7AEB1}"/>
              </a:ext>
            </a:extLst>
          </p:cNvPr>
          <p:cNvSpPr txBox="1"/>
          <p:nvPr/>
        </p:nvSpPr>
        <p:spPr>
          <a:xfrm>
            <a:off x="231143" y="7537588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100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92ECC9-6610-364F-86CF-3FB3222A3A3B}"/>
              </a:ext>
            </a:extLst>
          </p:cNvPr>
          <p:cNvSpPr txBox="1"/>
          <p:nvPr/>
        </p:nvSpPr>
        <p:spPr>
          <a:xfrm>
            <a:off x="267998" y="7857208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70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28EC1E2-BE7E-A64E-AF16-DC8CB9804787}"/>
              </a:ext>
            </a:extLst>
          </p:cNvPr>
          <p:cNvSpPr txBox="1"/>
          <p:nvPr/>
        </p:nvSpPr>
        <p:spPr>
          <a:xfrm>
            <a:off x="313393" y="8143665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50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A93AFF-0506-4146-87D1-86B387370AD5}"/>
              </a:ext>
            </a:extLst>
          </p:cNvPr>
          <p:cNvSpPr txBox="1"/>
          <p:nvPr/>
        </p:nvSpPr>
        <p:spPr>
          <a:xfrm>
            <a:off x="320606" y="8463285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40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A141A95-D585-0346-98BF-77C982B852F5}"/>
              </a:ext>
            </a:extLst>
          </p:cNvPr>
          <p:cNvSpPr txBox="1"/>
          <p:nvPr/>
        </p:nvSpPr>
        <p:spPr>
          <a:xfrm>
            <a:off x="193539" y="6747071"/>
            <a:ext cx="1086702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chemeClr val="tx1"/>
                </a:solidFill>
              </a:rPr>
              <a:t>180</a:t>
            </a: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kDa</a:t>
            </a:r>
          </a:p>
        </p:txBody>
      </p:sp>
      <p:sp>
        <p:nvSpPr>
          <p:cNvPr id="40" name="D   E     C   C    4   4    5    5    6   6    10  10  11  11">
            <a:extLst>
              <a:ext uri="{FF2B5EF4-FFF2-40B4-BE49-F238E27FC236}">
                <a16:creationId xmlns:a16="http://schemas.microsoft.com/office/drawing/2014/main" id="{3CBBE730-599B-7341-AC8F-FCCE2A8C4480}"/>
              </a:ext>
            </a:extLst>
          </p:cNvPr>
          <p:cNvSpPr txBox="1"/>
          <p:nvPr/>
        </p:nvSpPr>
        <p:spPr>
          <a:xfrm>
            <a:off x="8230283" y="-50218"/>
            <a:ext cx="4917236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16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   E   C  C   4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4   5   5   6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6   10  10 11  11 </a:t>
            </a:r>
          </a:p>
        </p:txBody>
      </p:sp>
      <p:sp>
        <p:nvSpPr>
          <p:cNvPr id="41" name="Etoposide">
            <a:extLst>
              <a:ext uri="{FF2B5EF4-FFF2-40B4-BE49-F238E27FC236}">
                <a16:creationId xmlns:a16="http://schemas.microsoft.com/office/drawing/2014/main" id="{CFABBB4D-6974-E140-BDB2-37156121EAB6}"/>
              </a:ext>
            </a:extLst>
          </p:cNvPr>
          <p:cNvSpPr txBox="1"/>
          <p:nvPr/>
        </p:nvSpPr>
        <p:spPr>
          <a:xfrm>
            <a:off x="6746353" y="89418"/>
            <a:ext cx="1153428" cy="3620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numCol="1" anchor="ctr">
            <a:spAutoFit/>
          </a:bodyPr>
          <a:lstStyle>
            <a:lvl1pPr>
              <a:defRPr sz="170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Etoposide</a:t>
            </a:r>
          </a:p>
        </p:txBody>
      </p:sp>
      <p:sp>
        <p:nvSpPr>
          <p:cNvPr id="42" name="— —  —   — —  —   +    +    +   +    +    +">
            <a:extLst>
              <a:ext uri="{FF2B5EF4-FFF2-40B4-BE49-F238E27FC236}">
                <a16:creationId xmlns:a16="http://schemas.microsoft.com/office/drawing/2014/main" id="{33FFC976-0A86-3D43-8D65-C0A806DFE1EA}"/>
              </a:ext>
            </a:extLst>
          </p:cNvPr>
          <p:cNvSpPr txBox="1"/>
          <p:nvPr/>
        </p:nvSpPr>
        <p:spPr>
          <a:xfrm>
            <a:off x="8173410" y="130939"/>
            <a:ext cx="4796761" cy="3810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285" tIns="36285" rIns="36285" bIns="36285" numCol="1" anchor="ctr">
            <a:spAutoFit/>
          </a:bodyPr>
          <a:lstStyle>
            <a:lvl1pPr algn="l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  - </a:t>
            </a:r>
            <a:r>
              <a:rPr lang="en-US" dirty="0"/>
              <a:t> </a:t>
            </a:r>
            <a:r>
              <a:rPr dirty="0"/>
              <a:t> +   -  +   -   </a:t>
            </a:r>
            <a:r>
              <a:rPr lang="en-US" dirty="0"/>
              <a:t> </a:t>
            </a:r>
            <a:r>
              <a:rPr dirty="0"/>
              <a:t>+  -   +   -   +   -    +   -  </a:t>
            </a:r>
            <a:r>
              <a:rPr lang="en-US" dirty="0"/>
              <a:t> </a:t>
            </a:r>
            <a:r>
              <a:rPr dirty="0"/>
              <a:t>+  </a:t>
            </a:r>
          </a:p>
        </p:txBody>
      </p:sp>
    </p:spTree>
    <p:extLst>
      <p:ext uri="{BB962C8B-B14F-4D97-AF65-F5344CB8AC3E}">
        <p14:creationId xmlns:p14="http://schemas.microsoft.com/office/powerpoint/2010/main" val="200208774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38239</TotalTime>
  <Words>1187</Words>
  <Application>Microsoft Macintosh PowerPoint</Application>
  <PresentationFormat>Custom</PresentationFormat>
  <Paragraphs>376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Helvetica</vt:lpstr>
      <vt:lpstr>Helvetica Light</vt:lpstr>
      <vt:lpstr>Helvetica Neue</vt:lpstr>
      <vt:lpstr>Helvetica Neue Light</vt:lpstr>
      <vt:lpstr>Helvetica Neue Medium</vt:lpstr>
      <vt:lpstr>Times New Roman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Article Figure Outline</dc:title>
  <cp:lastModifiedBy>Microsoft Office User</cp:lastModifiedBy>
  <cp:revision>161</cp:revision>
  <dcterms:modified xsi:type="dcterms:W3CDTF">2021-06-17T04:00:19Z</dcterms:modified>
</cp:coreProperties>
</file>