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5"/>
  </p:notesMasterIdLst>
  <p:sldIdLst>
    <p:sldId id="257" r:id="rId2"/>
    <p:sldId id="262" r:id="rId3"/>
    <p:sldId id="260" r:id="rId4"/>
  </p:sldIdLst>
  <p:sldSz cx="9144000" cy="100584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6010" autoAdjust="0"/>
  </p:normalViewPr>
  <p:slideViewPr>
    <p:cSldViewPr snapToGrid="0">
      <p:cViewPr varScale="1">
        <p:scale>
          <a:sx n="79" d="100"/>
          <a:sy n="79" d="100"/>
        </p:scale>
        <p:origin x="2580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D068789-712A-458A-9C48-ABF1B407EA6F}" type="datetimeFigureOut">
              <a:rPr lang="en-US" smtClean="0"/>
              <a:t>8/24/2021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025650" y="1143000"/>
            <a:ext cx="2806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5C5E2F-C57E-486B-AAC2-3689411BE3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17323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Scale 50 um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55C94C-6868-4E29-B7E6-C1A137BE28D9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94915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46133"/>
            <a:ext cx="7772400" cy="3501813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5282989"/>
            <a:ext cx="6858000" cy="2428451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D00FA-7267-49F4-8F12-BA0973F196F5}" type="datetimeFigureOut">
              <a:rPr lang="en-US" smtClean="0"/>
              <a:t>8/24/2021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00C72-71C7-4EE0-B2CA-D40E456C8B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98536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D00FA-7267-49F4-8F12-BA0973F196F5}" type="datetimeFigureOut">
              <a:rPr lang="en-US" smtClean="0"/>
              <a:t>8/24/2021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00C72-71C7-4EE0-B2CA-D40E456C8B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10579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535517"/>
            <a:ext cx="1971675" cy="8524029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535517"/>
            <a:ext cx="5800725" cy="8524029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D00FA-7267-49F4-8F12-BA0973F196F5}" type="datetimeFigureOut">
              <a:rPr lang="en-US" smtClean="0"/>
              <a:t>8/24/2021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00C72-71C7-4EE0-B2CA-D40E456C8B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78582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D00FA-7267-49F4-8F12-BA0973F196F5}" type="datetimeFigureOut">
              <a:rPr lang="en-US" smtClean="0"/>
              <a:t>8/24/2021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00C72-71C7-4EE0-B2CA-D40E456C8B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54431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2507618"/>
            <a:ext cx="7886700" cy="4184014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6731215"/>
            <a:ext cx="7886700" cy="2200274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D00FA-7267-49F4-8F12-BA0973F196F5}" type="datetimeFigureOut">
              <a:rPr lang="en-US" smtClean="0"/>
              <a:t>8/24/2021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00C72-71C7-4EE0-B2CA-D40E456C8B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13335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2677584"/>
            <a:ext cx="3886200" cy="638196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2677584"/>
            <a:ext cx="3886200" cy="638196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D00FA-7267-49F4-8F12-BA0973F196F5}" type="datetimeFigureOut">
              <a:rPr lang="en-US" smtClean="0"/>
              <a:t>8/24/2021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00C72-71C7-4EE0-B2CA-D40E456C8B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86995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535519"/>
            <a:ext cx="7886700" cy="194415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2465706"/>
            <a:ext cx="3868340" cy="120840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3674110"/>
            <a:ext cx="3868340" cy="540406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2465706"/>
            <a:ext cx="3887391" cy="120840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3674110"/>
            <a:ext cx="3887391" cy="540406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D00FA-7267-49F4-8F12-BA0973F196F5}" type="datetimeFigureOut">
              <a:rPr lang="en-US" smtClean="0"/>
              <a:t>8/24/2021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00C72-71C7-4EE0-B2CA-D40E456C8B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26188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D00FA-7267-49F4-8F12-BA0973F196F5}" type="datetimeFigureOut">
              <a:rPr lang="en-US" smtClean="0"/>
              <a:t>8/24/2021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00C72-71C7-4EE0-B2CA-D40E456C8B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12076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D00FA-7267-49F4-8F12-BA0973F196F5}" type="datetimeFigureOut">
              <a:rPr lang="en-US" smtClean="0"/>
              <a:t>8/24/2021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00C72-71C7-4EE0-B2CA-D40E456C8B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52851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670560"/>
            <a:ext cx="2949178" cy="234696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1448226"/>
            <a:ext cx="4629150" cy="714798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3017520"/>
            <a:ext cx="2949178" cy="5590329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D00FA-7267-49F4-8F12-BA0973F196F5}" type="datetimeFigureOut">
              <a:rPr lang="en-US" smtClean="0"/>
              <a:t>8/24/2021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00C72-71C7-4EE0-B2CA-D40E456C8B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90704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670560"/>
            <a:ext cx="2949178" cy="234696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1448226"/>
            <a:ext cx="4629150" cy="7147983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3017520"/>
            <a:ext cx="2949178" cy="5590329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D00FA-7267-49F4-8F12-BA0973F196F5}" type="datetimeFigureOut">
              <a:rPr lang="en-US" smtClean="0"/>
              <a:t>8/24/2021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00C72-71C7-4EE0-B2CA-D40E456C8B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01581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535519"/>
            <a:ext cx="7886700" cy="19441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2677584"/>
            <a:ext cx="7886700" cy="63819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9322649"/>
            <a:ext cx="205740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6D00FA-7267-49F4-8F12-BA0973F196F5}" type="datetimeFigureOut">
              <a:rPr lang="en-US" smtClean="0"/>
              <a:t>8/24/2021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9322649"/>
            <a:ext cx="308610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9322649"/>
            <a:ext cx="205740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100C72-71C7-4EE0-B2CA-D40E456C8B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72539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tiff"/><Relationship Id="rId3" Type="http://schemas.openxmlformats.org/officeDocument/2006/relationships/image" Target="../media/image1.tiff"/><Relationship Id="rId7" Type="http://schemas.openxmlformats.org/officeDocument/2006/relationships/image" Target="../media/image5.tiff"/><Relationship Id="rId12" Type="http://schemas.openxmlformats.org/officeDocument/2006/relationships/image" Target="../media/image10.tif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tiff"/><Relationship Id="rId11" Type="http://schemas.openxmlformats.org/officeDocument/2006/relationships/image" Target="../media/image9.tiff"/><Relationship Id="rId5" Type="http://schemas.openxmlformats.org/officeDocument/2006/relationships/image" Target="../media/image3.tiff"/><Relationship Id="rId10" Type="http://schemas.openxmlformats.org/officeDocument/2006/relationships/image" Target="../media/image8.tiff"/><Relationship Id="rId4" Type="http://schemas.openxmlformats.org/officeDocument/2006/relationships/image" Target="../media/image2.tiff"/><Relationship Id="rId9" Type="http://schemas.openxmlformats.org/officeDocument/2006/relationships/image" Target="../media/image7.tiff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tiff"/><Relationship Id="rId3" Type="http://schemas.openxmlformats.org/officeDocument/2006/relationships/image" Target="../media/image12.tiff"/><Relationship Id="rId7" Type="http://schemas.openxmlformats.org/officeDocument/2006/relationships/image" Target="../media/image16.tiff"/><Relationship Id="rId2" Type="http://schemas.openxmlformats.org/officeDocument/2006/relationships/image" Target="../media/image11.tif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tiff"/><Relationship Id="rId5" Type="http://schemas.openxmlformats.org/officeDocument/2006/relationships/image" Target="../media/image14.tiff"/><Relationship Id="rId10" Type="http://schemas.openxmlformats.org/officeDocument/2006/relationships/image" Target="../media/image19.tiff"/><Relationship Id="rId4" Type="http://schemas.openxmlformats.org/officeDocument/2006/relationships/image" Target="../media/image13.tiff"/><Relationship Id="rId9" Type="http://schemas.openxmlformats.org/officeDocument/2006/relationships/image" Target="../media/image18.tif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tiff"/><Relationship Id="rId3" Type="http://schemas.openxmlformats.org/officeDocument/2006/relationships/image" Target="../media/image21.tiff"/><Relationship Id="rId7" Type="http://schemas.openxmlformats.org/officeDocument/2006/relationships/image" Target="../media/image25.tiff"/><Relationship Id="rId2" Type="http://schemas.openxmlformats.org/officeDocument/2006/relationships/image" Target="../media/image20.tif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tiff"/><Relationship Id="rId5" Type="http://schemas.openxmlformats.org/officeDocument/2006/relationships/image" Target="../media/image23.tiff"/><Relationship Id="rId4" Type="http://schemas.openxmlformats.org/officeDocument/2006/relationships/image" Target="../media/image22.tiff"/><Relationship Id="rId9" Type="http://schemas.openxmlformats.org/officeDocument/2006/relationships/image" Target="../media/image27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24"/>
          <p:cNvSpPr txBox="1"/>
          <p:nvPr/>
        </p:nvSpPr>
        <p:spPr>
          <a:xfrm>
            <a:off x="486146" y="911195"/>
            <a:ext cx="2198487" cy="3440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36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Source </a:t>
            </a:r>
            <a:r>
              <a:rPr lang="en-US" sz="1636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data Figure 1A</a:t>
            </a:r>
            <a:endParaRPr lang="en-US" sz="1636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34" name="Group 33"/>
          <p:cNvGrpSpPr/>
          <p:nvPr/>
        </p:nvGrpSpPr>
        <p:grpSpPr>
          <a:xfrm>
            <a:off x="413369" y="1566319"/>
            <a:ext cx="3423485" cy="4347257"/>
            <a:chOff x="923568" y="2207367"/>
            <a:chExt cx="3423485" cy="4347257"/>
          </a:xfrm>
        </p:grpSpPr>
        <p:pic>
          <p:nvPicPr>
            <p:cNvPr id="63" name="Picture 62"/>
            <p:cNvPicPr>
              <a:picLocks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047" t="89" r="20533" b="78349"/>
            <a:stretch/>
          </p:blipFill>
          <p:spPr>
            <a:xfrm>
              <a:off x="1449239" y="2207367"/>
              <a:ext cx="1834551" cy="664923"/>
            </a:xfrm>
            <a:prstGeom prst="rect">
              <a:avLst/>
            </a:prstGeom>
            <a:ln w="3175">
              <a:noFill/>
            </a:ln>
          </p:spPr>
        </p:pic>
        <p:pic>
          <p:nvPicPr>
            <p:cNvPr id="83" name="Picture 82"/>
            <p:cNvPicPr>
              <a:picLocks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537" t="33714" r="23112" b="23007"/>
            <a:stretch/>
          </p:blipFill>
          <p:spPr>
            <a:xfrm>
              <a:off x="1449239" y="3838470"/>
              <a:ext cx="1828800" cy="1075173"/>
            </a:xfrm>
            <a:prstGeom prst="rect">
              <a:avLst/>
            </a:prstGeom>
            <a:ln w="3175">
              <a:noFill/>
            </a:ln>
          </p:spPr>
        </p:pic>
        <p:pic>
          <p:nvPicPr>
            <p:cNvPr id="84" name="Picture 83"/>
            <p:cNvPicPr>
              <a:picLocks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933" t="19203" r="20181" b="48275"/>
            <a:stretch/>
          </p:blipFill>
          <p:spPr>
            <a:xfrm>
              <a:off x="1449239" y="2987907"/>
              <a:ext cx="1805798" cy="622998"/>
            </a:xfrm>
            <a:prstGeom prst="rect">
              <a:avLst/>
            </a:prstGeom>
            <a:ln w="3175">
              <a:noFill/>
            </a:ln>
          </p:spPr>
        </p:pic>
        <p:sp>
          <p:nvSpPr>
            <p:cNvPr id="88" name="TextBox 87"/>
            <p:cNvSpPr txBox="1"/>
            <p:nvPr/>
          </p:nvSpPr>
          <p:spPr>
            <a:xfrm>
              <a:off x="3273231" y="2501445"/>
              <a:ext cx="704039" cy="288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73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p-IRE1</a:t>
              </a:r>
              <a:endParaRPr lang="en-US" sz="1273" b="1" baseline="30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90" name="TextBox 89"/>
            <p:cNvSpPr txBox="1"/>
            <p:nvPr/>
          </p:nvSpPr>
          <p:spPr>
            <a:xfrm>
              <a:off x="3307414" y="3303498"/>
              <a:ext cx="558166" cy="288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73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IRE1</a:t>
              </a:r>
              <a:endParaRPr lang="en-US" sz="1273" b="1" baseline="30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91" name="TextBox 90"/>
            <p:cNvSpPr txBox="1"/>
            <p:nvPr/>
          </p:nvSpPr>
          <p:spPr>
            <a:xfrm>
              <a:off x="3315960" y="3849497"/>
              <a:ext cx="657552" cy="288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73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sXBP1</a:t>
              </a:r>
              <a:endParaRPr lang="en-US" sz="1273" b="1" baseline="30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122" name="Picture 121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309" t="3928" r="9967" b="21566"/>
            <a:stretch/>
          </p:blipFill>
          <p:spPr>
            <a:xfrm>
              <a:off x="1461332" y="5009090"/>
              <a:ext cx="1858918" cy="1545534"/>
            </a:xfrm>
            <a:prstGeom prst="rect">
              <a:avLst/>
            </a:prstGeom>
            <a:ln w="3175">
              <a:noFill/>
            </a:ln>
          </p:spPr>
        </p:pic>
        <p:sp>
          <p:nvSpPr>
            <p:cNvPr id="127" name="TextBox 126"/>
            <p:cNvSpPr txBox="1"/>
            <p:nvPr/>
          </p:nvSpPr>
          <p:spPr>
            <a:xfrm>
              <a:off x="3441036" y="5425007"/>
              <a:ext cx="906017" cy="288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73" b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Ponceau</a:t>
              </a:r>
              <a:r>
                <a:rPr lang="en-US" sz="1273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S</a:t>
              </a:r>
              <a:endParaRPr lang="en-US" sz="1273" b="1" baseline="30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37" name="Straight Connector 136"/>
            <p:cNvCxnSpPr/>
            <p:nvPr/>
          </p:nvCxnSpPr>
          <p:spPr>
            <a:xfrm flipV="1">
              <a:off x="1291949" y="2698837"/>
              <a:ext cx="182880" cy="1447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8" name="TextBox 137"/>
            <p:cNvSpPr txBox="1"/>
            <p:nvPr/>
          </p:nvSpPr>
          <p:spPr>
            <a:xfrm>
              <a:off x="923568" y="2566882"/>
              <a:ext cx="420949" cy="288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73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110</a:t>
              </a:r>
              <a:endParaRPr lang="en-US" sz="1273" b="1" baseline="30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39" name="Straight Connector 138"/>
            <p:cNvCxnSpPr/>
            <p:nvPr/>
          </p:nvCxnSpPr>
          <p:spPr>
            <a:xfrm flipV="1">
              <a:off x="1291949" y="3420579"/>
              <a:ext cx="182880" cy="1447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0" name="TextBox 139"/>
            <p:cNvSpPr txBox="1"/>
            <p:nvPr/>
          </p:nvSpPr>
          <p:spPr>
            <a:xfrm>
              <a:off x="923568" y="3288624"/>
              <a:ext cx="420949" cy="288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73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110</a:t>
              </a:r>
              <a:endParaRPr lang="en-US" sz="1273" b="1" baseline="30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41" name="Straight Connector 140"/>
            <p:cNvCxnSpPr/>
            <p:nvPr/>
          </p:nvCxnSpPr>
          <p:spPr>
            <a:xfrm flipV="1">
              <a:off x="1291949" y="4240088"/>
              <a:ext cx="182880" cy="1447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2" name="TextBox 141"/>
            <p:cNvSpPr txBox="1"/>
            <p:nvPr/>
          </p:nvSpPr>
          <p:spPr>
            <a:xfrm>
              <a:off x="996345" y="4108133"/>
              <a:ext cx="348172" cy="288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73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50</a:t>
              </a:r>
              <a:endParaRPr lang="en-US" sz="1273" b="1" baseline="30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4217137" y="911195"/>
            <a:ext cx="3234049" cy="6005534"/>
            <a:chOff x="303505" y="1191331"/>
            <a:chExt cx="3234049" cy="6005534"/>
          </a:xfrm>
        </p:grpSpPr>
        <p:sp>
          <p:nvSpPr>
            <p:cNvPr id="19" name="TextBox 18"/>
            <p:cNvSpPr txBox="1"/>
            <p:nvPr/>
          </p:nvSpPr>
          <p:spPr>
            <a:xfrm>
              <a:off x="2660391" y="3882712"/>
              <a:ext cx="639919" cy="307777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1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IRE1 </a:t>
              </a:r>
              <a:endParaRPr lang="en-US" sz="1400" b="1" baseline="30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2660391" y="4783201"/>
              <a:ext cx="877163" cy="307777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1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GAPDH </a:t>
              </a:r>
              <a:endParaRPr lang="en-US" sz="1400" b="1" baseline="30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2660391" y="5545293"/>
              <a:ext cx="639919" cy="307777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1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IRE1 </a:t>
              </a:r>
              <a:endParaRPr lang="en-US" sz="1400" b="1" baseline="30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2660391" y="6386666"/>
              <a:ext cx="877163" cy="307777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1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GAPDH </a:t>
              </a:r>
              <a:endParaRPr lang="en-US" sz="1400" b="1" baseline="30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303505" y="1191331"/>
              <a:ext cx="2185663" cy="344069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1636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Source data Figure 1B</a:t>
              </a:r>
              <a:endParaRPr lang="en-US" sz="1636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2660391" y="2009327"/>
              <a:ext cx="639919" cy="307777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1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IRE1 </a:t>
              </a:r>
              <a:endParaRPr lang="en-US" sz="1400" b="1" baseline="30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2660391" y="3064346"/>
              <a:ext cx="877163" cy="307777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1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GAPDH </a:t>
              </a:r>
              <a:endParaRPr lang="en-US" sz="1400" b="1" baseline="30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27" name="Straight Connector 26"/>
            <p:cNvCxnSpPr/>
            <p:nvPr/>
          </p:nvCxnSpPr>
          <p:spPr>
            <a:xfrm flipV="1">
              <a:off x="1128048" y="2250263"/>
              <a:ext cx="182880" cy="1447"/>
            </a:xfrm>
            <a:prstGeom prst="line">
              <a:avLst/>
            </a:prstGeom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 flipV="1">
              <a:off x="1128048" y="3141803"/>
              <a:ext cx="182880" cy="1447"/>
            </a:xfrm>
            <a:prstGeom prst="line">
              <a:avLst/>
            </a:prstGeom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 flipV="1">
              <a:off x="1128048" y="2138118"/>
              <a:ext cx="182880" cy="1447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TextBox 29"/>
            <p:cNvSpPr txBox="1"/>
            <p:nvPr/>
          </p:nvSpPr>
          <p:spPr>
            <a:xfrm>
              <a:off x="753915" y="2006163"/>
              <a:ext cx="420949" cy="288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73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110</a:t>
              </a:r>
              <a:endParaRPr lang="en-US" sz="1273" b="1" baseline="30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31" name="Straight Connector 30"/>
            <p:cNvCxnSpPr/>
            <p:nvPr/>
          </p:nvCxnSpPr>
          <p:spPr>
            <a:xfrm flipV="1">
              <a:off x="1128048" y="3958292"/>
              <a:ext cx="182880" cy="1447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TextBox 31"/>
            <p:cNvSpPr txBox="1"/>
            <p:nvPr/>
          </p:nvSpPr>
          <p:spPr>
            <a:xfrm>
              <a:off x="753915" y="3826337"/>
              <a:ext cx="420949" cy="288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73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110</a:t>
              </a:r>
              <a:endParaRPr lang="en-US" sz="1273" b="1" baseline="30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33" name="Straight Connector 32"/>
            <p:cNvCxnSpPr/>
            <p:nvPr/>
          </p:nvCxnSpPr>
          <p:spPr>
            <a:xfrm flipV="1">
              <a:off x="1128048" y="5715205"/>
              <a:ext cx="182880" cy="1447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TextBox 34"/>
            <p:cNvSpPr txBox="1"/>
            <p:nvPr/>
          </p:nvSpPr>
          <p:spPr>
            <a:xfrm>
              <a:off x="753915" y="5583250"/>
              <a:ext cx="420949" cy="288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73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110</a:t>
              </a:r>
              <a:endParaRPr lang="en-US" sz="1273" b="1" baseline="30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36" name="Straight Connector 35"/>
            <p:cNvCxnSpPr/>
            <p:nvPr/>
          </p:nvCxnSpPr>
          <p:spPr>
            <a:xfrm flipV="1">
              <a:off x="1128048" y="3158911"/>
              <a:ext cx="182880" cy="1447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TextBox 36"/>
            <p:cNvSpPr txBox="1"/>
            <p:nvPr/>
          </p:nvSpPr>
          <p:spPr>
            <a:xfrm>
              <a:off x="826692" y="3026956"/>
              <a:ext cx="348172" cy="288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73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37</a:t>
              </a:r>
              <a:endParaRPr lang="en-US" sz="1273" b="1" baseline="30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38" name="Straight Connector 37"/>
            <p:cNvCxnSpPr/>
            <p:nvPr/>
          </p:nvCxnSpPr>
          <p:spPr>
            <a:xfrm flipV="1">
              <a:off x="1128048" y="4898572"/>
              <a:ext cx="182880" cy="1447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TextBox 38"/>
            <p:cNvSpPr txBox="1"/>
            <p:nvPr/>
          </p:nvSpPr>
          <p:spPr>
            <a:xfrm>
              <a:off x="826692" y="4766617"/>
              <a:ext cx="348172" cy="288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73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37</a:t>
              </a:r>
              <a:endParaRPr lang="en-US" sz="1273" b="1" baseline="30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40" name="Straight Connector 39"/>
            <p:cNvCxnSpPr/>
            <p:nvPr/>
          </p:nvCxnSpPr>
          <p:spPr>
            <a:xfrm flipV="1">
              <a:off x="1128048" y="6563470"/>
              <a:ext cx="182880" cy="1447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TextBox 40"/>
            <p:cNvSpPr txBox="1"/>
            <p:nvPr/>
          </p:nvSpPr>
          <p:spPr>
            <a:xfrm>
              <a:off x="826692" y="6431515"/>
              <a:ext cx="348172" cy="288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73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37</a:t>
              </a:r>
              <a:endParaRPr lang="en-US" sz="1273" b="1" baseline="30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42" name="Picture 41"/>
            <p:cNvPicPr>
              <a:picLocks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196" t="62396" r="55060" b="6653"/>
            <a:stretch/>
          </p:blipFill>
          <p:spPr>
            <a:xfrm>
              <a:off x="1266436" y="1929283"/>
              <a:ext cx="1436914" cy="803868"/>
            </a:xfrm>
            <a:prstGeom prst="rect">
              <a:avLst/>
            </a:prstGeom>
            <a:ln w="3175">
              <a:noFill/>
            </a:ln>
          </p:spPr>
        </p:pic>
        <p:pic>
          <p:nvPicPr>
            <p:cNvPr id="43" name="Picture 42"/>
            <p:cNvPicPr>
              <a:picLocks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567" t="57087" r="51744" b="18943"/>
            <a:stretch/>
          </p:blipFill>
          <p:spPr>
            <a:xfrm>
              <a:off x="1266436" y="2793441"/>
              <a:ext cx="1366505" cy="663192"/>
            </a:xfrm>
            <a:prstGeom prst="rect">
              <a:avLst/>
            </a:prstGeom>
            <a:ln w="3175">
              <a:noFill/>
            </a:ln>
          </p:spPr>
        </p:pic>
        <p:pic>
          <p:nvPicPr>
            <p:cNvPr id="44" name="Picture 43"/>
            <p:cNvPicPr>
              <a:picLocks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3674" t="25423" r="24024" b="49568"/>
            <a:stretch/>
          </p:blipFill>
          <p:spPr>
            <a:xfrm flipH="1">
              <a:off x="1266436" y="3539490"/>
              <a:ext cx="1354543" cy="845820"/>
            </a:xfrm>
            <a:prstGeom prst="rect">
              <a:avLst/>
            </a:prstGeom>
            <a:ln w="3175">
              <a:noFill/>
            </a:ln>
          </p:spPr>
        </p:pic>
        <p:pic>
          <p:nvPicPr>
            <p:cNvPr id="45" name="Picture 44"/>
            <p:cNvPicPr>
              <a:picLocks/>
            </p:cNvPicPr>
            <p:nvPr/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6984" t="25118" r="26284" b="45334"/>
            <a:stretch/>
          </p:blipFill>
          <p:spPr>
            <a:xfrm flipH="1">
              <a:off x="1266436" y="4411980"/>
              <a:ext cx="1362163" cy="986790"/>
            </a:xfrm>
            <a:prstGeom prst="rect">
              <a:avLst/>
            </a:prstGeom>
            <a:ln w="3175">
              <a:noFill/>
            </a:ln>
          </p:spPr>
        </p:pic>
        <p:pic>
          <p:nvPicPr>
            <p:cNvPr id="46" name="Picture 45"/>
            <p:cNvPicPr>
              <a:picLocks/>
            </p:cNvPicPr>
            <p:nvPr/>
          </p:nvPicPr>
          <p:blipFill rotWithShape="1"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8623" t="2845" r="26418" b="72623"/>
            <a:stretch/>
          </p:blipFill>
          <p:spPr>
            <a:xfrm>
              <a:off x="1266436" y="6185646"/>
              <a:ext cx="1371600" cy="1011219"/>
            </a:xfrm>
            <a:prstGeom prst="rect">
              <a:avLst/>
            </a:prstGeom>
            <a:ln w="3175">
              <a:noFill/>
            </a:ln>
          </p:spPr>
        </p:pic>
        <p:pic>
          <p:nvPicPr>
            <p:cNvPr id="47" name="Picture 46"/>
            <p:cNvPicPr>
              <a:picLocks/>
            </p:cNvPicPr>
            <p:nvPr/>
          </p:nvPicPr>
          <p:blipFill rotWithShape="1"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6328" t="3611" r="21160" b="76752"/>
            <a:stretch/>
          </p:blipFill>
          <p:spPr>
            <a:xfrm>
              <a:off x="1266436" y="5443368"/>
              <a:ext cx="1371600" cy="634701"/>
            </a:xfrm>
            <a:prstGeom prst="rect">
              <a:avLst/>
            </a:prstGeom>
            <a:ln w="3175">
              <a:noFill/>
            </a:ln>
          </p:spPr>
        </p:pic>
      </p:grpSp>
      <p:sp>
        <p:nvSpPr>
          <p:cNvPr id="2" name="TextBox 1"/>
          <p:cNvSpPr txBox="1"/>
          <p:nvPr/>
        </p:nvSpPr>
        <p:spPr>
          <a:xfrm>
            <a:off x="3137258" y="224630"/>
            <a:ext cx="24503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Uncropped Gel Images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5727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167669" y="926591"/>
            <a:ext cx="3927949" cy="707619"/>
            <a:chOff x="521237" y="2365247"/>
            <a:chExt cx="3927949" cy="707619"/>
          </a:xfrm>
        </p:grpSpPr>
        <p:cxnSp>
          <p:nvCxnSpPr>
            <p:cNvPr id="26" name="Straight Connector 25"/>
            <p:cNvCxnSpPr/>
            <p:nvPr/>
          </p:nvCxnSpPr>
          <p:spPr>
            <a:xfrm flipV="1">
              <a:off x="927761" y="2681993"/>
              <a:ext cx="182880" cy="1447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7" name="Picture 6"/>
            <p:cNvPicPr preferRelativeResize="0">
              <a:picLocks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405" t="34399" r="17938" b="36786"/>
            <a:stretch/>
          </p:blipFill>
          <p:spPr>
            <a:xfrm>
              <a:off x="1050387" y="2365247"/>
              <a:ext cx="2638821" cy="707619"/>
            </a:xfrm>
            <a:prstGeom prst="rect">
              <a:avLst/>
            </a:prstGeom>
            <a:ln w="9525">
              <a:noFill/>
            </a:ln>
          </p:spPr>
        </p:pic>
        <p:sp>
          <p:nvSpPr>
            <p:cNvPr id="21" name="TextBox 20"/>
            <p:cNvSpPr txBox="1"/>
            <p:nvPr/>
          </p:nvSpPr>
          <p:spPr>
            <a:xfrm>
              <a:off x="3655379" y="2414029"/>
              <a:ext cx="79380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eMyHC</a:t>
              </a:r>
              <a:endParaRPr lang="en-US" sz="1400" b="1" baseline="30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521237" y="2537508"/>
              <a:ext cx="429926" cy="288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73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150</a:t>
              </a:r>
              <a:endParaRPr lang="en-US" sz="1273" b="1" baseline="30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249423" y="1647271"/>
            <a:ext cx="3847216" cy="1240387"/>
            <a:chOff x="602991" y="3085927"/>
            <a:chExt cx="3847216" cy="1240387"/>
          </a:xfrm>
        </p:grpSpPr>
        <p:cxnSp>
          <p:nvCxnSpPr>
            <p:cNvPr id="28" name="Straight Connector 27"/>
            <p:cNvCxnSpPr/>
            <p:nvPr/>
          </p:nvCxnSpPr>
          <p:spPr>
            <a:xfrm flipV="1">
              <a:off x="927761" y="3395694"/>
              <a:ext cx="182880" cy="1447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6" name="Picture 5"/>
            <p:cNvPicPr preferRelativeResize="0">
              <a:picLocks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188" t="32962" r="22391" b="27033"/>
            <a:stretch/>
          </p:blipFill>
          <p:spPr>
            <a:xfrm>
              <a:off x="1050387" y="3144786"/>
              <a:ext cx="2663828" cy="1181528"/>
            </a:xfrm>
            <a:prstGeom prst="rect">
              <a:avLst/>
            </a:prstGeom>
            <a:ln w="9525">
              <a:noFill/>
            </a:ln>
          </p:spPr>
        </p:pic>
        <p:sp>
          <p:nvSpPr>
            <p:cNvPr id="22" name="TextBox 21"/>
            <p:cNvSpPr txBox="1"/>
            <p:nvPr/>
          </p:nvSpPr>
          <p:spPr>
            <a:xfrm>
              <a:off x="3696475" y="3085927"/>
              <a:ext cx="75373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MYOD</a:t>
              </a:r>
              <a:endParaRPr lang="en-US" sz="1400" b="1" baseline="30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602991" y="3251209"/>
              <a:ext cx="348172" cy="288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73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50</a:t>
              </a:r>
              <a:endParaRPr lang="en-US" sz="1273" b="1" baseline="30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249423" y="3021222"/>
            <a:ext cx="4015166" cy="760287"/>
            <a:chOff x="602991" y="4459878"/>
            <a:chExt cx="4015166" cy="760287"/>
          </a:xfrm>
        </p:grpSpPr>
        <p:cxnSp>
          <p:nvCxnSpPr>
            <p:cNvPr id="30" name="Straight Connector 29"/>
            <p:cNvCxnSpPr/>
            <p:nvPr/>
          </p:nvCxnSpPr>
          <p:spPr>
            <a:xfrm flipV="1">
              <a:off x="927761" y="4978310"/>
              <a:ext cx="182880" cy="1447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5" name="Picture 4"/>
            <p:cNvPicPr preferRelativeResize="0">
              <a:picLocks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671" t="38727" r="19244" b="35241"/>
            <a:stretch/>
          </p:blipFill>
          <p:spPr>
            <a:xfrm>
              <a:off x="1050387" y="4459878"/>
              <a:ext cx="2663828" cy="760287"/>
            </a:xfrm>
            <a:prstGeom prst="rect">
              <a:avLst/>
            </a:prstGeom>
            <a:ln w="9525">
              <a:noFill/>
            </a:ln>
          </p:spPr>
        </p:pic>
        <p:sp>
          <p:nvSpPr>
            <p:cNvPr id="23" name="TextBox 22"/>
            <p:cNvSpPr txBox="1"/>
            <p:nvPr/>
          </p:nvSpPr>
          <p:spPr>
            <a:xfrm>
              <a:off x="3665652" y="4877707"/>
              <a:ext cx="95250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Myogenin</a:t>
              </a:r>
              <a:endParaRPr lang="en-US" sz="1400" b="1" baseline="30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602991" y="4829917"/>
              <a:ext cx="348172" cy="288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73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37</a:t>
              </a:r>
              <a:endParaRPr lang="en-US" sz="1273" b="1" baseline="30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249423" y="4018529"/>
            <a:ext cx="3918277" cy="1089060"/>
            <a:chOff x="602991" y="5457185"/>
            <a:chExt cx="3918277" cy="1089060"/>
          </a:xfrm>
        </p:grpSpPr>
        <p:cxnSp>
          <p:nvCxnSpPr>
            <p:cNvPr id="32" name="Straight Connector 31"/>
            <p:cNvCxnSpPr/>
            <p:nvPr/>
          </p:nvCxnSpPr>
          <p:spPr>
            <a:xfrm flipV="1">
              <a:off x="927761" y="5951169"/>
              <a:ext cx="182880" cy="1447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8" name="Picture 7"/>
            <p:cNvPicPr preferRelativeResize="0">
              <a:picLocks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623" t="13384" r="18483" b="55133"/>
            <a:stretch/>
          </p:blipFill>
          <p:spPr>
            <a:xfrm>
              <a:off x="1050387" y="5457185"/>
              <a:ext cx="2661138" cy="1089060"/>
            </a:xfrm>
            <a:prstGeom prst="rect">
              <a:avLst/>
            </a:prstGeom>
            <a:ln w="9525">
              <a:noFill/>
            </a:ln>
          </p:spPr>
        </p:pic>
        <p:sp>
          <p:nvSpPr>
            <p:cNvPr id="24" name="TextBox 23"/>
            <p:cNvSpPr txBox="1"/>
            <p:nvPr/>
          </p:nvSpPr>
          <p:spPr>
            <a:xfrm>
              <a:off x="3688989" y="5745528"/>
              <a:ext cx="83227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GAPDH</a:t>
              </a:r>
              <a:endParaRPr lang="en-US" sz="1400" b="1" baseline="300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602991" y="5771516"/>
              <a:ext cx="348172" cy="288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73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37</a:t>
              </a:r>
              <a:endParaRPr lang="en-US" sz="1273" b="1" baseline="30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33" name="TextBox 32"/>
          <p:cNvSpPr txBox="1"/>
          <p:nvPr/>
        </p:nvSpPr>
        <p:spPr>
          <a:xfrm>
            <a:off x="382632" y="144024"/>
            <a:ext cx="2209707" cy="344069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sz="1636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Source data Figure 2H</a:t>
            </a:r>
            <a:endParaRPr lang="en-US" sz="1636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7437441" y="1218321"/>
            <a:ext cx="562975" cy="307777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Pax7</a:t>
            </a:r>
            <a:endParaRPr lang="en-US" sz="1400" b="1" baseline="30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5" name="Picture 34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901" t="25118" r="19826" b="27248"/>
          <a:stretch/>
        </p:blipFill>
        <p:spPr>
          <a:xfrm>
            <a:off x="5956465" y="2533981"/>
            <a:ext cx="1506755" cy="977965"/>
          </a:xfrm>
          <a:prstGeom prst="rect">
            <a:avLst/>
          </a:prstGeom>
          <a:ln>
            <a:noFill/>
          </a:ln>
        </p:spPr>
      </p:pic>
      <p:pic>
        <p:nvPicPr>
          <p:cNvPr id="36" name="Picture 35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718" t="29996" r="24451" b="17751"/>
          <a:stretch/>
        </p:blipFill>
        <p:spPr>
          <a:xfrm>
            <a:off x="5820946" y="1201928"/>
            <a:ext cx="1659365" cy="1008404"/>
          </a:xfrm>
          <a:prstGeom prst="rect">
            <a:avLst/>
          </a:prstGeom>
          <a:ln>
            <a:noFill/>
          </a:ln>
        </p:spPr>
      </p:pic>
      <p:sp>
        <p:nvSpPr>
          <p:cNvPr id="37" name="TextBox 36"/>
          <p:cNvSpPr txBox="1"/>
          <p:nvPr/>
        </p:nvSpPr>
        <p:spPr>
          <a:xfrm>
            <a:off x="7437441" y="2703339"/>
            <a:ext cx="832279" cy="307777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sz="1400" b="1">
                <a:latin typeface="Times New Roman" panose="02020603050405020304" pitchFamily="18" charset="0"/>
                <a:cs typeface="Times New Roman" panose="02020603050405020304" pitchFamily="18" charset="0"/>
              </a:rPr>
              <a:t>GAPDH</a:t>
            </a:r>
            <a:endParaRPr lang="en-US" sz="1400" b="1" baseline="30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8" name="Straight Connector 37"/>
          <p:cNvCxnSpPr/>
          <p:nvPr/>
        </p:nvCxnSpPr>
        <p:spPr>
          <a:xfrm flipV="1">
            <a:off x="5782011" y="2841830"/>
            <a:ext cx="182880" cy="144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/>
        </p:nvSpPr>
        <p:spPr>
          <a:xfrm>
            <a:off x="5413630" y="2709875"/>
            <a:ext cx="348172" cy="288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73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37</a:t>
            </a:r>
            <a:endParaRPr lang="en-US" sz="1273" b="1" baseline="30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40" name="Straight Connector 39"/>
          <p:cNvCxnSpPr/>
          <p:nvPr/>
        </p:nvCxnSpPr>
        <p:spPr>
          <a:xfrm flipV="1">
            <a:off x="5782011" y="1373627"/>
            <a:ext cx="182880" cy="144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/>
          <p:cNvSpPr txBox="1"/>
          <p:nvPr/>
        </p:nvSpPr>
        <p:spPr>
          <a:xfrm>
            <a:off x="5413630" y="1241672"/>
            <a:ext cx="348172" cy="288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73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50</a:t>
            </a:r>
            <a:endParaRPr lang="en-US" sz="1273" b="1" baseline="30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4978403" y="257783"/>
            <a:ext cx="2198487" cy="344069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sz="1636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Source data Figure 3D</a:t>
            </a:r>
            <a:endParaRPr lang="en-US" sz="1636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43" name="Straight Connector 42"/>
          <p:cNvCxnSpPr/>
          <p:nvPr/>
        </p:nvCxnSpPr>
        <p:spPr>
          <a:xfrm flipV="1">
            <a:off x="603392" y="6743228"/>
            <a:ext cx="182880" cy="144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 flipV="1">
            <a:off x="603392" y="7105549"/>
            <a:ext cx="182880" cy="144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/>
          <p:cNvCxnSpPr/>
          <p:nvPr/>
        </p:nvCxnSpPr>
        <p:spPr>
          <a:xfrm flipV="1">
            <a:off x="603392" y="8207928"/>
            <a:ext cx="182880" cy="144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6" name="Picture 45"/>
          <p:cNvPicPr>
            <a:picLocks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15" t="597" r="14287" b="79743"/>
          <a:stretch/>
        </p:blipFill>
        <p:spPr>
          <a:xfrm>
            <a:off x="809859" y="6326365"/>
            <a:ext cx="2186215" cy="489761"/>
          </a:xfrm>
          <a:prstGeom prst="rect">
            <a:avLst/>
          </a:prstGeom>
          <a:ln w="9525">
            <a:noFill/>
          </a:ln>
        </p:spPr>
      </p:pic>
      <p:pic>
        <p:nvPicPr>
          <p:cNvPr id="47" name="Picture 46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60" t="51047" r="8770" b="8661"/>
          <a:stretch/>
        </p:blipFill>
        <p:spPr>
          <a:xfrm>
            <a:off x="755843" y="7011074"/>
            <a:ext cx="2222503" cy="851094"/>
          </a:xfrm>
          <a:prstGeom prst="rect">
            <a:avLst/>
          </a:prstGeom>
          <a:ln w="9525">
            <a:noFill/>
          </a:ln>
        </p:spPr>
      </p:pic>
      <p:pic>
        <p:nvPicPr>
          <p:cNvPr id="48" name="Picture 47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34" t="51618" r="10420" b="9878"/>
          <a:stretch/>
        </p:blipFill>
        <p:spPr>
          <a:xfrm>
            <a:off x="773880" y="7967775"/>
            <a:ext cx="2145323" cy="815927"/>
          </a:xfrm>
          <a:prstGeom prst="rect">
            <a:avLst/>
          </a:prstGeom>
          <a:ln w="12700">
            <a:noFill/>
          </a:ln>
        </p:spPr>
      </p:pic>
      <p:sp>
        <p:nvSpPr>
          <p:cNvPr id="49" name="TextBox 48"/>
          <p:cNvSpPr txBox="1"/>
          <p:nvPr/>
        </p:nvSpPr>
        <p:spPr>
          <a:xfrm>
            <a:off x="167669" y="6593483"/>
            <a:ext cx="429926" cy="288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73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endParaRPr lang="en-US" sz="1273" b="1" baseline="30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249423" y="6977152"/>
            <a:ext cx="348172" cy="288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73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37</a:t>
            </a:r>
            <a:endParaRPr lang="en-US" sz="1273" b="1" baseline="30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249423" y="8079531"/>
            <a:ext cx="348172" cy="288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73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37</a:t>
            </a:r>
            <a:endParaRPr lang="en-US" sz="1273" b="1" baseline="30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3149100" y="6505715"/>
            <a:ext cx="73289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Notch1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3149100" y="6988217"/>
            <a:ext cx="56457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Hes6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3149100" y="8002794"/>
            <a:ext cx="83227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GAPDH</a:t>
            </a:r>
          </a:p>
        </p:txBody>
      </p:sp>
      <p:cxnSp>
        <p:nvCxnSpPr>
          <p:cNvPr id="55" name="Straight Arrow Connector 54"/>
          <p:cNvCxnSpPr/>
          <p:nvPr/>
        </p:nvCxnSpPr>
        <p:spPr>
          <a:xfrm flipH="1">
            <a:off x="2966358" y="6678803"/>
            <a:ext cx="197427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Arrow Connector 55"/>
          <p:cNvCxnSpPr/>
          <p:nvPr/>
        </p:nvCxnSpPr>
        <p:spPr>
          <a:xfrm flipH="1">
            <a:off x="2966358" y="7148126"/>
            <a:ext cx="197427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TextBox 56"/>
          <p:cNvSpPr txBox="1"/>
          <p:nvPr/>
        </p:nvSpPr>
        <p:spPr>
          <a:xfrm>
            <a:off x="0" y="5779324"/>
            <a:ext cx="2198487" cy="344069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sz="1636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Source data Figure 6D</a:t>
            </a:r>
            <a:endParaRPr lang="en-US" sz="1636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72123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Straight Connector 9"/>
          <p:cNvCxnSpPr/>
          <p:nvPr/>
        </p:nvCxnSpPr>
        <p:spPr>
          <a:xfrm flipV="1">
            <a:off x="532694" y="1029709"/>
            <a:ext cx="182880" cy="144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flipV="1">
            <a:off x="532694" y="2090758"/>
            <a:ext cx="182880" cy="144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 flipV="1">
            <a:off x="532694" y="3291799"/>
            <a:ext cx="182880" cy="144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 flipV="1">
            <a:off x="532694" y="2888054"/>
            <a:ext cx="182880" cy="144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 flipV="1">
            <a:off x="532694" y="4296667"/>
            <a:ext cx="182880" cy="144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50" t="9995" r="10199" b="46841"/>
          <a:stretch/>
        </p:blipFill>
        <p:spPr>
          <a:xfrm>
            <a:off x="681978" y="2438912"/>
            <a:ext cx="2222119" cy="1013254"/>
          </a:xfrm>
          <a:prstGeom prst="rect">
            <a:avLst/>
          </a:prstGeom>
          <a:ln w="12700">
            <a:noFill/>
          </a:ln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33" t="55664" r="7228" b="22800"/>
          <a:stretch/>
        </p:blipFill>
        <p:spPr>
          <a:xfrm>
            <a:off x="712987" y="1763409"/>
            <a:ext cx="2237117" cy="448963"/>
          </a:xfrm>
          <a:prstGeom prst="rect">
            <a:avLst/>
          </a:prstGeom>
          <a:ln w="9525">
            <a:noFill/>
          </a:ln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35" t="13485" r="10111" b="50522"/>
          <a:stretch/>
        </p:blipFill>
        <p:spPr>
          <a:xfrm>
            <a:off x="673741" y="779982"/>
            <a:ext cx="2236106" cy="773363"/>
          </a:xfrm>
          <a:prstGeom prst="rect">
            <a:avLst/>
          </a:prstGeom>
          <a:ln w="9525">
            <a:noFill/>
          </a:ln>
        </p:spPr>
      </p:pic>
      <p:pic>
        <p:nvPicPr>
          <p:cNvPr id="7" name="Picture 6"/>
          <p:cNvPicPr>
            <a:picLocks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80" t="16706" r="7096" b="45304"/>
          <a:stretch/>
        </p:blipFill>
        <p:spPr>
          <a:xfrm>
            <a:off x="677860" y="3617776"/>
            <a:ext cx="2322217" cy="977462"/>
          </a:xfrm>
          <a:prstGeom prst="rect">
            <a:avLst/>
          </a:prstGeom>
          <a:ln w="9525">
            <a:noFill/>
          </a:ln>
        </p:spPr>
      </p:pic>
      <p:sp>
        <p:nvSpPr>
          <p:cNvPr id="11" name="TextBox 10"/>
          <p:cNvSpPr txBox="1"/>
          <p:nvPr/>
        </p:nvSpPr>
        <p:spPr>
          <a:xfrm>
            <a:off x="230988" y="897754"/>
            <a:ext cx="348172" cy="288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73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50</a:t>
            </a:r>
            <a:endParaRPr lang="en-US" sz="1273" b="1" baseline="30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30988" y="1958803"/>
            <a:ext cx="348172" cy="288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73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50</a:t>
            </a:r>
            <a:endParaRPr lang="en-US" sz="1273" b="1" baseline="30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30988" y="3159844"/>
            <a:ext cx="348172" cy="288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73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50</a:t>
            </a:r>
            <a:endParaRPr lang="en-US" sz="1273" b="1" baseline="30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58211" y="2756099"/>
            <a:ext cx="420949" cy="288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73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110</a:t>
            </a:r>
            <a:endParaRPr lang="en-US" sz="1273" b="1" baseline="30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30988" y="4164712"/>
            <a:ext cx="348172" cy="288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73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37</a:t>
            </a:r>
            <a:endParaRPr lang="en-US" sz="1273" b="1" baseline="30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0" y="127436"/>
            <a:ext cx="2198487" cy="344069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sz="1636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Source data Figure 7A</a:t>
            </a:r>
            <a:endParaRPr lang="en-US" sz="1636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100811" y="2588791"/>
            <a:ext cx="5533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p100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3100811" y="3066796"/>
            <a:ext cx="46358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p52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3100811" y="727174"/>
            <a:ext cx="62228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p-p65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3100811" y="1719676"/>
            <a:ext cx="46358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p65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3100811" y="4123635"/>
            <a:ext cx="83227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GAPDH</a:t>
            </a:r>
          </a:p>
        </p:txBody>
      </p:sp>
      <p:cxnSp>
        <p:nvCxnSpPr>
          <p:cNvPr id="28" name="Straight Arrow Connector 27"/>
          <p:cNvCxnSpPr/>
          <p:nvPr/>
        </p:nvCxnSpPr>
        <p:spPr>
          <a:xfrm flipH="1">
            <a:off x="2871547" y="895631"/>
            <a:ext cx="197427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 flipH="1">
            <a:off x="2871547" y="1882371"/>
            <a:ext cx="197427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/>
          <p:nvPr/>
        </p:nvCxnSpPr>
        <p:spPr>
          <a:xfrm flipH="1">
            <a:off x="2871547" y="2770752"/>
            <a:ext cx="197427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/>
          <p:nvPr/>
        </p:nvCxnSpPr>
        <p:spPr>
          <a:xfrm flipH="1">
            <a:off x="2871547" y="3230926"/>
            <a:ext cx="197427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2" name="Group 31"/>
          <p:cNvGrpSpPr/>
          <p:nvPr/>
        </p:nvGrpSpPr>
        <p:grpSpPr>
          <a:xfrm>
            <a:off x="4381197" y="747877"/>
            <a:ext cx="3239758" cy="3808326"/>
            <a:chOff x="735789" y="3159113"/>
            <a:chExt cx="3239758" cy="3808326"/>
          </a:xfrm>
        </p:grpSpPr>
        <p:cxnSp>
          <p:nvCxnSpPr>
            <p:cNvPr id="33" name="Straight Connector 32"/>
            <p:cNvCxnSpPr/>
            <p:nvPr/>
          </p:nvCxnSpPr>
          <p:spPr>
            <a:xfrm flipV="1">
              <a:off x="1099458" y="5067641"/>
              <a:ext cx="182880" cy="1447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 flipV="1">
              <a:off x="1099458" y="3519784"/>
              <a:ext cx="182880" cy="1447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/>
            <p:nvPr/>
          </p:nvCxnSpPr>
          <p:spPr>
            <a:xfrm flipV="1">
              <a:off x="1099458" y="4244940"/>
              <a:ext cx="182880" cy="1447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/>
            <p:cNvCxnSpPr/>
            <p:nvPr/>
          </p:nvCxnSpPr>
          <p:spPr>
            <a:xfrm flipV="1">
              <a:off x="1099458" y="6486133"/>
              <a:ext cx="182880" cy="1447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TextBox 36"/>
            <p:cNvSpPr txBox="1"/>
            <p:nvPr/>
          </p:nvSpPr>
          <p:spPr>
            <a:xfrm>
              <a:off x="808566" y="4935686"/>
              <a:ext cx="348172" cy="288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73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50</a:t>
              </a:r>
              <a:endParaRPr lang="en-US" sz="1273" b="1" baseline="30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735789" y="3387829"/>
              <a:ext cx="420949" cy="288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73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110</a:t>
              </a:r>
              <a:endParaRPr lang="en-US" sz="1273" b="1" baseline="30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39" name="Picture 38"/>
            <p:cNvPicPr>
              <a:picLocks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998" t="51487" r="18369" b="14738"/>
            <a:stretch/>
          </p:blipFill>
          <p:spPr>
            <a:xfrm>
              <a:off x="1261216" y="3853809"/>
              <a:ext cx="1898725" cy="726141"/>
            </a:xfrm>
            <a:prstGeom prst="rect">
              <a:avLst/>
            </a:prstGeom>
            <a:ln w="9525">
              <a:solidFill>
                <a:schemeClr val="bg1"/>
              </a:solidFill>
            </a:ln>
          </p:spPr>
        </p:pic>
        <p:pic>
          <p:nvPicPr>
            <p:cNvPr id="40" name="Picture 39"/>
            <p:cNvPicPr>
              <a:picLocks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541" t="61869" r="18147" b="2756"/>
            <a:stretch/>
          </p:blipFill>
          <p:spPr>
            <a:xfrm>
              <a:off x="1261216" y="6274102"/>
              <a:ext cx="1949380" cy="693337"/>
            </a:xfrm>
            <a:prstGeom prst="rect">
              <a:avLst/>
            </a:prstGeom>
            <a:ln w="9525">
              <a:solidFill>
                <a:schemeClr val="bg1"/>
              </a:solidFill>
            </a:ln>
          </p:spPr>
        </p:pic>
        <p:pic>
          <p:nvPicPr>
            <p:cNvPr id="41" name="Picture 40"/>
            <p:cNvPicPr>
              <a:picLocks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324" t="29200" r="15640" b="54702"/>
            <a:stretch/>
          </p:blipFill>
          <p:spPr>
            <a:xfrm>
              <a:off x="1261216" y="3159113"/>
              <a:ext cx="1879042" cy="432079"/>
            </a:xfrm>
            <a:prstGeom prst="rect">
              <a:avLst/>
            </a:prstGeom>
            <a:ln w="9525">
              <a:solidFill>
                <a:schemeClr val="bg1"/>
              </a:solidFill>
            </a:ln>
          </p:spPr>
        </p:pic>
        <p:pic>
          <p:nvPicPr>
            <p:cNvPr id="42" name="Picture 41"/>
            <p:cNvPicPr>
              <a:picLocks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674" t="47835" r="15959" b="10484"/>
            <a:stretch/>
          </p:blipFill>
          <p:spPr>
            <a:xfrm>
              <a:off x="1261216" y="4714422"/>
              <a:ext cx="1907828" cy="1323191"/>
            </a:xfrm>
            <a:prstGeom prst="rect">
              <a:avLst/>
            </a:prstGeom>
            <a:ln w="9525">
              <a:solidFill>
                <a:schemeClr val="bg1"/>
              </a:solidFill>
            </a:ln>
          </p:spPr>
        </p:pic>
        <p:sp>
          <p:nvSpPr>
            <p:cNvPr id="43" name="Rectangle 42"/>
            <p:cNvSpPr/>
            <p:nvPr/>
          </p:nvSpPr>
          <p:spPr>
            <a:xfrm>
              <a:off x="1516209" y="3329936"/>
              <a:ext cx="1371600" cy="211015"/>
            </a:xfrm>
            <a:prstGeom prst="rect">
              <a:avLst/>
            </a:prstGeom>
            <a:noFill/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Rectangle 43"/>
            <p:cNvSpPr/>
            <p:nvPr/>
          </p:nvSpPr>
          <p:spPr>
            <a:xfrm>
              <a:off x="1507835" y="4185721"/>
              <a:ext cx="1371600" cy="211015"/>
            </a:xfrm>
            <a:prstGeom prst="rect">
              <a:avLst/>
            </a:prstGeom>
            <a:noFill/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Rectangle 44"/>
            <p:cNvSpPr/>
            <p:nvPr/>
          </p:nvSpPr>
          <p:spPr>
            <a:xfrm>
              <a:off x="1534631" y="4745080"/>
              <a:ext cx="1371600" cy="211015"/>
            </a:xfrm>
            <a:prstGeom prst="rect">
              <a:avLst/>
            </a:prstGeom>
            <a:noFill/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Rectangle 45"/>
            <p:cNvSpPr/>
            <p:nvPr/>
          </p:nvSpPr>
          <p:spPr>
            <a:xfrm>
              <a:off x="1556402" y="6434878"/>
              <a:ext cx="1371600" cy="211015"/>
            </a:xfrm>
            <a:prstGeom prst="rect">
              <a:avLst/>
            </a:prstGeom>
            <a:noFill/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3143268" y="6327633"/>
              <a:ext cx="83227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GAPDH</a:t>
              </a: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3143268" y="3262563"/>
              <a:ext cx="75373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p-IRE1</a:t>
              </a: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3143268" y="4115106"/>
              <a:ext cx="59503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IRE1</a:t>
              </a:r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3143268" y="4691319"/>
              <a:ext cx="7040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sXBP1</a:t>
              </a:r>
            </a:p>
          </p:txBody>
        </p:sp>
        <p:sp>
          <p:nvSpPr>
            <p:cNvPr id="51" name="TextBox 50"/>
            <p:cNvSpPr txBox="1"/>
            <p:nvPr/>
          </p:nvSpPr>
          <p:spPr>
            <a:xfrm>
              <a:off x="735789" y="4112985"/>
              <a:ext cx="420949" cy="288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73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110</a:t>
              </a:r>
              <a:endParaRPr lang="en-US" sz="1273" b="1" baseline="30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808566" y="6354178"/>
              <a:ext cx="348172" cy="288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73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37</a:t>
              </a:r>
              <a:endParaRPr lang="en-US" sz="1273" b="1" baseline="30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53" name="TextBox 52"/>
          <p:cNvSpPr txBox="1"/>
          <p:nvPr/>
        </p:nvSpPr>
        <p:spPr>
          <a:xfrm>
            <a:off x="4204945" y="72590"/>
            <a:ext cx="2198487" cy="344069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sz="1636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Source data Figure 8A</a:t>
            </a:r>
            <a:endParaRPr lang="en-US" sz="1636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543169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1314</TotalTime>
  <Words>91</Words>
  <Application>Microsoft Office PowerPoint</Application>
  <PresentationFormat>Custom</PresentationFormat>
  <Paragraphs>65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Calibri</vt:lpstr>
      <vt:lpstr>Calibri Light</vt:lpstr>
      <vt:lpstr>Times New Roman</vt:lpstr>
      <vt:lpstr>Office Theme</vt:lpstr>
      <vt:lpstr>PowerPoint Presentation</vt:lpstr>
      <vt:lpstr>PowerPoint Presentation</vt:lpstr>
      <vt:lpstr>PowerPoint Presentation</vt:lpstr>
    </vt:vector>
  </TitlesOfParts>
  <Company>University of Houston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Roy, Anirban</dc:creator>
  <cp:lastModifiedBy>Kumar, Ashok</cp:lastModifiedBy>
  <cp:revision>15</cp:revision>
  <dcterms:created xsi:type="dcterms:W3CDTF">2021-08-23T17:50:22Z</dcterms:created>
  <dcterms:modified xsi:type="dcterms:W3CDTF">2021-08-24T22:22:47Z</dcterms:modified>
</cp:coreProperties>
</file>