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28AF7D-8196-49EE-A989-AEF7B4418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E99FDA1-49D8-4E2E-9F76-955393CD5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0C7587-6E4B-4543-8ED8-527CD9EC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BCADAF-90B7-4018-9DB6-AEC1CEC6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8E6E00-AF63-4564-8240-038F46F9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40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AB6729-599B-4DB8-BAC9-4D13031F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24EAFE-B7ED-447A-AD98-ADFB8A420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F24EFD-EFD2-4C35-B3FB-8A3C98B4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0BBD3E-4580-4C94-9E58-4DAE1581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FBABE-775B-40FF-B780-3894BDBB6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6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056D28A-0861-42CF-86BE-AC5E9266F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3B8A96-E64A-40D5-BCB3-C03517C14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B6B29-9ABF-4B8F-9EDB-7B26E136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54A926-1AAE-4BEF-B97D-EA1E4876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DEA23A-AAAC-44CE-AB5B-EF8715DA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62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C8D5CE-AE81-42D1-8EF7-69D07E1F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39B667-0C9F-48F1-A6E2-ADD7AD0FF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5B09E5-E71D-4F92-96DB-70969CF3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C29C4F-68CD-46D6-A2BA-53162C81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9D3F41-BF38-4090-B43D-C73FE12D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4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BCFDA7-6A49-4330-9DD1-0FCBD093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DD2382-8659-4BDA-BE29-105C8E8AF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48E9BB-E593-4325-855A-2625D441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B025BC-DD9C-4BBA-BA8D-8AEBADD9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C365CD-0FC5-4631-9C7C-44889D2B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08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E878D1-FA85-4662-8066-1755F525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0C400C-03E7-4A33-ABF7-9538E4387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0E2DF9-7138-43AD-8C86-7B8F0012B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DF4402-D8E3-4B04-8063-51E64DF1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46C4B0-029B-4D89-802E-B41A253A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FE567E-4A2C-4BD2-86DA-8A8523F6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30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ED3CEE-9A6B-4A6A-AD81-2073D228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5629FC-707F-4EC0-999C-524B46959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5BEB5C-CD4D-49FB-8E04-46AD42B6F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EC7393-8BF9-4324-AA9D-2E7B3AB5D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C064DE-8B59-4D23-84A3-12911EC11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F68CAC9-BDB1-4D08-AEA4-8E24359F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884F883-78A5-4B13-81E5-217C76E8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846637-7C5E-4206-B347-022E2DE7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84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BB117-2FBF-4F9C-A120-73EC4972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2077BF-5E6F-43B4-8593-F4559650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B9E79D-E24B-4329-BD9C-460DB77C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E68533-13C3-4BDE-9747-DF864E0C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54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1E04464-1CD9-4ADA-ADDC-D8334496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FA19CC-315A-4680-8F4F-1221E9D0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EE6B43-5F37-4AB1-A6D9-E14491CC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43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7EC805-4B3B-4690-95DD-9A45A280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B70D9C-037F-41EA-B16A-0FCA2415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1DB897C-1DB2-4756-9301-B136F39A4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D587FC-D631-448E-B56D-ADBED79C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1B1B11-B17D-44A9-AE9A-619194EA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DE1865-0662-4A16-A32F-EAD7BA36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73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A4019F-1D5D-42F1-86F2-E620E295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7C5710-9601-4463-B846-671DB8242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F6088A-1F16-4808-B168-B79296A80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9AB11C-7586-4205-9DF2-541B4D2B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AEEEC0-F129-4612-8C80-DA430DE7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EBF3CE-762E-4787-A2E3-A76BC4C6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25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BB814E-27E8-4519-800C-F69E215C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889680-8215-4391-939E-794C4479F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D43609-5629-457E-A0DA-FD99BDBDD4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C31B-25D1-4913-94BA-97D9C0F279B4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5DD1BB-ADC8-40A3-9D75-5B2FF2785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43F5C0-BECA-4B11-B7CE-257B72397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4A59E-2F4F-4221-AC96-81EDB62688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43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ovusbio.com/products/hepcidin-antimicrobial-peptide-antibody_nbp1-59337" TargetMode="External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32A1E50-0975-4346-A771-8996E905AC35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30" y="818399"/>
            <a:ext cx="3608832" cy="25298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63D1B5B-3F3B-4603-9EAB-0D3914DAFBD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6" y="3480753"/>
            <a:ext cx="3395472" cy="205435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E99E1A3-9AA4-4664-BF1A-3A191A296DE7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0" y="944042"/>
            <a:ext cx="3291840" cy="232257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D2AF1B-CA4E-499F-9283-C877D1935706}"/>
              </a:ext>
            </a:extLst>
          </p:cNvPr>
          <p:cNvSpPr txBox="1"/>
          <p:nvPr/>
        </p:nvSpPr>
        <p:spPr>
          <a:xfrm>
            <a:off x="-948" y="0"/>
            <a:ext cx="3528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Full length blots in Figure 2</a:t>
            </a:r>
            <a:endParaRPr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69AAD8-B0DD-4762-84F0-C311A27ED301}"/>
              </a:ext>
            </a:extLst>
          </p:cNvPr>
          <p:cNvSpPr txBox="1"/>
          <p:nvPr/>
        </p:nvSpPr>
        <p:spPr>
          <a:xfrm>
            <a:off x="378997" y="38262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Hepcidin-1 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562239E-800A-4604-8D09-DB1AA957C052}"/>
              </a:ext>
            </a:extLst>
          </p:cNvPr>
          <p:cNvSpPr/>
          <p:nvPr/>
        </p:nvSpPr>
        <p:spPr>
          <a:xfrm>
            <a:off x="1282045" y="4326904"/>
            <a:ext cx="1618005" cy="179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39F7B58-AB27-4CA3-94B2-070BEB208DD6}"/>
              </a:ext>
            </a:extLst>
          </p:cNvPr>
          <p:cNvSpPr txBox="1"/>
          <p:nvPr/>
        </p:nvSpPr>
        <p:spPr>
          <a:xfrm>
            <a:off x="3933181" y="24357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397BD33-FD15-40CF-BE16-CA8F1088E763}"/>
              </a:ext>
            </a:extLst>
          </p:cNvPr>
          <p:cNvSpPr txBox="1"/>
          <p:nvPr/>
        </p:nvSpPr>
        <p:spPr>
          <a:xfrm>
            <a:off x="3883488" y="2249945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1"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650D42B-4F14-4830-AEAA-EB8BFAA8B016}"/>
              </a:ext>
            </a:extLst>
          </p:cNvPr>
          <p:cNvSpPr txBox="1"/>
          <p:nvPr/>
        </p:nvSpPr>
        <p:spPr>
          <a:xfrm>
            <a:off x="3933181" y="26450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02E81314-9D3E-47F1-9EEC-1E42E63620F7}"/>
              </a:ext>
            </a:extLst>
          </p:cNvPr>
          <p:cNvCxnSpPr>
            <a:cxnSpLocks/>
          </p:cNvCxnSpPr>
          <p:nvPr/>
        </p:nvCxnSpPr>
        <p:spPr>
          <a:xfrm>
            <a:off x="472570" y="2423496"/>
            <a:ext cx="34879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02118F1-241B-4233-9384-768B778DC38D}"/>
              </a:ext>
            </a:extLst>
          </p:cNvPr>
          <p:cNvSpPr txBox="1"/>
          <p:nvPr/>
        </p:nvSpPr>
        <p:spPr>
          <a:xfrm>
            <a:off x="65790" y="2083319"/>
            <a:ext cx="694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9kDa</a:t>
            </a:r>
            <a:endParaRPr kumimoji="1"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FAC0C08-8A1C-47BC-AEB9-13D2B01EF91D}"/>
              </a:ext>
            </a:extLst>
          </p:cNvPr>
          <p:cNvCxnSpPr>
            <a:stCxn id="20" idx="1"/>
          </p:cNvCxnSpPr>
          <p:nvPr/>
        </p:nvCxnSpPr>
        <p:spPr>
          <a:xfrm flipH="1">
            <a:off x="3516198" y="2403834"/>
            <a:ext cx="367290" cy="31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807E6BD-6073-41C7-8AE2-4A47E757BD9A}"/>
              </a:ext>
            </a:extLst>
          </p:cNvPr>
          <p:cNvCxnSpPr>
            <a:cxnSpLocks/>
          </p:cNvCxnSpPr>
          <p:nvPr/>
        </p:nvCxnSpPr>
        <p:spPr>
          <a:xfrm flipH="1" flipV="1">
            <a:off x="3516198" y="2521674"/>
            <a:ext cx="367290" cy="36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DC752A5-C0F0-41C1-9D14-0B8F930CB0D5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3506417" y="2668785"/>
            <a:ext cx="426764" cy="130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38A8131-04EB-44AD-8D9A-281E74FBB4F2}"/>
              </a:ext>
            </a:extLst>
          </p:cNvPr>
          <p:cNvSpPr txBox="1"/>
          <p:nvPr/>
        </p:nvSpPr>
        <p:spPr>
          <a:xfrm>
            <a:off x="3789256" y="2909974"/>
            <a:ext cx="694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r>
              <a:rPr kumimoji="1"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E2CC869-F619-4810-A51F-EFB4DF36FC3F}"/>
              </a:ext>
            </a:extLst>
          </p:cNvPr>
          <p:cNvSpPr txBox="1"/>
          <p:nvPr/>
        </p:nvSpPr>
        <p:spPr>
          <a:xfrm>
            <a:off x="378997" y="709688"/>
            <a:ext cx="1989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kumimoji="1"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exposure (30min)</a:t>
            </a:r>
            <a:endParaRPr kumimoji="1" lang="ja-JP" alt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F25AB6B-52EF-46C0-B12E-BE4B7BFA3858}"/>
              </a:ext>
            </a:extLst>
          </p:cNvPr>
          <p:cNvSpPr txBox="1"/>
          <p:nvPr/>
        </p:nvSpPr>
        <p:spPr>
          <a:xfrm>
            <a:off x="413031" y="3264886"/>
            <a:ext cx="2180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exposure (over night)</a:t>
            </a:r>
            <a:endParaRPr kumimoji="1" lang="ja-JP" alt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465A6AD-5E29-4688-B766-5AD1804C0413}"/>
              </a:ext>
            </a:extLst>
          </p:cNvPr>
          <p:cNvSpPr txBox="1"/>
          <p:nvPr/>
        </p:nvSpPr>
        <p:spPr>
          <a:xfrm>
            <a:off x="6190130" y="484798"/>
            <a:ext cx="114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Tubulin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8FE7975-C9A8-40FD-B89B-0DCEECEF1FAC}"/>
              </a:ext>
            </a:extLst>
          </p:cNvPr>
          <p:cNvSpPr/>
          <p:nvPr/>
        </p:nvSpPr>
        <p:spPr>
          <a:xfrm>
            <a:off x="7163639" y="1993764"/>
            <a:ext cx="1618005" cy="179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705CD31-B644-4AA8-8EB5-8271EE3BBF9E}"/>
              </a:ext>
            </a:extLst>
          </p:cNvPr>
          <p:cNvSpPr txBox="1"/>
          <p:nvPr/>
        </p:nvSpPr>
        <p:spPr>
          <a:xfrm>
            <a:off x="267328" y="5669877"/>
            <a:ext cx="93249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Although the secreted hepcidin is 2.7kDa, the hepcidin in the cells can detect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bands at around 9kDa. </a:t>
            </a:r>
          </a:p>
          <a:p>
            <a:r>
              <a:rPr lang="en-US" altLang="ja-JP" sz="1400" b="1" dirty="0">
                <a:hlinkClick r:id="rId5"/>
              </a:rPr>
              <a:t>https://www.novusbio.com/products/hepcidin-antimicrobial-peptide-antibody_nbp1-59337</a:t>
            </a:r>
            <a:endParaRPr lang="en-US" altLang="ja-JP" sz="1400" b="1" dirty="0"/>
          </a:p>
          <a:p>
            <a:r>
              <a:rPr lang="en-US" altLang="ja-JP" sz="1400" b="1" dirty="0"/>
              <a:t>https://www.abcam.com/hepcidin--hepcidin-2-antibody-epr18937-ab190775.html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F6DDB09-1C26-4F24-ABC6-29CA86D32374}"/>
              </a:ext>
            </a:extLst>
          </p:cNvPr>
          <p:cNvSpPr txBox="1"/>
          <p:nvPr/>
        </p:nvSpPr>
        <p:spPr>
          <a:xfrm>
            <a:off x="1274943" y="970179"/>
            <a:ext cx="6944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</a:p>
          <a:p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endParaRPr kumimoji="1" lang="ja-JP" altLang="en-US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FF86AD0-A62C-4118-8BFB-6D3F505FA821}"/>
              </a:ext>
            </a:extLst>
          </p:cNvPr>
          <p:cNvSpPr txBox="1"/>
          <p:nvPr/>
        </p:nvSpPr>
        <p:spPr>
          <a:xfrm>
            <a:off x="3168824" y="1124067"/>
            <a:ext cx="1068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Ladder</a:t>
            </a:r>
            <a:endParaRPr kumimoji="1" lang="ja-JP" altLang="en-US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D6733C0-458F-4832-96DA-C81E28273E87}"/>
              </a:ext>
            </a:extLst>
          </p:cNvPr>
          <p:cNvSpPr txBox="1"/>
          <p:nvPr/>
        </p:nvSpPr>
        <p:spPr>
          <a:xfrm>
            <a:off x="630211" y="1124067"/>
            <a:ext cx="1068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Ladder</a:t>
            </a:r>
            <a:endParaRPr kumimoji="1" lang="ja-JP" altLang="en-US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8281EE-BD49-44E9-9D7C-39F667FD0DCC}"/>
              </a:ext>
            </a:extLst>
          </p:cNvPr>
          <p:cNvSpPr txBox="1"/>
          <p:nvPr/>
        </p:nvSpPr>
        <p:spPr>
          <a:xfrm>
            <a:off x="2797563" y="1124067"/>
            <a:ext cx="694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endParaRPr kumimoji="1" lang="ja-JP" altLang="en-US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38BE8C6-0309-4C2E-BF1D-65BF111B278C}"/>
              </a:ext>
            </a:extLst>
          </p:cNvPr>
          <p:cNvCxnSpPr>
            <a:cxnSpLocks/>
          </p:cNvCxnSpPr>
          <p:nvPr/>
        </p:nvCxnSpPr>
        <p:spPr>
          <a:xfrm>
            <a:off x="1206632" y="1411813"/>
            <a:ext cx="68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F34F08D-7B2C-4BA2-AA82-717D512F2134}"/>
              </a:ext>
            </a:extLst>
          </p:cNvPr>
          <p:cNvCxnSpPr/>
          <p:nvPr/>
        </p:nvCxnSpPr>
        <p:spPr>
          <a:xfrm>
            <a:off x="2900050" y="1411813"/>
            <a:ext cx="32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9BDB1F2B-B92C-4BEF-A750-704146BDA9F2}"/>
              </a:ext>
            </a:extLst>
          </p:cNvPr>
          <p:cNvCxnSpPr/>
          <p:nvPr/>
        </p:nvCxnSpPr>
        <p:spPr>
          <a:xfrm>
            <a:off x="840536" y="1411813"/>
            <a:ext cx="32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15BFE7C-2D8A-4D94-95BA-BF7301D9B3DC}"/>
              </a:ext>
            </a:extLst>
          </p:cNvPr>
          <p:cNvCxnSpPr/>
          <p:nvPr/>
        </p:nvCxnSpPr>
        <p:spPr>
          <a:xfrm>
            <a:off x="3282821" y="1411813"/>
            <a:ext cx="32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95517476-DEFE-4797-B1B6-0CFB43D644AC}"/>
              </a:ext>
            </a:extLst>
          </p:cNvPr>
          <p:cNvCxnSpPr>
            <a:cxnSpLocks/>
          </p:cNvCxnSpPr>
          <p:nvPr/>
        </p:nvCxnSpPr>
        <p:spPr>
          <a:xfrm>
            <a:off x="1989605" y="1411813"/>
            <a:ext cx="68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6C6D502-7173-4BC0-89B5-CA34B7B00844}"/>
              </a:ext>
            </a:extLst>
          </p:cNvPr>
          <p:cNvSpPr txBox="1"/>
          <p:nvPr/>
        </p:nvSpPr>
        <p:spPr>
          <a:xfrm>
            <a:off x="2056293" y="970179"/>
            <a:ext cx="6944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</a:t>
            </a:r>
          </a:p>
          <a:p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endParaRPr kumimoji="1" lang="ja-JP" altLang="en-US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5A4CB07-3982-4387-B4D8-674EE9CC6A8E}"/>
              </a:ext>
            </a:extLst>
          </p:cNvPr>
          <p:cNvCxnSpPr>
            <a:cxnSpLocks/>
          </p:cNvCxnSpPr>
          <p:nvPr/>
        </p:nvCxnSpPr>
        <p:spPr>
          <a:xfrm flipH="1">
            <a:off x="3447895" y="2006969"/>
            <a:ext cx="819031" cy="389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704832B6-D2B7-4CED-A6B4-1195456DCC40}"/>
              </a:ext>
            </a:extLst>
          </p:cNvPr>
          <p:cNvCxnSpPr>
            <a:cxnSpLocks/>
          </p:cNvCxnSpPr>
          <p:nvPr/>
        </p:nvCxnSpPr>
        <p:spPr>
          <a:xfrm flipH="1">
            <a:off x="3458357" y="2083731"/>
            <a:ext cx="819031" cy="389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A41F94A-0DF2-4E2B-876C-B7BEA1971614}"/>
              </a:ext>
            </a:extLst>
          </p:cNvPr>
          <p:cNvSpPr txBox="1"/>
          <p:nvPr/>
        </p:nvSpPr>
        <p:spPr>
          <a:xfrm>
            <a:off x="4312465" y="1853080"/>
            <a:ext cx="2286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by a pen</a:t>
            </a:r>
            <a:endParaRPr kumimoji="1"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8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64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Tatsuya Sato</dc:creator>
  <cp:lastModifiedBy>Hossein Ardehali</cp:lastModifiedBy>
  <cp:revision>6</cp:revision>
  <dcterms:created xsi:type="dcterms:W3CDTF">2021-09-01T13:45:54Z</dcterms:created>
  <dcterms:modified xsi:type="dcterms:W3CDTF">2021-11-11T02:41:10Z</dcterms:modified>
</cp:coreProperties>
</file>