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7" r:id="rId2"/>
    <p:sldId id="282" r:id="rId3"/>
    <p:sldId id="288" r:id="rId4"/>
    <p:sldId id="283" r:id="rId5"/>
    <p:sldId id="289" r:id="rId6"/>
    <p:sldId id="284" r:id="rId7"/>
    <p:sldId id="290" r:id="rId8"/>
    <p:sldId id="285" r:id="rId9"/>
    <p:sldId id="291" r:id="rId10"/>
    <p:sldId id="28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100" y="29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8A9-11DE-1C45-9EA5-2599C8F6B2EC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071A-970B-9340-98AC-E220A4ADD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847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8A9-11DE-1C45-9EA5-2599C8F6B2EC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071A-970B-9340-98AC-E220A4ADD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5406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8A9-11DE-1C45-9EA5-2599C8F6B2EC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071A-970B-9340-98AC-E220A4ADD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3550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8A9-11DE-1C45-9EA5-2599C8F6B2EC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071A-970B-9340-98AC-E220A4ADD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34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8A9-11DE-1C45-9EA5-2599C8F6B2EC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071A-970B-9340-98AC-E220A4ADD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096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8A9-11DE-1C45-9EA5-2599C8F6B2EC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071A-970B-9340-98AC-E220A4ADD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90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8A9-11DE-1C45-9EA5-2599C8F6B2EC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071A-970B-9340-98AC-E220A4ADD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1790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8A9-11DE-1C45-9EA5-2599C8F6B2EC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071A-970B-9340-98AC-E220A4ADD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19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8A9-11DE-1C45-9EA5-2599C8F6B2EC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071A-970B-9340-98AC-E220A4ADD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0335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8A9-11DE-1C45-9EA5-2599C8F6B2EC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071A-970B-9340-98AC-E220A4ADD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766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8A9-11DE-1C45-9EA5-2599C8F6B2EC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071A-970B-9340-98AC-E220A4ADD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646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298A9-11DE-1C45-9EA5-2599C8F6B2EC}" type="datetimeFigureOut">
              <a:rPr kumimoji="1" lang="ja-JP" altLang="en-US" smtClean="0"/>
              <a:t>2022/4/5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C071A-970B-9340-98AC-E220A4ADD5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23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-1" y="0"/>
            <a:ext cx="8704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Legend : Data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from Figure 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5 –figure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supplement 1, 1B 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Top (right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the original image of the full raw unedited gel 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D4963E5-F261-AF45-955F-75A319056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963" y="3126211"/>
            <a:ext cx="34544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76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Legend : Data from Figure 5 –figure supplement 1, 1B  </a:t>
            </a:r>
          </a:p>
          <a:p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Middle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, gel image with information</a:t>
            </a: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AFB7167-6F3E-E147-B8EC-DF8B96028EDB}"/>
              </a:ext>
            </a:extLst>
          </p:cNvPr>
          <p:cNvSpPr txBox="1"/>
          <p:nvPr/>
        </p:nvSpPr>
        <p:spPr>
          <a:xfrm>
            <a:off x="510123" y="1023893"/>
            <a:ext cx="3929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Dyn1 (1</a:t>
            </a:r>
            <a:r>
              <a:rPr kumimoji="1" lang="en-US" altLang="ja-JP" b="1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MT (microtubule) (1.5</a:t>
            </a:r>
            <a:r>
              <a:rPr lang="en-US" altLang="ja-JP" b="1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eptide (1mM)</a:t>
            </a:r>
            <a:endParaRPr kumimoji="1" lang="ja-JP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C5A182B-41FF-984C-A2E9-673E74CD1A9E}"/>
              </a:ext>
            </a:extLst>
          </p:cNvPr>
          <p:cNvGrpSpPr/>
          <p:nvPr/>
        </p:nvGrpSpPr>
        <p:grpSpPr>
          <a:xfrm>
            <a:off x="1096690" y="369332"/>
            <a:ext cx="7906634" cy="6284031"/>
            <a:chOff x="1096690" y="895355"/>
            <a:chExt cx="7906634" cy="6284031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8100FF85-D953-B242-B871-A1CAF55D3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6690" y="3990569"/>
              <a:ext cx="3517900" cy="2095500"/>
            </a:xfrm>
            <a:prstGeom prst="rect">
              <a:avLst/>
            </a:prstGeom>
          </p:spPr>
        </p:pic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F17B350A-5C89-E04F-A2E8-E70597BEB89C}"/>
                </a:ext>
              </a:extLst>
            </p:cNvPr>
            <p:cNvGrpSpPr/>
            <p:nvPr/>
          </p:nvGrpSpPr>
          <p:grpSpPr>
            <a:xfrm>
              <a:off x="1119686" y="895355"/>
              <a:ext cx="7883638" cy="6284031"/>
              <a:chOff x="1119686" y="895355"/>
              <a:chExt cx="7883638" cy="6284031"/>
            </a:xfrm>
          </p:grpSpPr>
          <p:sp>
            <p:nvSpPr>
              <p:cNvPr id="9" name="正方形/長方形 8"/>
              <p:cNvSpPr/>
              <p:nvPr/>
            </p:nvSpPr>
            <p:spPr>
              <a:xfrm rot="18021029">
                <a:off x="779739" y="2348248"/>
                <a:ext cx="3308521" cy="402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Dyn1+MT+peptide</a:t>
                </a:r>
                <a:r>
                  <a:rPr lang="ja-JP" altLang="en-US" sz="1200" b="1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④ </a:t>
                </a: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sup</a:t>
                </a:r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 rot="18021029">
                <a:off x="1095518" y="2348248"/>
                <a:ext cx="3308521" cy="402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Dyn1+MT+peptide</a:t>
                </a:r>
                <a:r>
                  <a:rPr lang="ja-JP" altLang="en-US" sz="1200" b="1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④</a:t>
                </a: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 ppt</a:t>
                </a:r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 rot="18021029">
                <a:off x="1400182" y="2348247"/>
                <a:ext cx="3308521" cy="402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Dyn1+MT+peptide</a:t>
                </a:r>
                <a:r>
                  <a:rPr lang="ja-JP" altLang="en-US" sz="1200" b="1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① </a:t>
                </a: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sup</a:t>
                </a:r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 rot="18021029">
                <a:off x="1715960" y="2348247"/>
                <a:ext cx="3308521" cy="402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Dyn1+MT+peptide</a:t>
                </a:r>
                <a:r>
                  <a:rPr lang="ja-JP" altLang="en-US" sz="1200" b="1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① </a:t>
                </a: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ppt</a:t>
                </a:r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 rot="18021029">
                <a:off x="2032465" y="2348246"/>
                <a:ext cx="3308521" cy="402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Dyn1+MT+peptide</a:t>
                </a:r>
                <a:r>
                  <a:rPr lang="ja-JP" altLang="en-US" sz="1200" b="1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⑮</a:t>
                </a: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 sup</a:t>
                </a:r>
              </a:p>
            </p:txBody>
          </p:sp>
          <p:sp>
            <p:nvSpPr>
              <p:cNvPr id="23" name="正方形/長方形 22"/>
              <p:cNvSpPr/>
              <p:nvPr/>
            </p:nvSpPr>
            <p:spPr>
              <a:xfrm rot="18021029">
                <a:off x="2358183" y="2348246"/>
                <a:ext cx="3308521" cy="402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Dyn1+MT+peptide</a:t>
                </a:r>
                <a:r>
                  <a:rPr lang="ja-JP" altLang="en-US" sz="1200" b="1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⑮</a:t>
                </a: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 ppt</a:t>
                </a:r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 rot="18021029">
                <a:off x="4429177" y="2349358"/>
                <a:ext cx="3308521" cy="402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Dyn1+MT+peptide</a:t>
                </a:r>
                <a:r>
                  <a:rPr lang="ja-JP" altLang="en-US" sz="1200" b="1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⑯ </a:t>
                </a: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sup</a:t>
                </a:r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 rot="18021029">
                <a:off x="4774773" y="2349358"/>
                <a:ext cx="3308521" cy="402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Dyn1+MT+peptide</a:t>
                </a:r>
                <a:r>
                  <a:rPr lang="ja-JP" altLang="en-US" sz="1200" b="1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⑯ </a:t>
                </a: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ppt</a:t>
                </a:r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 rot="18021029">
                <a:off x="5089377" y="2349357"/>
                <a:ext cx="3308521" cy="402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Dyn1+MT+peptide</a:t>
                </a:r>
                <a:r>
                  <a:rPr lang="ja-JP" altLang="en-US" sz="1200" b="1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⑱ </a:t>
                </a: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sup</a:t>
                </a:r>
              </a:p>
            </p:txBody>
          </p:sp>
          <p:sp>
            <p:nvSpPr>
              <p:cNvPr id="27" name="正方形/長方形 26"/>
              <p:cNvSpPr/>
              <p:nvPr/>
            </p:nvSpPr>
            <p:spPr>
              <a:xfrm rot="18021029">
                <a:off x="5395214" y="2349357"/>
                <a:ext cx="3308521" cy="402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Dyn1+MT+peptide</a:t>
                </a:r>
                <a:r>
                  <a:rPr lang="ja-JP" altLang="en-US" sz="1200" b="1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⑱</a:t>
                </a: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 ppt</a:t>
                </a:r>
              </a:p>
            </p:txBody>
          </p:sp>
          <p:sp>
            <p:nvSpPr>
              <p:cNvPr id="28" name="正方形/長方形 27"/>
              <p:cNvSpPr/>
              <p:nvPr/>
            </p:nvSpPr>
            <p:spPr>
              <a:xfrm rot="18021029">
                <a:off x="5711722" y="2349356"/>
                <a:ext cx="3308521" cy="402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Dyn1+MT+peptide</a:t>
                </a:r>
                <a:r>
                  <a:rPr lang="ja-JP" altLang="en-US" sz="1200" b="1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㉒</a:t>
                </a: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 sup</a:t>
                </a:r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 rot="18021029">
                <a:off x="6037436" y="2349356"/>
                <a:ext cx="3308521" cy="402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Dyn1+MT+peptide</a:t>
                </a:r>
                <a:r>
                  <a:rPr lang="ja-JP" altLang="en-US" sz="1200" b="1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㉒</a:t>
                </a:r>
                <a:r>
                  <a:rPr lang="en-US" altLang="ja-JP" sz="1200" b="1" dirty="0"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 ppt</a:t>
                </a:r>
              </a:p>
            </p:txBody>
          </p:sp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AF6996DC-A734-1D44-A8E7-CB7CEFDB7F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2357" y="3990569"/>
                <a:ext cx="3505200" cy="2260600"/>
              </a:xfrm>
              <a:prstGeom prst="rect">
                <a:avLst/>
              </a:prstGeom>
            </p:spPr>
          </p:pic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ED180AB9-55BD-CC43-94C8-62FA63D768A4}"/>
                  </a:ext>
                </a:extLst>
              </p:cNvPr>
              <p:cNvSpPr/>
              <p:nvPr/>
            </p:nvSpPr>
            <p:spPr>
              <a:xfrm>
                <a:off x="1119686" y="3990569"/>
                <a:ext cx="2431670" cy="20955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22543F68-CBCE-D849-8983-7BDAC05707E4}"/>
                  </a:ext>
                </a:extLst>
              </p:cNvPr>
              <p:cNvSpPr/>
              <p:nvPr/>
            </p:nvSpPr>
            <p:spPr>
              <a:xfrm>
                <a:off x="4885594" y="3990569"/>
                <a:ext cx="2343240" cy="20955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15ED865D-8E60-6841-B237-E66861CBD5CC}"/>
                  </a:ext>
                </a:extLst>
              </p:cNvPr>
              <p:cNvCxnSpPr/>
              <p:nvPr/>
            </p:nvCxnSpPr>
            <p:spPr>
              <a:xfrm flipV="1">
                <a:off x="6043437" y="6218055"/>
                <a:ext cx="0" cy="20872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BA337624-1EC4-4B44-AE79-DE224ABDB54D}"/>
                  </a:ext>
                </a:extLst>
              </p:cNvPr>
              <p:cNvSpPr txBox="1"/>
              <p:nvPr/>
            </p:nvSpPr>
            <p:spPr>
              <a:xfrm>
                <a:off x="1545759" y="6277689"/>
                <a:ext cx="37340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For </a:t>
                </a:r>
                <a:r>
                  <a:rPr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Figure 5 –figure supplement 1 B</a:t>
                </a:r>
                <a:endParaRPr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Middle (left)</a:t>
                </a:r>
                <a:endParaRPr lang="ja-JP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kumimoji="1" lang="ja-JP" altLang="en-US" sz="1600" dirty="0"/>
              </a:p>
            </p:txBody>
          </p:sp>
          <p:cxnSp>
            <p:nvCxnSpPr>
              <p:cNvPr id="35" name="直線矢印コネクタ 34">
                <a:extLst>
                  <a:ext uri="{FF2B5EF4-FFF2-40B4-BE49-F238E27FC236}">
                    <a16:creationId xmlns:a16="http://schemas.microsoft.com/office/drawing/2014/main" id="{5E851F30-75E7-9B41-9497-74AE07D7790A}"/>
                  </a:ext>
                </a:extLst>
              </p:cNvPr>
              <p:cNvCxnSpPr/>
              <p:nvPr/>
            </p:nvCxnSpPr>
            <p:spPr>
              <a:xfrm flipV="1">
                <a:off x="2425593" y="6158421"/>
                <a:ext cx="0" cy="20872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5DF83336-1478-3B47-B6D9-98B7EFFA438A}"/>
                  </a:ext>
                </a:extLst>
              </p:cNvPr>
              <p:cNvSpPr txBox="1"/>
              <p:nvPr/>
            </p:nvSpPr>
            <p:spPr>
              <a:xfrm>
                <a:off x="5279782" y="6317612"/>
                <a:ext cx="372354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For </a:t>
                </a:r>
                <a:r>
                  <a:rPr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Figure 5 –figure supplement 1 B </a:t>
                </a:r>
                <a:endParaRPr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ja-JP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 (middle)</a:t>
                </a:r>
                <a:endParaRPr lang="ja-JP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kumimoji="1" lang="ja-JP" alt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342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-1" y="0"/>
            <a:ext cx="8704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Legend : Data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from Figure 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5 –figure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supplement 1, 1B 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Top (right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gel image with information 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 rot="18021029">
            <a:off x="2976678" y="1461588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⑫ 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sup</a:t>
            </a:r>
          </a:p>
        </p:txBody>
      </p:sp>
      <p:sp>
        <p:nvSpPr>
          <p:cNvPr id="16" name="正方形/長方形 15"/>
          <p:cNvSpPr/>
          <p:nvPr/>
        </p:nvSpPr>
        <p:spPr>
          <a:xfrm rot="18021029">
            <a:off x="3245776" y="1307794"/>
            <a:ext cx="3651779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⑫ 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ppt</a:t>
            </a:r>
          </a:p>
        </p:txBody>
      </p:sp>
      <p:sp>
        <p:nvSpPr>
          <p:cNvPr id="17" name="正方形/長方形 16"/>
          <p:cNvSpPr/>
          <p:nvPr/>
        </p:nvSpPr>
        <p:spPr>
          <a:xfrm rot="18021029">
            <a:off x="3696943" y="1449793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⑭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sup</a:t>
            </a:r>
          </a:p>
        </p:txBody>
      </p:sp>
      <p:sp>
        <p:nvSpPr>
          <p:cNvPr id="18" name="正方形/長方形 17"/>
          <p:cNvSpPr/>
          <p:nvPr/>
        </p:nvSpPr>
        <p:spPr>
          <a:xfrm rot="18021029">
            <a:off x="4043325" y="1447517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⑭ 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sup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D4963E5-F261-AF45-955F-75A319056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963" y="3126211"/>
            <a:ext cx="3454400" cy="227330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AF3D9F-76A2-AC41-B1BB-87E921138D47}"/>
              </a:ext>
            </a:extLst>
          </p:cNvPr>
          <p:cNvSpPr txBox="1"/>
          <p:nvPr/>
        </p:nvSpPr>
        <p:spPr>
          <a:xfrm>
            <a:off x="526774" y="725557"/>
            <a:ext cx="3929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Dyn1 (1</a:t>
            </a:r>
            <a:r>
              <a:rPr kumimoji="1" lang="en-US" altLang="ja-JP" b="1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MT (microtubule) (1.5</a:t>
            </a:r>
            <a:r>
              <a:rPr lang="en-US" altLang="ja-JP" b="1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eptide (1mM)</a:t>
            </a:r>
            <a:endParaRPr kumimoji="1" lang="ja-JP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28B75F8-BCA5-3044-838E-BE8EA862189B}"/>
              </a:ext>
            </a:extLst>
          </p:cNvPr>
          <p:cNvSpPr/>
          <p:nvPr/>
        </p:nvSpPr>
        <p:spPr>
          <a:xfrm>
            <a:off x="3405415" y="3192252"/>
            <a:ext cx="1770196" cy="21336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0EDEFA53-861C-2B48-96E0-A10A167B139E}"/>
              </a:ext>
            </a:extLst>
          </p:cNvPr>
          <p:cNvCxnSpPr/>
          <p:nvPr/>
        </p:nvCxnSpPr>
        <p:spPr>
          <a:xfrm flipV="1">
            <a:off x="4250404" y="5465056"/>
            <a:ext cx="0" cy="2087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AB04DB5-CACF-FC4D-B17A-6F0A5E2483AD}"/>
              </a:ext>
            </a:extLst>
          </p:cNvPr>
          <p:cNvSpPr txBox="1"/>
          <p:nvPr/>
        </p:nvSpPr>
        <p:spPr>
          <a:xfrm>
            <a:off x="3402969" y="5663839"/>
            <a:ext cx="4580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ja-JP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5 figure supplement 1 B </a:t>
            </a:r>
            <a:endParaRPr lang="en-US" altLang="ja-JP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Top (right)</a:t>
            </a:r>
            <a:endParaRPr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17611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Legend : Data from Figure 5 –figure supplement 1, 1B  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Middle (right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the original image of the full raw unedited gel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7749E55-C269-B04D-8F57-79DDE47CD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406" y="3071880"/>
            <a:ext cx="3479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6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Legend : Data from Figure 5 –figure supplement 1, 1B  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Middle (right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, gel image with information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 rot="18021029">
            <a:off x="4223915" y="1415779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⑰ 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sup</a:t>
            </a:r>
          </a:p>
        </p:txBody>
      </p:sp>
      <p:sp>
        <p:nvSpPr>
          <p:cNvPr id="17" name="正方形/長方形 16"/>
          <p:cNvSpPr/>
          <p:nvPr/>
        </p:nvSpPr>
        <p:spPr>
          <a:xfrm rot="18021029">
            <a:off x="3301107" y="2204824"/>
            <a:ext cx="1656719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Dyn1 sup</a:t>
            </a:r>
          </a:p>
        </p:txBody>
      </p:sp>
      <p:sp>
        <p:nvSpPr>
          <p:cNvPr id="18" name="正方形/長方形 17"/>
          <p:cNvSpPr/>
          <p:nvPr/>
        </p:nvSpPr>
        <p:spPr>
          <a:xfrm rot="18021029">
            <a:off x="3678241" y="2246664"/>
            <a:ext cx="1523336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Dyn1 ppt</a:t>
            </a:r>
          </a:p>
        </p:txBody>
      </p:sp>
      <p:sp>
        <p:nvSpPr>
          <p:cNvPr id="19" name="正方形/長方形 18"/>
          <p:cNvSpPr/>
          <p:nvPr/>
        </p:nvSpPr>
        <p:spPr>
          <a:xfrm rot="18021029">
            <a:off x="3899218" y="1996844"/>
            <a:ext cx="1982929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Dyn1+MT+Dyn1 sup</a:t>
            </a:r>
          </a:p>
        </p:txBody>
      </p:sp>
      <p:sp>
        <p:nvSpPr>
          <p:cNvPr id="20" name="正方形/長方形 19"/>
          <p:cNvSpPr/>
          <p:nvPr/>
        </p:nvSpPr>
        <p:spPr>
          <a:xfrm rot="18021029">
            <a:off x="4219804" y="1996846"/>
            <a:ext cx="1982929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Dyn1+MT+Dyn1 ppt</a:t>
            </a:r>
          </a:p>
        </p:txBody>
      </p:sp>
      <p:sp>
        <p:nvSpPr>
          <p:cNvPr id="21" name="正方形/長方形 20"/>
          <p:cNvSpPr/>
          <p:nvPr/>
        </p:nvSpPr>
        <p:spPr>
          <a:xfrm rot="18021029">
            <a:off x="4529751" y="1425718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⑰ 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ppt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7749E55-C269-B04D-8F57-79DDE47CD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406" y="3071880"/>
            <a:ext cx="3479800" cy="20955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951CF3C-AE5B-4D41-A665-D400D61A7313}"/>
              </a:ext>
            </a:extLst>
          </p:cNvPr>
          <p:cNvSpPr txBox="1"/>
          <p:nvPr/>
        </p:nvSpPr>
        <p:spPr>
          <a:xfrm>
            <a:off x="526774" y="725557"/>
            <a:ext cx="3929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Dyn1 (1</a:t>
            </a:r>
            <a:r>
              <a:rPr kumimoji="1" lang="en-US" altLang="ja-JP" b="1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MT (microtubule) (1.5</a:t>
            </a:r>
            <a:r>
              <a:rPr lang="en-US" altLang="ja-JP" b="1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eptide (1mM)</a:t>
            </a:r>
            <a:endParaRPr kumimoji="1" lang="ja-JP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7AC9DAC-6434-764D-A524-3A82B53B221E}"/>
              </a:ext>
            </a:extLst>
          </p:cNvPr>
          <p:cNvSpPr/>
          <p:nvPr/>
        </p:nvSpPr>
        <p:spPr>
          <a:xfrm>
            <a:off x="4999263" y="3084932"/>
            <a:ext cx="633005" cy="21336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A0D10371-C746-6348-8418-00F2E805A1EA}"/>
              </a:ext>
            </a:extLst>
          </p:cNvPr>
          <p:cNvCxnSpPr/>
          <p:nvPr/>
        </p:nvCxnSpPr>
        <p:spPr>
          <a:xfrm flipV="1">
            <a:off x="5348902" y="5277676"/>
            <a:ext cx="0" cy="2087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789D899-2823-224D-A23C-2B8D382E3F49}"/>
              </a:ext>
            </a:extLst>
          </p:cNvPr>
          <p:cNvSpPr txBox="1"/>
          <p:nvPr/>
        </p:nvSpPr>
        <p:spPr>
          <a:xfrm>
            <a:off x="4586833" y="5486398"/>
            <a:ext cx="378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5 figure supplement 1B </a:t>
            </a:r>
            <a:r>
              <a:rPr lang="en-US" altLang="ja-JP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ja-JP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Middle (right)</a:t>
            </a:r>
            <a:endParaRPr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83942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0" y="0"/>
            <a:ext cx="910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Legend : Data from Figure 5 –figure supplement 1, 1B  </a:t>
            </a:r>
          </a:p>
          <a:p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, the original image of the full raw unedited gel</a:t>
            </a: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0D95B48-51E8-C047-92EC-61AD09D8E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66" y="3451933"/>
            <a:ext cx="3365500" cy="19558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85CE8EA-247B-154F-B011-480B8B318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16" y="3354467"/>
            <a:ext cx="3416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54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0" y="0"/>
            <a:ext cx="910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Legend : Data from Figure 5 –figure supplement 1, 1B  </a:t>
            </a:r>
          </a:p>
          <a:p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, gel image with information</a:t>
            </a: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 rot="18021029">
            <a:off x="2253410" y="1697257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⑲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sup</a:t>
            </a:r>
          </a:p>
        </p:txBody>
      </p:sp>
      <p:sp>
        <p:nvSpPr>
          <p:cNvPr id="17" name="正方形/長方形 16"/>
          <p:cNvSpPr/>
          <p:nvPr/>
        </p:nvSpPr>
        <p:spPr>
          <a:xfrm rot="18021029">
            <a:off x="1406265" y="2468767"/>
            <a:ext cx="1656719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Dyn1 sup</a:t>
            </a:r>
          </a:p>
        </p:txBody>
      </p:sp>
      <p:sp>
        <p:nvSpPr>
          <p:cNvPr id="18" name="正方形/長方形 17"/>
          <p:cNvSpPr/>
          <p:nvPr/>
        </p:nvSpPr>
        <p:spPr>
          <a:xfrm rot="18021029">
            <a:off x="1747313" y="2526318"/>
            <a:ext cx="1523336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Dyn1 ppt</a:t>
            </a:r>
          </a:p>
        </p:txBody>
      </p:sp>
      <p:sp>
        <p:nvSpPr>
          <p:cNvPr id="19" name="正方形/長方形 18"/>
          <p:cNvSpPr/>
          <p:nvPr/>
        </p:nvSpPr>
        <p:spPr>
          <a:xfrm rot="18021029">
            <a:off x="1948816" y="2268383"/>
            <a:ext cx="1982929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 sup</a:t>
            </a:r>
          </a:p>
        </p:txBody>
      </p:sp>
      <p:sp>
        <p:nvSpPr>
          <p:cNvPr id="20" name="正方形/長方形 19"/>
          <p:cNvSpPr/>
          <p:nvPr/>
        </p:nvSpPr>
        <p:spPr>
          <a:xfrm rot="18021029">
            <a:off x="2265141" y="2256376"/>
            <a:ext cx="1982929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 ppt</a:t>
            </a:r>
          </a:p>
        </p:txBody>
      </p:sp>
      <p:sp>
        <p:nvSpPr>
          <p:cNvPr id="21" name="正方形/長方形 20"/>
          <p:cNvSpPr/>
          <p:nvPr/>
        </p:nvSpPr>
        <p:spPr>
          <a:xfrm rot="18021029">
            <a:off x="2579462" y="1709263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⑲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ppt</a:t>
            </a:r>
          </a:p>
        </p:txBody>
      </p:sp>
      <p:sp>
        <p:nvSpPr>
          <p:cNvPr id="22" name="正方形/長方形 21"/>
          <p:cNvSpPr/>
          <p:nvPr/>
        </p:nvSpPr>
        <p:spPr>
          <a:xfrm rot="18021029">
            <a:off x="4435521" y="1767700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⑳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sup</a:t>
            </a:r>
          </a:p>
        </p:txBody>
      </p:sp>
      <p:sp>
        <p:nvSpPr>
          <p:cNvPr id="23" name="正方形/長方形 22"/>
          <p:cNvSpPr/>
          <p:nvPr/>
        </p:nvSpPr>
        <p:spPr>
          <a:xfrm rot="18021029">
            <a:off x="4754966" y="1767701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⑳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ppt</a:t>
            </a:r>
          </a:p>
        </p:txBody>
      </p:sp>
      <p:sp>
        <p:nvSpPr>
          <p:cNvPr id="24" name="正方形/長方形 23"/>
          <p:cNvSpPr/>
          <p:nvPr/>
        </p:nvSpPr>
        <p:spPr>
          <a:xfrm rot="18021029">
            <a:off x="5074412" y="1767700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㉑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sup</a:t>
            </a:r>
          </a:p>
        </p:txBody>
      </p:sp>
      <p:sp>
        <p:nvSpPr>
          <p:cNvPr id="25" name="正方形/長方形 24"/>
          <p:cNvSpPr/>
          <p:nvPr/>
        </p:nvSpPr>
        <p:spPr>
          <a:xfrm rot="18021029">
            <a:off x="5379031" y="1767699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㉑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ppt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0D95B48-51E8-C047-92EC-61AD09D8E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66" y="3451933"/>
            <a:ext cx="3365500" cy="19558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85CE8EA-247B-154F-B011-480B8B318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16" y="3354467"/>
            <a:ext cx="3416300" cy="21336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865CC3-C1C4-A042-8E30-EF234AB0C519}"/>
              </a:ext>
            </a:extLst>
          </p:cNvPr>
          <p:cNvSpPr txBox="1"/>
          <p:nvPr/>
        </p:nvSpPr>
        <p:spPr>
          <a:xfrm>
            <a:off x="526774" y="725557"/>
            <a:ext cx="3929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Dyn1 (1</a:t>
            </a:r>
            <a:r>
              <a:rPr kumimoji="1" lang="en-US" altLang="ja-JP" b="1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MT (microtubule) (1.5</a:t>
            </a:r>
            <a:r>
              <a:rPr lang="en-US" altLang="ja-JP" b="1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eptide (1mM)</a:t>
            </a:r>
            <a:endParaRPr kumimoji="1" lang="ja-JP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9BB5924-91AF-5449-ADA2-F4DC3F9A9D49}"/>
              </a:ext>
            </a:extLst>
          </p:cNvPr>
          <p:cNvSpPr/>
          <p:nvPr/>
        </p:nvSpPr>
        <p:spPr>
          <a:xfrm>
            <a:off x="1405678" y="3354467"/>
            <a:ext cx="2299520" cy="21336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192C5178-EE52-894F-9B88-8F9D42E21407}"/>
              </a:ext>
            </a:extLst>
          </p:cNvPr>
          <p:cNvSpPr/>
          <p:nvPr/>
        </p:nvSpPr>
        <p:spPr>
          <a:xfrm>
            <a:off x="4858755" y="3416335"/>
            <a:ext cx="1971338" cy="199139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0A310FF-5E03-E945-8D2E-B2328A5452E7}"/>
              </a:ext>
            </a:extLst>
          </p:cNvPr>
          <p:cNvCxnSpPr/>
          <p:nvPr/>
        </p:nvCxnSpPr>
        <p:spPr>
          <a:xfrm flipV="1">
            <a:off x="2572875" y="5526154"/>
            <a:ext cx="0" cy="2087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8B01F10F-7C7F-8E47-AEBE-3B38F85B2F45}"/>
              </a:ext>
            </a:extLst>
          </p:cNvPr>
          <p:cNvCxnSpPr/>
          <p:nvPr/>
        </p:nvCxnSpPr>
        <p:spPr>
          <a:xfrm flipV="1">
            <a:off x="5872666" y="5526154"/>
            <a:ext cx="0" cy="2087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4FF6180-82F4-E84E-A34D-4EAC362C8529}"/>
              </a:ext>
            </a:extLst>
          </p:cNvPr>
          <p:cNvSpPr txBox="1"/>
          <p:nvPr/>
        </p:nvSpPr>
        <p:spPr>
          <a:xfrm>
            <a:off x="1809545" y="5772963"/>
            <a:ext cx="3107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5 –figure supplement </a:t>
            </a:r>
            <a:r>
              <a:rPr lang="en-US" altLang="ja-JP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B</a:t>
            </a:r>
            <a:endParaRPr lang="en-US" altLang="ja-JP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Bottom (left)</a:t>
            </a:r>
            <a:endParaRPr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6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6E84492-6907-CF4A-A9C3-0E5B5B7FFF79}"/>
              </a:ext>
            </a:extLst>
          </p:cNvPr>
          <p:cNvSpPr txBox="1"/>
          <p:nvPr/>
        </p:nvSpPr>
        <p:spPr>
          <a:xfrm>
            <a:off x="5109337" y="5772963"/>
            <a:ext cx="26289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5 –figure supplement </a:t>
            </a:r>
            <a:r>
              <a:rPr lang="en-US" altLang="ja-JP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B</a:t>
            </a:r>
            <a:endParaRPr lang="en-US" altLang="ja-JP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Bottom (right)</a:t>
            </a:r>
            <a:endParaRPr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93388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" y="0"/>
            <a:ext cx="9085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Legend : Data from Figure 5 –figure supplement 1, 1B  </a:t>
            </a:r>
          </a:p>
          <a:p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, the original image of the full raw unedited gel</a:t>
            </a: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EE575B7-8FD8-C646-ACD9-4D5844E4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35" y="3625575"/>
            <a:ext cx="3517900" cy="20955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F822BD1-20C0-F44F-8942-41B200FDF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303" y="3607904"/>
            <a:ext cx="35179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75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" y="0"/>
            <a:ext cx="9085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Legend : Data from Figure 5 –figure supplement 1, 1B  </a:t>
            </a:r>
          </a:p>
          <a:p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, gel image with information</a:t>
            </a: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 rot="18021029">
            <a:off x="1813515" y="2509813"/>
            <a:ext cx="2039792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② 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sup</a:t>
            </a:r>
          </a:p>
        </p:txBody>
      </p:sp>
      <p:sp>
        <p:nvSpPr>
          <p:cNvPr id="12" name="正方形/長方形 11"/>
          <p:cNvSpPr/>
          <p:nvPr/>
        </p:nvSpPr>
        <p:spPr>
          <a:xfrm rot="18021029">
            <a:off x="626986" y="2741567"/>
            <a:ext cx="1656719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Dyn1 sup</a:t>
            </a:r>
          </a:p>
        </p:txBody>
      </p:sp>
      <p:sp>
        <p:nvSpPr>
          <p:cNvPr id="13" name="正方形/長方形 12"/>
          <p:cNvSpPr/>
          <p:nvPr/>
        </p:nvSpPr>
        <p:spPr>
          <a:xfrm rot="18021029">
            <a:off x="967483" y="2799116"/>
            <a:ext cx="1523336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Dyn1 ppt</a:t>
            </a:r>
          </a:p>
        </p:txBody>
      </p:sp>
      <p:sp>
        <p:nvSpPr>
          <p:cNvPr id="14" name="正方形/長方形 13"/>
          <p:cNvSpPr/>
          <p:nvPr/>
        </p:nvSpPr>
        <p:spPr>
          <a:xfrm rot="18021029">
            <a:off x="1127556" y="2393173"/>
            <a:ext cx="2363834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 sup</a:t>
            </a:r>
          </a:p>
        </p:txBody>
      </p:sp>
      <p:sp>
        <p:nvSpPr>
          <p:cNvPr id="15" name="正方形/長方形 14"/>
          <p:cNvSpPr/>
          <p:nvPr/>
        </p:nvSpPr>
        <p:spPr>
          <a:xfrm rot="18021029">
            <a:off x="1417926" y="2343602"/>
            <a:ext cx="2459652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 ppt</a:t>
            </a:r>
          </a:p>
        </p:txBody>
      </p:sp>
      <p:sp>
        <p:nvSpPr>
          <p:cNvPr id="16" name="正方形/長方形 15"/>
          <p:cNvSpPr/>
          <p:nvPr/>
        </p:nvSpPr>
        <p:spPr>
          <a:xfrm rot="18021029">
            <a:off x="2134461" y="2492915"/>
            <a:ext cx="2078303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② 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ppt</a:t>
            </a:r>
          </a:p>
        </p:txBody>
      </p:sp>
      <p:sp>
        <p:nvSpPr>
          <p:cNvPr id="18" name="正方形/長方形 17"/>
          <p:cNvSpPr/>
          <p:nvPr/>
        </p:nvSpPr>
        <p:spPr>
          <a:xfrm rot="18021029">
            <a:off x="2471390" y="2511576"/>
            <a:ext cx="2012022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③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sup</a:t>
            </a:r>
          </a:p>
        </p:txBody>
      </p:sp>
      <p:sp>
        <p:nvSpPr>
          <p:cNvPr id="19" name="正方形/長方形 18"/>
          <p:cNvSpPr/>
          <p:nvPr/>
        </p:nvSpPr>
        <p:spPr>
          <a:xfrm rot="18021029">
            <a:off x="2808719" y="2505940"/>
            <a:ext cx="2024430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③ 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ppt</a:t>
            </a:r>
          </a:p>
        </p:txBody>
      </p:sp>
      <p:sp>
        <p:nvSpPr>
          <p:cNvPr id="21" name="正方形/長方形 20"/>
          <p:cNvSpPr/>
          <p:nvPr/>
        </p:nvSpPr>
        <p:spPr>
          <a:xfrm rot="18021029">
            <a:off x="4179432" y="1965152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⑬ 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sup</a:t>
            </a:r>
          </a:p>
        </p:txBody>
      </p:sp>
      <p:sp>
        <p:nvSpPr>
          <p:cNvPr id="22" name="正方形/長方形 21"/>
          <p:cNvSpPr/>
          <p:nvPr/>
        </p:nvSpPr>
        <p:spPr>
          <a:xfrm rot="18021029">
            <a:off x="4480087" y="1954932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⑬ 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ppt</a:t>
            </a:r>
          </a:p>
        </p:txBody>
      </p:sp>
      <p:sp>
        <p:nvSpPr>
          <p:cNvPr id="23" name="正方形/長方形 22"/>
          <p:cNvSpPr/>
          <p:nvPr/>
        </p:nvSpPr>
        <p:spPr>
          <a:xfrm rot="18021029">
            <a:off x="4787614" y="1944992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⑦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sup</a:t>
            </a:r>
          </a:p>
        </p:txBody>
      </p:sp>
      <p:sp>
        <p:nvSpPr>
          <p:cNvPr id="24" name="正方形/長方形 23"/>
          <p:cNvSpPr/>
          <p:nvPr/>
        </p:nvSpPr>
        <p:spPr>
          <a:xfrm rot="18021029">
            <a:off x="5111208" y="1949431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⑦ 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ppt</a:t>
            </a:r>
          </a:p>
        </p:txBody>
      </p:sp>
      <p:sp>
        <p:nvSpPr>
          <p:cNvPr id="25" name="正方形/長方形 24"/>
          <p:cNvSpPr/>
          <p:nvPr/>
        </p:nvSpPr>
        <p:spPr>
          <a:xfrm rot="18021029">
            <a:off x="5424259" y="1929552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⑤ 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sup</a:t>
            </a:r>
          </a:p>
        </p:txBody>
      </p:sp>
      <p:sp>
        <p:nvSpPr>
          <p:cNvPr id="26" name="正方形/長方形 25"/>
          <p:cNvSpPr/>
          <p:nvPr/>
        </p:nvSpPr>
        <p:spPr>
          <a:xfrm rot="18021029">
            <a:off x="5737315" y="1925396"/>
            <a:ext cx="3308521" cy="40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Dyn1+MT+peptide</a:t>
            </a:r>
            <a:r>
              <a:rPr lang="ja-JP" altLang="en-US" sz="1200" b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⑤ </a:t>
            </a:r>
            <a:r>
              <a:rPr lang="en-US" altLang="ja-JP" sz="12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ppt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EE575B7-8FD8-C646-ACD9-4D5844E4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35" y="3625575"/>
            <a:ext cx="3517900" cy="20955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F822BD1-20C0-F44F-8942-41B200FDF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303" y="3607904"/>
            <a:ext cx="3517900" cy="22225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B37BED-86CE-524C-AD28-AAD526724469}"/>
              </a:ext>
            </a:extLst>
          </p:cNvPr>
          <p:cNvSpPr txBox="1"/>
          <p:nvPr/>
        </p:nvSpPr>
        <p:spPr>
          <a:xfrm>
            <a:off x="258105" y="805982"/>
            <a:ext cx="3929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Dyn1 (1</a:t>
            </a:r>
            <a:r>
              <a:rPr kumimoji="1" lang="en-US" altLang="ja-JP" b="1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MT (microtubule) (1.5</a:t>
            </a:r>
            <a:r>
              <a:rPr lang="en-US" altLang="ja-JP" b="1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eptide (1mM)</a:t>
            </a:r>
            <a:endParaRPr kumimoji="1" lang="ja-JP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2BD15AF-00F4-D74E-8FD2-9BAAA378B954}"/>
              </a:ext>
            </a:extLst>
          </p:cNvPr>
          <p:cNvSpPr/>
          <p:nvPr/>
        </p:nvSpPr>
        <p:spPr>
          <a:xfrm>
            <a:off x="1063936" y="3625575"/>
            <a:ext cx="601644" cy="21336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B672361-A803-7C4F-A10D-8BA1D586C605}"/>
              </a:ext>
            </a:extLst>
          </p:cNvPr>
          <p:cNvSpPr/>
          <p:nvPr/>
        </p:nvSpPr>
        <p:spPr>
          <a:xfrm>
            <a:off x="4655808" y="3607904"/>
            <a:ext cx="2294414" cy="22225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FFAC54C0-4650-0542-9BE8-7437B7036C3A}"/>
              </a:ext>
            </a:extLst>
          </p:cNvPr>
          <p:cNvSpPr/>
          <p:nvPr/>
        </p:nvSpPr>
        <p:spPr>
          <a:xfrm>
            <a:off x="1700040" y="3625575"/>
            <a:ext cx="601644" cy="21336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7786363-0040-DD4F-ACFF-3036B27CED4F}"/>
              </a:ext>
            </a:extLst>
          </p:cNvPr>
          <p:cNvSpPr/>
          <p:nvPr/>
        </p:nvSpPr>
        <p:spPr>
          <a:xfrm>
            <a:off x="6232284" y="3625575"/>
            <a:ext cx="601644" cy="21336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CCC51F-99C2-1D47-9FFD-F2ACE3664CE1}"/>
              </a:ext>
            </a:extLst>
          </p:cNvPr>
          <p:cNvSpPr txBox="1"/>
          <p:nvPr/>
        </p:nvSpPr>
        <p:spPr>
          <a:xfrm>
            <a:off x="6068869" y="5941452"/>
            <a:ext cx="140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For Fig 5A</a:t>
            </a:r>
            <a:endParaRPr lang="ja-JP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60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AD890EE-471F-484A-83F3-7A083B8DA78B}"/>
              </a:ext>
            </a:extLst>
          </p:cNvPr>
          <p:cNvSpPr txBox="1"/>
          <p:nvPr/>
        </p:nvSpPr>
        <p:spPr>
          <a:xfrm>
            <a:off x="1069486" y="5941452"/>
            <a:ext cx="140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For Fig 5A</a:t>
            </a:r>
            <a:endParaRPr lang="ja-JP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600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AC562EFD-B528-9D44-A399-FEF837CA47D5}"/>
              </a:ext>
            </a:extLst>
          </p:cNvPr>
          <p:cNvCxnSpPr>
            <a:cxnSpLocks/>
          </p:cNvCxnSpPr>
          <p:nvPr/>
        </p:nvCxnSpPr>
        <p:spPr>
          <a:xfrm flipV="1">
            <a:off x="1379482" y="5550453"/>
            <a:ext cx="0" cy="4428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7EAC5229-448F-5B45-B851-296DB62EAE93}"/>
              </a:ext>
            </a:extLst>
          </p:cNvPr>
          <p:cNvCxnSpPr/>
          <p:nvPr/>
        </p:nvCxnSpPr>
        <p:spPr>
          <a:xfrm flipV="1">
            <a:off x="5435837" y="5903843"/>
            <a:ext cx="0" cy="2087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D96195EE-F3B7-474D-86D0-92DAC6EBB303}"/>
              </a:ext>
            </a:extLst>
          </p:cNvPr>
          <p:cNvSpPr/>
          <p:nvPr/>
        </p:nvSpPr>
        <p:spPr>
          <a:xfrm>
            <a:off x="746267" y="3607904"/>
            <a:ext cx="2879821" cy="22225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7DEF9BF9-D39C-7C4F-B84A-240FA843F2C2}"/>
              </a:ext>
            </a:extLst>
          </p:cNvPr>
          <p:cNvCxnSpPr/>
          <p:nvPr/>
        </p:nvCxnSpPr>
        <p:spPr>
          <a:xfrm flipV="1">
            <a:off x="3199535" y="5903843"/>
            <a:ext cx="0" cy="2087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AEC1BF71-F8A1-C44A-A5CB-B0F2D39840B2}"/>
              </a:ext>
            </a:extLst>
          </p:cNvPr>
          <p:cNvCxnSpPr>
            <a:cxnSpLocks/>
          </p:cNvCxnSpPr>
          <p:nvPr/>
        </p:nvCxnSpPr>
        <p:spPr>
          <a:xfrm flipV="1">
            <a:off x="2025526" y="5550453"/>
            <a:ext cx="0" cy="4428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6C848D13-C4DE-6740-AE5C-E180C63EE75D}"/>
              </a:ext>
            </a:extLst>
          </p:cNvPr>
          <p:cNvCxnSpPr>
            <a:cxnSpLocks/>
          </p:cNvCxnSpPr>
          <p:nvPr/>
        </p:nvCxnSpPr>
        <p:spPr>
          <a:xfrm flipV="1">
            <a:off x="6537891" y="5550453"/>
            <a:ext cx="0" cy="4428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7779535-1789-104D-BA7C-8811F2392CCE}"/>
              </a:ext>
            </a:extLst>
          </p:cNvPr>
          <p:cNvSpPr txBox="1"/>
          <p:nvPr/>
        </p:nvSpPr>
        <p:spPr>
          <a:xfrm>
            <a:off x="2195580" y="6130758"/>
            <a:ext cx="1907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Figure 5 –figure supplement </a:t>
            </a:r>
            <a:r>
              <a:rPr lang="en-US" altLang="ja-JP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B</a:t>
            </a:r>
            <a:endParaRPr lang="en-US" altLang="ja-JP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Top (left)</a:t>
            </a:r>
            <a:endParaRPr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4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09E7168-213C-4748-9385-C2014574A2EA}"/>
              </a:ext>
            </a:extLst>
          </p:cNvPr>
          <p:cNvSpPr txBox="1"/>
          <p:nvPr/>
        </p:nvSpPr>
        <p:spPr>
          <a:xfrm>
            <a:off x="4312613" y="6130758"/>
            <a:ext cx="2738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Figure 5 –figure supplement </a:t>
            </a:r>
            <a:r>
              <a:rPr lang="en-US" altLang="ja-JP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B</a:t>
            </a:r>
            <a:endParaRPr lang="en-US" altLang="ja-JP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Top </a:t>
            </a:r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(middle)</a:t>
            </a:r>
            <a:endParaRPr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80123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Legend : Data from Figure 5 –figure supplement 1, 1B  </a:t>
            </a:r>
          </a:p>
          <a:p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Middle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, the original image of the full raw unedited gel</a:t>
            </a: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C5A182B-41FF-984C-A2E9-673E74CD1A9E}"/>
              </a:ext>
            </a:extLst>
          </p:cNvPr>
          <p:cNvGrpSpPr/>
          <p:nvPr/>
        </p:nvGrpSpPr>
        <p:grpSpPr>
          <a:xfrm>
            <a:off x="1096690" y="3464546"/>
            <a:ext cx="7120867" cy="2260600"/>
            <a:chOff x="1096690" y="3990569"/>
            <a:chExt cx="7120867" cy="2260600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8100FF85-D953-B242-B871-A1CAF55D3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6690" y="3990569"/>
              <a:ext cx="3517900" cy="2095500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AF6996DC-A734-1D44-A8E7-CB7CEFDB7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357" y="3990569"/>
              <a:ext cx="3505200" cy="226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2978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</TotalTime>
  <Words>523</Words>
  <Application>Microsoft Office PowerPoint</Application>
  <PresentationFormat>画面に合わせる (4:3)</PresentationFormat>
  <Paragraphs>99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8" baseType="lpstr">
      <vt:lpstr>ＭＳ ゴシック</vt:lpstr>
      <vt:lpstr>游ゴシック</vt:lpstr>
      <vt:lpstr>游ゴシック Light</vt:lpstr>
      <vt:lpstr>Arial</vt:lpstr>
      <vt:lpstr>Calibri</vt:lpstr>
      <vt:lpstr>Calibri Light</vt:lpstr>
      <vt:lpstr>Symbol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山田 浩司</dc:creator>
  <cp:lastModifiedBy>tetsuya.hori.1970@gmail.com</cp:lastModifiedBy>
  <cp:revision>8</cp:revision>
  <cp:lastPrinted>2021-09-07T09:28:20Z</cp:lastPrinted>
  <dcterms:created xsi:type="dcterms:W3CDTF">2021-09-07T09:21:42Z</dcterms:created>
  <dcterms:modified xsi:type="dcterms:W3CDTF">2022-04-05T07:29:50Z</dcterms:modified>
</cp:coreProperties>
</file>