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98"/>
    <p:restoredTop sz="95246"/>
  </p:normalViewPr>
  <p:slideViewPr>
    <p:cSldViewPr snapToGrid="0" snapToObjects="1">
      <p:cViewPr varScale="1">
        <p:scale>
          <a:sx n="123" d="100"/>
          <a:sy n="123" d="100"/>
        </p:scale>
        <p:origin x="126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972A8-1E12-194E-B3F1-4C4C77B810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C0B8E7-6E63-8542-B5BA-3D2D7A094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9B80C7-3D77-8C43-878D-5F03493B7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9E0B4-04E1-3546-8149-F4FA07ADD9B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587B09-12B0-2B4A-940C-AB39E8037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C2BDEC-B72E-304C-843F-5758A92B4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61B3A-2D10-4341-8BAE-574A33A1A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219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BF58EF-23F0-AB43-84F8-B4B63C4AB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77AF35-D057-A94B-8A5E-648D499229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6849F7-4E8F-0343-AFB3-A18A8AA2C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9E0B4-04E1-3546-8149-F4FA07ADD9B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5C57C6-C930-424E-ADB4-A2374097C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5263E3-3308-344E-8145-7902A3390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61B3A-2D10-4341-8BAE-574A33A1A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071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321ADD-1937-524C-8D86-D204FF145B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1C695F-ACDA-1B41-9A5A-3C891AED1A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26861A-60D9-374F-986D-D62571EEC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9E0B4-04E1-3546-8149-F4FA07ADD9B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2B70D2-AA86-9C46-8A37-3563EAB33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FB6844-77AA-F247-8421-DFEC64B26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61B3A-2D10-4341-8BAE-574A33A1A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246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4D58F-3E3A-4D4C-827F-984A3C501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CDE3AD-52AD-ED47-BFC3-BC6A22DD0E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9EB230-3A12-0044-8029-049056A32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9E0B4-04E1-3546-8149-F4FA07ADD9B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92F09-1F9E-8941-BF87-484BB4504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966A04-63C2-0D45-BF28-DEB0D17CB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61B3A-2D10-4341-8BAE-574A33A1A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888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B8C28-13B2-4644-BFC9-573E0CDFB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89E187-2A9E-0942-AB76-68F682C748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A37107-869C-594D-A8C8-1E2EAD02C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9E0B4-04E1-3546-8149-F4FA07ADD9B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82B12-0F60-3F48-A7D0-910F5EC9E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C96C56-30F1-C048-82A7-6A7348476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61B3A-2D10-4341-8BAE-574A33A1A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04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7BDE8D-39E5-A444-82D6-C433A68C13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C354E8-CCEE-DD42-BC82-430F9AAE10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26035B-26AC-5642-8EE7-387192CFC2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BEA4C6-7764-AC4A-ADAA-729D6B5EB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9E0B4-04E1-3546-8149-F4FA07ADD9B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7DD6B7-9F56-EC4C-B1C5-2D5B48969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9F1087-89B7-A849-A23C-D6432A1EF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61B3A-2D10-4341-8BAE-574A33A1A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230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94C96-2332-E642-B8A1-037220D86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CE4D1C-2246-814B-A18F-B5333FD304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15FE37-91DA-0F45-A77D-21C083763F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A777A1-0FCD-2E45-B4D3-BD92896DD7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FE7000D-95A3-B546-B3E4-4B8A3A2330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F651FB-C2CF-BF4C-93E1-9FE1CDA88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9E0B4-04E1-3546-8149-F4FA07ADD9B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656330-3983-CD44-A6AB-3525B9DDB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B57707-7056-104D-9FB1-C0AE4F25A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61B3A-2D10-4341-8BAE-574A33A1A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965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1D08E-EB05-DA47-9975-C5A6E8B40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FF678D-4575-3B4F-B29B-B32306A88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9E0B4-04E1-3546-8149-F4FA07ADD9B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0AB4C1-9DA8-0C4B-BF36-A1580166D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034F15-931C-6942-90FF-BCEC28157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61B3A-2D10-4341-8BAE-574A33A1A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74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966C88-C25A-0342-8C6B-0B0DE7157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9E0B4-04E1-3546-8149-F4FA07ADD9B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DDBCAC-9978-7549-99DC-633F6A56E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DCC28D-72DA-DA4C-935C-4FB94C175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61B3A-2D10-4341-8BAE-574A33A1A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47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D5C0C6-FCA7-5942-B2E4-739E1A23F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0379EF-07CC-0445-9A81-F4019BEEBD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97E90E-0EF9-E547-A3E8-4546EB2929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8AAD0E-746D-9B42-A0CB-623D05F85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9E0B4-04E1-3546-8149-F4FA07ADD9B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8193E5-9B10-494F-9979-63E15D747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A6F374-08E3-7E43-A032-5C0E6B82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61B3A-2D10-4341-8BAE-574A33A1A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352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DADEE-DB8E-D44D-B610-7806AD053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A28766-41B4-8B4B-A45B-606B2A5D58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3E0E99-992E-C949-9B53-3E1E9A464C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DD68A0-24DA-C745-847A-848E8244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9E0B4-04E1-3546-8149-F4FA07ADD9B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845274-6C50-B147-A056-15CA49497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7D0644-FCC7-D747-8AB7-2E8D23BBC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61B3A-2D10-4341-8BAE-574A33A1A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98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7A9B44-2F2E-3746-ADF9-5E2D3F2B2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0D6C0C-4181-CE49-BA22-74BCC75A3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710851-93D6-344A-B258-CE8AFD7CB7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9E0B4-04E1-3546-8149-F4FA07ADD9B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5DAEC3-34DD-214D-A819-1F11EE5789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0538D-80AE-A549-A93F-F4A71AA953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61B3A-2D10-4341-8BAE-574A33A1A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05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1D065C0-4725-3644-B7A9-B524BEE8C7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421" y="1445185"/>
            <a:ext cx="6178923" cy="46691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CE67A4D-19F5-9D45-87CC-A571DBC4C237}"/>
              </a:ext>
            </a:extLst>
          </p:cNvPr>
          <p:cNvSpPr txBox="1"/>
          <p:nvPr/>
        </p:nvSpPr>
        <p:spPr>
          <a:xfrm>
            <a:off x="214406" y="568346"/>
            <a:ext cx="317489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To demonstrate co-migration of the cross-linked </a:t>
            </a:r>
            <a:r>
              <a:rPr lang="en-US" sz="1400" dirty="0">
                <a:solidFill>
                  <a:srgbClr val="0000FF"/>
                </a:solidFill>
              </a:rPr>
              <a:t>complexes between MBP</a:t>
            </a:r>
            <a:r>
              <a:rPr lang="el-GR" sz="1400" dirty="0">
                <a:solidFill>
                  <a:srgbClr val="0000FF"/>
                </a:solidFill>
              </a:rPr>
              <a:t>Δ</a:t>
            </a:r>
            <a:r>
              <a:rPr lang="en-US" sz="1400" dirty="0" smtClean="0">
                <a:solidFill>
                  <a:srgbClr val="0000FF"/>
                </a:solidFill>
              </a:rPr>
              <a:t>27BofA and </a:t>
            </a:r>
            <a:r>
              <a:rPr lang="en-US" sz="1400" dirty="0" err="1" smtClean="0">
                <a:solidFill>
                  <a:srgbClr val="0000FF"/>
                </a:solidFill>
              </a:rPr>
              <a:t>cytTM-SpoIVFB</a:t>
            </a:r>
            <a:r>
              <a:rPr lang="en-US" sz="1400" dirty="0" smtClean="0">
                <a:solidFill>
                  <a:srgbClr val="0000FF"/>
                </a:solidFill>
              </a:rPr>
              <a:t>, two blots were aligned using the molecular weight standards and imaged </a:t>
            </a:r>
            <a:r>
              <a:rPr lang="en-US" sz="1400" dirty="0">
                <a:solidFill>
                  <a:srgbClr val="0000FF"/>
                </a:solidFill>
              </a:rPr>
              <a:t>next to each </a:t>
            </a:r>
            <a:r>
              <a:rPr lang="en-US" sz="1400" dirty="0" smtClean="0">
                <a:solidFill>
                  <a:srgbClr val="0000FF"/>
                </a:solidFill>
              </a:rPr>
              <a:t>other.  The blot on the right is Figure 4A and the one on the left is Figure 4-figure </a:t>
            </a:r>
            <a:r>
              <a:rPr lang="en-US" sz="1400" smtClean="0">
                <a:solidFill>
                  <a:srgbClr val="0000FF"/>
                </a:solidFill>
              </a:rPr>
              <a:t>supplement </a:t>
            </a:r>
            <a:r>
              <a:rPr lang="en-US" sz="1400" smtClean="0">
                <a:solidFill>
                  <a:srgbClr val="0000FF"/>
                </a:solidFill>
              </a:rPr>
              <a:t>3.  </a:t>
            </a:r>
            <a:r>
              <a:rPr lang="en-US" sz="1400" dirty="0" smtClean="0">
                <a:solidFill>
                  <a:srgbClr val="0000FF"/>
                </a:solidFill>
              </a:rPr>
              <a:t>The dashed line marks the boundary between the blots. </a:t>
            </a:r>
            <a:endParaRPr lang="en-US" sz="1400" dirty="0">
              <a:solidFill>
                <a:srgbClr val="0000FF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1BB498-3140-3041-863F-F38F9A80D932}"/>
              </a:ext>
            </a:extLst>
          </p:cNvPr>
          <p:cNvCxnSpPr/>
          <p:nvPr/>
        </p:nvCxnSpPr>
        <p:spPr>
          <a:xfrm flipH="1">
            <a:off x="6737882" y="-8132"/>
            <a:ext cx="1" cy="649224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2CF2A886-EB9E-ED4E-9CAA-7515CFF30A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44034"/>
              </p:ext>
            </p:extLst>
          </p:nvPr>
        </p:nvGraphicFramePr>
        <p:xfrm>
          <a:off x="3327459" y="753609"/>
          <a:ext cx="6520141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0858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234892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243281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35559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18782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218114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1446052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268357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08113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298173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248479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229135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9828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930518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r>
                        <a:rPr lang="en-US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D371CDB-5514-F647-A2FD-7F7B430D46F0}"/>
              </a:ext>
            </a:extLst>
          </p:cNvPr>
          <p:cNvCxnSpPr>
            <a:cxnSpLocks/>
          </p:cNvCxnSpPr>
          <p:nvPr/>
        </p:nvCxnSpPr>
        <p:spPr>
          <a:xfrm>
            <a:off x="5201523" y="486082"/>
            <a:ext cx="0" cy="959103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497FCC6-A64D-2742-9A24-B55E0F8A3495}"/>
              </a:ext>
            </a:extLst>
          </p:cNvPr>
          <p:cNvSpPr txBox="1"/>
          <p:nvPr/>
        </p:nvSpPr>
        <p:spPr>
          <a:xfrm>
            <a:off x="10050386" y="3164278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F88D4F4-4F76-BB48-AA91-481D00692D3E}"/>
              </a:ext>
            </a:extLst>
          </p:cNvPr>
          <p:cNvCxnSpPr>
            <a:cxnSpLocks/>
          </p:cNvCxnSpPr>
          <p:nvPr/>
        </p:nvCxnSpPr>
        <p:spPr>
          <a:xfrm flipH="1">
            <a:off x="9824708" y="537658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ADD7BF5E-DF99-0243-AA6D-7DD98B2C0997}"/>
              </a:ext>
            </a:extLst>
          </p:cNvPr>
          <p:cNvSpPr/>
          <p:nvPr/>
        </p:nvSpPr>
        <p:spPr>
          <a:xfrm>
            <a:off x="10050386" y="3532207"/>
            <a:ext cx="19799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</a:t>
            </a:r>
          </a:p>
          <a:p>
            <a:r>
              <a:rPr lang="en-US" dirty="0"/>
              <a:t>dimer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E4C00D6-5254-8541-A26F-3360186379D2}"/>
              </a:ext>
            </a:extLst>
          </p:cNvPr>
          <p:cNvCxnSpPr>
            <a:cxnSpLocks/>
          </p:cNvCxnSpPr>
          <p:nvPr/>
        </p:nvCxnSpPr>
        <p:spPr>
          <a:xfrm flipH="1">
            <a:off x="9830208" y="371827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4FBCC4F-C3B4-2D44-9FEF-5C10BEC85E44}"/>
              </a:ext>
            </a:extLst>
          </p:cNvPr>
          <p:cNvCxnSpPr>
            <a:cxnSpLocks/>
          </p:cNvCxnSpPr>
          <p:nvPr/>
        </p:nvCxnSpPr>
        <p:spPr>
          <a:xfrm flipH="1">
            <a:off x="9835802" y="3351853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BB00B02-7F5A-6B41-9915-88FE431ABE9B}"/>
              </a:ext>
            </a:extLst>
          </p:cNvPr>
          <p:cNvCxnSpPr>
            <a:cxnSpLocks/>
          </p:cNvCxnSpPr>
          <p:nvPr/>
        </p:nvCxnSpPr>
        <p:spPr>
          <a:xfrm flipH="1">
            <a:off x="7245489" y="473161"/>
            <a:ext cx="17373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42A0F7B-DD90-8F42-B39F-631B610E5A85}"/>
              </a:ext>
            </a:extLst>
          </p:cNvPr>
          <p:cNvSpPr txBox="1"/>
          <p:nvPr/>
        </p:nvSpPr>
        <p:spPr>
          <a:xfrm>
            <a:off x="6803027" y="-104994"/>
            <a:ext cx="2522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4519ED7-D130-4D4F-8884-A6B469096C88}"/>
              </a:ext>
            </a:extLst>
          </p:cNvPr>
          <p:cNvSpPr txBox="1"/>
          <p:nvPr/>
        </p:nvSpPr>
        <p:spPr>
          <a:xfrm>
            <a:off x="10050386" y="5191919"/>
            <a:ext cx="1900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F4F5277-E61D-F04F-A5C3-A0D96BA62189}"/>
              </a:ext>
            </a:extLst>
          </p:cNvPr>
          <p:cNvSpPr txBox="1"/>
          <p:nvPr/>
        </p:nvSpPr>
        <p:spPr>
          <a:xfrm>
            <a:off x="3143315" y="525641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9BA6134-3282-FB4C-8D29-02862EE2AAC5}"/>
              </a:ext>
            </a:extLst>
          </p:cNvPr>
          <p:cNvSpPr txBox="1"/>
          <p:nvPr/>
        </p:nvSpPr>
        <p:spPr>
          <a:xfrm>
            <a:off x="3136473" y="445242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E628521-B242-5140-BC5A-C92F6EAD129C}"/>
              </a:ext>
            </a:extLst>
          </p:cNvPr>
          <p:cNvSpPr txBox="1"/>
          <p:nvPr/>
        </p:nvSpPr>
        <p:spPr>
          <a:xfrm>
            <a:off x="3136473" y="381365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BE94405-8F0A-3D40-A78C-250D08CF7B6F}"/>
              </a:ext>
            </a:extLst>
          </p:cNvPr>
          <p:cNvSpPr txBox="1"/>
          <p:nvPr/>
        </p:nvSpPr>
        <p:spPr>
          <a:xfrm>
            <a:off x="3118107" y="320007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78</a:t>
            </a:r>
          </a:p>
        </p:txBody>
      </p:sp>
      <p:sp>
        <p:nvSpPr>
          <p:cNvPr id="34" name="Triangle 33">
            <a:extLst>
              <a:ext uri="{FF2B5EF4-FFF2-40B4-BE49-F238E27FC236}">
                <a16:creationId xmlns:a16="http://schemas.microsoft.com/office/drawing/2014/main" id="{98C2DD49-D63E-C14B-95E5-8986DEBF412B}"/>
              </a:ext>
            </a:extLst>
          </p:cNvPr>
          <p:cNvSpPr/>
          <p:nvPr/>
        </p:nvSpPr>
        <p:spPr>
          <a:xfrm rot="5400000">
            <a:off x="3529591" y="3326584"/>
            <a:ext cx="92566" cy="116319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riangle 34">
            <a:extLst>
              <a:ext uri="{FF2B5EF4-FFF2-40B4-BE49-F238E27FC236}">
                <a16:creationId xmlns:a16="http://schemas.microsoft.com/office/drawing/2014/main" id="{7EB2C63A-F9A1-2542-9A99-9E32128F6E90}"/>
              </a:ext>
            </a:extLst>
          </p:cNvPr>
          <p:cNvSpPr/>
          <p:nvPr/>
        </p:nvSpPr>
        <p:spPr>
          <a:xfrm rot="5400000">
            <a:off x="3515736" y="3923848"/>
            <a:ext cx="92566" cy="116319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riangle 35">
            <a:extLst>
              <a:ext uri="{FF2B5EF4-FFF2-40B4-BE49-F238E27FC236}">
                <a16:creationId xmlns:a16="http://schemas.microsoft.com/office/drawing/2014/main" id="{B3AD3A42-6F11-AE40-94F8-437C03D7CB15}"/>
              </a:ext>
            </a:extLst>
          </p:cNvPr>
          <p:cNvSpPr/>
          <p:nvPr/>
        </p:nvSpPr>
        <p:spPr>
          <a:xfrm rot="5400000">
            <a:off x="3524091" y="4566729"/>
            <a:ext cx="92566" cy="116319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riangle 36">
            <a:extLst>
              <a:ext uri="{FF2B5EF4-FFF2-40B4-BE49-F238E27FC236}">
                <a16:creationId xmlns:a16="http://schemas.microsoft.com/office/drawing/2014/main" id="{AEBCDF41-6A8D-0C4A-B972-BBCED9274663}"/>
              </a:ext>
            </a:extLst>
          </p:cNvPr>
          <p:cNvSpPr/>
          <p:nvPr/>
        </p:nvSpPr>
        <p:spPr>
          <a:xfrm rot="5400000">
            <a:off x="3524091" y="5392820"/>
            <a:ext cx="92566" cy="116319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1508ACE-FCEA-1A40-8C8E-6D8CC5A369F8}"/>
              </a:ext>
            </a:extLst>
          </p:cNvPr>
          <p:cNvSpPr txBox="1"/>
          <p:nvPr/>
        </p:nvSpPr>
        <p:spPr>
          <a:xfrm>
            <a:off x="2039393" y="2652534"/>
            <a:ext cx="1542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MW (</a:t>
            </a:r>
            <a:r>
              <a:rPr lang="en-US" dirty="0" err="1"/>
              <a:t>kDa</a:t>
            </a:r>
            <a:r>
              <a:rPr lang="en-US" dirty="0"/>
              <a:t>) 105</a:t>
            </a:r>
          </a:p>
        </p:txBody>
      </p:sp>
      <p:sp>
        <p:nvSpPr>
          <p:cNvPr id="39" name="Triangle 38">
            <a:extLst>
              <a:ext uri="{FF2B5EF4-FFF2-40B4-BE49-F238E27FC236}">
                <a16:creationId xmlns:a16="http://schemas.microsoft.com/office/drawing/2014/main" id="{419F824A-010F-A346-8432-467ECBBB8E91}"/>
              </a:ext>
            </a:extLst>
          </p:cNvPr>
          <p:cNvSpPr/>
          <p:nvPr/>
        </p:nvSpPr>
        <p:spPr>
          <a:xfrm rot="5400000">
            <a:off x="3535520" y="2759916"/>
            <a:ext cx="92566" cy="116319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08420BD-2F1F-7C42-98C5-2CB8AD852C5A}"/>
              </a:ext>
            </a:extLst>
          </p:cNvPr>
          <p:cNvSpPr/>
          <p:nvPr/>
        </p:nvSpPr>
        <p:spPr>
          <a:xfrm>
            <a:off x="7699290" y="6139389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αFLAG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7CA3668-760E-634D-9D1B-1F9FCE5932DC}"/>
              </a:ext>
            </a:extLst>
          </p:cNvPr>
          <p:cNvSpPr/>
          <p:nvPr/>
        </p:nvSpPr>
        <p:spPr>
          <a:xfrm>
            <a:off x="4842922" y="6143568"/>
            <a:ext cx="756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αMBP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5D8C8C2-B6F8-6D4D-BEEB-AC0DF1487C6F}"/>
              </a:ext>
            </a:extLst>
          </p:cNvPr>
          <p:cNvSpPr txBox="1"/>
          <p:nvPr/>
        </p:nvSpPr>
        <p:spPr>
          <a:xfrm>
            <a:off x="8231235" y="453408"/>
            <a:ext cx="542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C46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2F5EA0C-D542-2240-B319-58420A51430B}"/>
              </a:ext>
            </a:extLst>
          </p:cNvPr>
          <p:cNvSpPr/>
          <p:nvPr/>
        </p:nvSpPr>
        <p:spPr>
          <a:xfrm>
            <a:off x="7259541" y="472983"/>
            <a:ext cx="7125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C46S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6A8DA0C-8289-8B48-8F79-D89ADD81FD89}"/>
              </a:ext>
            </a:extLst>
          </p:cNvPr>
          <p:cNvCxnSpPr>
            <a:cxnSpLocks/>
          </p:cNvCxnSpPr>
          <p:nvPr/>
        </p:nvCxnSpPr>
        <p:spPr>
          <a:xfrm>
            <a:off x="8060152" y="477778"/>
            <a:ext cx="0" cy="959103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FBAA7891-9C16-4444-902D-6888ECACE5A6}"/>
              </a:ext>
            </a:extLst>
          </p:cNvPr>
          <p:cNvSpPr txBox="1"/>
          <p:nvPr/>
        </p:nvSpPr>
        <p:spPr>
          <a:xfrm>
            <a:off x="186614" y="111780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 4A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F7C5142-01AE-EF42-BFBB-1F3051AB1197}"/>
              </a:ext>
            </a:extLst>
          </p:cNvPr>
          <p:cNvSpPr/>
          <p:nvPr/>
        </p:nvSpPr>
        <p:spPr>
          <a:xfrm>
            <a:off x="10050386" y="4474540"/>
            <a:ext cx="1439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E1FB024D-2BBD-904B-86D9-E2E0FDB39451}"/>
              </a:ext>
            </a:extLst>
          </p:cNvPr>
          <p:cNvCxnSpPr>
            <a:cxnSpLocks/>
          </p:cNvCxnSpPr>
          <p:nvPr/>
        </p:nvCxnSpPr>
        <p:spPr>
          <a:xfrm flipH="1">
            <a:off x="9824708" y="465612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AE36A0F6-5F05-6B45-B2EE-B15BF2952E92}"/>
              </a:ext>
            </a:extLst>
          </p:cNvPr>
          <p:cNvSpPr/>
          <p:nvPr/>
        </p:nvSpPr>
        <p:spPr>
          <a:xfrm>
            <a:off x="10047419" y="2845706"/>
            <a:ext cx="2047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 dimer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2577842A-3B40-C34C-82BB-87C49F4F153A}"/>
              </a:ext>
            </a:extLst>
          </p:cNvPr>
          <p:cNvCxnSpPr>
            <a:cxnSpLocks/>
          </p:cNvCxnSpPr>
          <p:nvPr/>
        </p:nvCxnSpPr>
        <p:spPr>
          <a:xfrm flipH="1">
            <a:off x="9824708" y="304449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E9027C4B-7BBF-3441-ABEF-34FA3D945BEA}"/>
              </a:ext>
            </a:extLst>
          </p:cNvPr>
          <p:cNvSpPr txBox="1"/>
          <p:nvPr/>
        </p:nvSpPr>
        <p:spPr>
          <a:xfrm>
            <a:off x="5677719" y="324951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BB00B02-7F5A-6B41-9915-88FE431ABE9B}"/>
              </a:ext>
            </a:extLst>
          </p:cNvPr>
          <p:cNvCxnSpPr>
            <a:cxnSpLocks/>
          </p:cNvCxnSpPr>
          <p:nvPr/>
        </p:nvCxnSpPr>
        <p:spPr>
          <a:xfrm flipH="1">
            <a:off x="4368444" y="482439"/>
            <a:ext cx="17373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B9A38CE4-5AFE-044E-B084-F934D0C94DCB}"/>
              </a:ext>
            </a:extLst>
          </p:cNvPr>
          <p:cNvSpPr txBox="1"/>
          <p:nvPr/>
        </p:nvSpPr>
        <p:spPr>
          <a:xfrm>
            <a:off x="4463852" y="513156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E44C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D6D5F54-BB84-554A-924C-FDD6BB65D426}"/>
              </a:ext>
            </a:extLst>
          </p:cNvPr>
          <p:cNvSpPr txBox="1"/>
          <p:nvPr/>
        </p:nvSpPr>
        <p:spPr>
          <a:xfrm>
            <a:off x="5303876" y="513156"/>
            <a:ext cx="739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E44Q 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BD55F1C-0EAC-594E-A51B-26204D151DE5}"/>
              </a:ext>
            </a:extLst>
          </p:cNvPr>
          <p:cNvSpPr txBox="1"/>
          <p:nvPr/>
        </p:nvSpPr>
        <p:spPr>
          <a:xfrm>
            <a:off x="4385762" y="163264"/>
            <a:ext cx="161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cytTM-SpoIVFB</a:t>
            </a:r>
            <a:endParaRPr lang="en-US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1EB6642-ADCF-F24C-ADB0-3B71BE61917A}"/>
              </a:ext>
            </a:extLst>
          </p:cNvPr>
          <p:cNvSpPr txBox="1"/>
          <p:nvPr/>
        </p:nvSpPr>
        <p:spPr>
          <a:xfrm>
            <a:off x="4261434" y="-103622"/>
            <a:ext cx="1838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 </a:t>
            </a:r>
            <a:r>
              <a:rPr lang="en-US" dirty="0" smtClean="0"/>
              <a:t>C46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772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2AC28F0B-BC5E-C94B-BC0D-AEE8A11C532C}"/>
              </a:ext>
            </a:extLst>
          </p:cNvPr>
          <p:cNvSpPr txBox="1"/>
          <p:nvPr/>
        </p:nvSpPr>
        <p:spPr>
          <a:xfrm>
            <a:off x="4860959" y="638074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C46S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9A44097-8991-EA4F-B8FD-123B5D295B60}"/>
              </a:ext>
            </a:extLst>
          </p:cNvPr>
          <p:cNvSpPr/>
          <p:nvPr/>
        </p:nvSpPr>
        <p:spPr>
          <a:xfrm>
            <a:off x="3237708" y="640652"/>
            <a:ext cx="15331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C46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2CF2A886-EB9E-ED4E-9CAA-7515CFF30A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185309"/>
              </p:ext>
            </p:extLst>
          </p:nvPr>
        </p:nvGraphicFramePr>
        <p:xfrm>
          <a:off x="2428962" y="915697"/>
          <a:ext cx="6520141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0858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412580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81600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39200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16800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38400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52800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616985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930518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r>
                        <a:rPr lang="en-US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D371CDB-5514-F647-A2FD-7F7B430D46F0}"/>
              </a:ext>
            </a:extLst>
          </p:cNvPr>
          <p:cNvCxnSpPr>
            <a:cxnSpLocks/>
          </p:cNvCxnSpPr>
          <p:nvPr/>
        </p:nvCxnSpPr>
        <p:spPr>
          <a:xfrm>
            <a:off x="4589254" y="657649"/>
            <a:ext cx="0" cy="959103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497FCC6-A64D-2742-9A24-B55E0F8A3495}"/>
              </a:ext>
            </a:extLst>
          </p:cNvPr>
          <p:cNvSpPr txBox="1"/>
          <p:nvPr/>
        </p:nvSpPr>
        <p:spPr>
          <a:xfrm>
            <a:off x="9416357" y="2962236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F88D4F4-4F76-BB48-AA91-481D00692D3E}"/>
              </a:ext>
            </a:extLst>
          </p:cNvPr>
          <p:cNvCxnSpPr>
            <a:cxnSpLocks/>
          </p:cNvCxnSpPr>
          <p:nvPr/>
        </p:nvCxnSpPr>
        <p:spPr>
          <a:xfrm flipH="1">
            <a:off x="9152760" y="5458968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ADD7BF5E-DF99-0243-AA6D-7DD98B2C0997}"/>
              </a:ext>
            </a:extLst>
          </p:cNvPr>
          <p:cNvSpPr/>
          <p:nvPr/>
        </p:nvSpPr>
        <p:spPr>
          <a:xfrm>
            <a:off x="9416357" y="3377871"/>
            <a:ext cx="2362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</a:t>
            </a:r>
          </a:p>
          <a:p>
            <a:r>
              <a:rPr lang="en-US" dirty="0"/>
              <a:t>dimer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E4C00D6-5254-8541-A26F-3360186379D2}"/>
              </a:ext>
            </a:extLst>
          </p:cNvPr>
          <p:cNvCxnSpPr>
            <a:cxnSpLocks/>
          </p:cNvCxnSpPr>
          <p:nvPr/>
        </p:nvCxnSpPr>
        <p:spPr>
          <a:xfrm flipH="1">
            <a:off x="9196179" y="356393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4FBCC4F-C3B4-2D44-9FEF-5C10BEC85E44}"/>
              </a:ext>
            </a:extLst>
          </p:cNvPr>
          <p:cNvCxnSpPr>
            <a:cxnSpLocks/>
          </p:cNvCxnSpPr>
          <p:nvPr/>
        </p:nvCxnSpPr>
        <p:spPr>
          <a:xfrm flipH="1">
            <a:off x="9201773" y="314981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BB00B02-7F5A-6B41-9915-88FE431ABE9B}"/>
              </a:ext>
            </a:extLst>
          </p:cNvPr>
          <p:cNvCxnSpPr>
            <a:cxnSpLocks/>
          </p:cNvCxnSpPr>
          <p:nvPr/>
        </p:nvCxnSpPr>
        <p:spPr>
          <a:xfrm flipH="1">
            <a:off x="2896992" y="652141"/>
            <a:ext cx="54855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42A0F7B-DD90-8F42-B39F-631B610E5A85}"/>
              </a:ext>
            </a:extLst>
          </p:cNvPr>
          <p:cNvSpPr txBox="1"/>
          <p:nvPr/>
        </p:nvSpPr>
        <p:spPr>
          <a:xfrm>
            <a:off x="2926966" y="40003"/>
            <a:ext cx="2522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4519ED7-D130-4D4F-8884-A6B469096C88}"/>
              </a:ext>
            </a:extLst>
          </p:cNvPr>
          <p:cNvSpPr txBox="1"/>
          <p:nvPr/>
        </p:nvSpPr>
        <p:spPr>
          <a:xfrm>
            <a:off x="9416357" y="5274302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F4F5277-E61D-F04F-A5C3-A0D96BA62189}"/>
              </a:ext>
            </a:extLst>
          </p:cNvPr>
          <p:cNvSpPr txBox="1"/>
          <p:nvPr/>
        </p:nvSpPr>
        <p:spPr>
          <a:xfrm>
            <a:off x="2244818" y="526784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9BA6134-3282-FB4C-8D29-02862EE2AAC5}"/>
              </a:ext>
            </a:extLst>
          </p:cNvPr>
          <p:cNvSpPr txBox="1"/>
          <p:nvPr/>
        </p:nvSpPr>
        <p:spPr>
          <a:xfrm>
            <a:off x="2237976" y="436098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E628521-B242-5140-BC5A-C92F6EAD129C}"/>
              </a:ext>
            </a:extLst>
          </p:cNvPr>
          <p:cNvSpPr txBox="1"/>
          <p:nvPr/>
        </p:nvSpPr>
        <p:spPr>
          <a:xfrm>
            <a:off x="2237976" y="367649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BE94405-8F0A-3D40-A78C-250D08CF7B6F}"/>
              </a:ext>
            </a:extLst>
          </p:cNvPr>
          <p:cNvSpPr txBox="1"/>
          <p:nvPr/>
        </p:nvSpPr>
        <p:spPr>
          <a:xfrm>
            <a:off x="2219610" y="292575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78</a:t>
            </a:r>
          </a:p>
        </p:txBody>
      </p:sp>
      <p:sp>
        <p:nvSpPr>
          <p:cNvPr id="34" name="Triangle 33">
            <a:extLst>
              <a:ext uri="{FF2B5EF4-FFF2-40B4-BE49-F238E27FC236}">
                <a16:creationId xmlns:a16="http://schemas.microsoft.com/office/drawing/2014/main" id="{98C2DD49-D63E-C14B-95E5-8986DEBF412B}"/>
              </a:ext>
            </a:extLst>
          </p:cNvPr>
          <p:cNvSpPr/>
          <p:nvPr/>
        </p:nvSpPr>
        <p:spPr>
          <a:xfrm rot="5400000">
            <a:off x="2631094" y="3052264"/>
            <a:ext cx="92566" cy="116319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riangle 34">
            <a:extLst>
              <a:ext uri="{FF2B5EF4-FFF2-40B4-BE49-F238E27FC236}">
                <a16:creationId xmlns:a16="http://schemas.microsoft.com/office/drawing/2014/main" id="{7EB2C63A-F9A1-2542-9A99-9E32128F6E90}"/>
              </a:ext>
            </a:extLst>
          </p:cNvPr>
          <p:cNvSpPr/>
          <p:nvPr/>
        </p:nvSpPr>
        <p:spPr>
          <a:xfrm rot="5400000">
            <a:off x="2617239" y="3786688"/>
            <a:ext cx="92566" cy="116319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riangle 35">
            <a:extLst>
              <a:ext uri="{FF2B5EF4-FFF2-40B4-BE49-F238E27FC236}">
                <a16:creationId xmlns:a16="http://schemas.microsoft.com/office/drawing/2014/main" id="{B3AD3A42-6F11-AE40-94F8-437C03D7CB15}"/>
              </a:ext>
            </a:extLst>
          </p:cNvPr>
          <p:cNvSpPr/>
          <p:nvPr/>
        </p:nvSpPr>
        <p:spPr>
          <a:xfrm rot="5400000">
            <a:off x="2625594" y="4475289"/>
            <a:ext cx="92566" cy="116319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riangle 36">
            <a:extLst>
              <a:ext uri="{FF2B5EF4-FFF2-40B4-BE49-F238E27FC236}">
                <a16:creationId xmlns:a16="http://schemas.microsoft.com/office/drawing/2014/main" id="{AEBCDF41-6A8D-0C4A-B972-BBCED9274663}"/>
              </a:ext>
            </a:extLst>
          </p:cNvPr>
          <p:cNvSpPr/>
          <p:nvPr/>
        </p:nvSpPr>
        <p:spPr>
          <a:xfrm rot="5400000">
            <a:off x="2625594" y="5404250"/>
            <a:ext cx="92566" cy="116319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1508ACE-FCEA-1A40-8C8E-6D8CC5A369F8}"/>
              </a:ext>
            </a:extLst>
          </p:cNvPr>
          <p:cNvSpPr txBox="1"/>
          <p:nvPr/>
        </p:nvSpPr>
        <p:spPr>
          <a:xfrm>
            <a:off x="1140896" y="2378214"/>
            <a:ext cx="1542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MW (</a:t>
            </a:r>
            <a:r>
              <a:rPr lang="en-US" dirty="0" err="1"/>
              <a:t>kDa</a:t>
            </a:r>
            <a:r>
              <a:rPr lang="en-US" dirty="0"/>
              <a:t>) 105</a:t>
            </a:r>
          </a:p>
        </p:txBody>
      </p:sp>
      <p:sp>
        <p:nvSpPr>
          <p:cNvPr id="39" name="Triangle 38">
            <a:extLst>
              <a:ext uri="{FF2B5EF4-FFF2-40B4-BE49-F238E27FC236}">
                <a16:creationId xmlns:a16="http://schemas.microsoft.com/office/drawing/2014/main" id="{419F824A-010F-A346-8432-467ECBBB8E91}"/>
              </a:ext>
            </a:extLst>
          </p:cNvPr>
          <p:cNvSpPr/>
          <p:nvPr/>
        </p:nvSpPr>
        <p:spPr>
          <a:xfrm rot="5400000">
            <a:off x="2637023" y="2485596"/>
            <a:ext cx="92566" cy="116319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18470CF-D2CE-724E-92C6-D909E94422A6}"/>
              </a:ext>
            </a:extLst>
          </p:cNvPr>
          <p:cNvCxnSpPr>
            <a:cxnSpLocks/>
          </p:cNvCxnSpPr>
          <p:nvPr/>
        </p:nvCxnSpPr>
        <p:spPr>
          <a:xfrm>
            <a:off x="5689032" y="0"/>
            <a:ext cx="0" cy="1638396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C5D8C8C2-B6F8-6D4D-BEEB-AC0DF1487C6F}"/>
              </a:ext>
            </a:extLst>
          </p:cNvPr>
          <p:cNvSpPr txBox="1"/>
          <p:nvPr/>
        </p:nvSpPr>
        <p:spPr>
          <a:xfrm>
            <a:off x="6849478" y="633370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C46S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2F5EA0C-D542-2240-B319-58420A51430B}"/>
              </a:ext>
            </a:extLst>
          </p:cNvPr>
          <p:cNvSpPr/>
          <p:nvPr/>
        </p:nvSpPr>
        <p:spPr>
          <a:xfrm>
            <a:off x="5453566" y="609159"/>
            <a:ext cx="15331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C46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6A8DA0C-8289-8B48-8F79-D89ADD81FD89}"/>
              </a:ext>
            </a:extLst>
          </p:cNvPr>
          <p:cNvCxnSpPr>
            <a:cxnSpLocks/>
          </p:cNvCxnSpPr>
          <p:nvPr/>
        </p:nvCxnSpPr>
        <p:spPr>
          <a:xfrm>
            <a:off x="6693655" y="657649"/>
            <a:ext cx="0" cy="1102832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FBAA7891-9C16-4444-902D-6888ECACE5A6}"/>
              </a:ext>
            </a:extLst>
          </p:cNvPr>
          <p:cNvSpPr txBox="1"/>
          <p:nvPr/>
        </p:nvSpPr>
        <p:spPr>
          <a:xfrm>
            <a:off x="186614" y="111780"/>
            <a:ext cx="747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 4B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5FF8380-1DEC-2C4C-A3D0-B4EED46F2B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2760" y="1620938"/>
            <a:ext cx="6350000" cy="48768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C2FBCDD9-FDFF-BF42-BED7-5A778B549B0F}"/>
              </a:ext>
            </a:extLst>
          </p:cNvPr>
          <p:cNvSpPr txBox="1"/>
          <p:nvPr/>
        </p:nvSpPr>
        <p:spPr>
          <a:xfrm>
            <a:off x="5612590" y="20490"/>
            <a:ext cx="2522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P135C cytTM-SpoIVFB</a:t>
            </a:r>
          </a:p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</a:t>
            </a:r>
          </a:p>
        </p:txBody>
      </p:sp>
    </p:spTree>
    <p:extLst>
      <p:ext uri="{BB962C8B-B14F-4D97-AF65-F5344CB8AC3E}">
        <p14:creationId xmlns:p14="http://schemas.microsoft.com/office/powerpoint/2010/main" val="3402677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5B878757C6144B104C5E4029E0BB6" ma:contentTypeVersion="14" ma:contentTypeDescription="Create a new document." ma:contentTypeScope="" ma:versionID="9f688f900531a4236b6da98bf3cb268f">
  <xsd:schema xmlns:xsd="http://www.w3.org/2001/XMLSchema" xmlns:xs="http://www.w3.org/2001/XMLSchema" xmlns:p="http://schemas.microsoft.com/office/2006/metadata/properties" xmlns:ns3="0b01a07b-8d13-4cb5-9d22-64822278069e" xmlns:ns4="198a9f0d-948e-4f5a-af70-f6d2f30972cd" targetNamespace="http://schemas.microsoft.com/office/2006/metadata/properties" ma:root="true" ma:fieldsID="c04d3e0e4baedd5a0de5ec8817e1430b" ns3:_="" ns4:_="">
    <xsd:import namespace="0b01a07b-8d13-4cb5-9d22-64822278069e"/>
    <xsd:import namespace="198a9f0d-948e-4f5a-af70-f6d2f30972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01a07b-8d13-4cb5-9d22-6482227806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8a9f0d-948e-4f5a-af70-f6d2f30972c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391803E-80CE-4B63-9E77-7C06DD6226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01a07b-8d13-4cb5-9d22-64822278069e"/>
    <ds:schemaRef ds:uri="198a9f0d-948e-4f5a-af70-f6d2f309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DCF4BB5-54B5-4EE1-B64D-7FDD6A556EC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89BA287-8446-4A79-B2F4-5D420F38C90D}">
  <ds:schemaRefs>
    <ds:schemaRef ds:uri="http://schemas.microsoft.com/office/2006/documentManagement/types"/>
    <ds:schemaRef ds:uri="http://purl.org/dc/dcmitype/"/>
    <ds:schemaRef ds:uri="0b01a07b-8d13-4cb5-9d22-64822278069e"/>
    <ds:schemaRef ds:uri="http://purl.org/dc/terms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elements/1.1/"/>
    <ds:schemaRef ds:uri="198a9f0d-948e-4f5a-af70-f6d2f30972cd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180</Words>
  <Application>Microsoft Office PowerPoint</Application>
  <PresentationFormat>Widescreen</PresentationFormat>
  <Paragraphs>94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Courier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15</cp:revision>
  <dcterms:created xsi:type="dcterms:W3CDTF">2021-10-03T13:22:02Z</dcterms:created>
  <dcterms:modified xsi:type="dcterms:W3CDTF">2021-10-12T14:30:25Z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0x010100C2C5B878757C6144B104C5E4029E0BB6</vt:lpwstr>
  </property>
</Properties>
</file>