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6"/>
    <p:restoredTop sz="95814"/>
  </p:normalViewPr>
  <p:slideViewPr>
    <p:cSldViewPr snapToGrid="0" snapToObjects="1">
      <p:cViewPr>
        <p:scale>
          <a:sx n="80" d="100"/>
          <a:sy n="80" d="100"/>
        </p:scale>
        <p:origin x="270" y="-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742EB-0768-5E43-B52D-1749FEB1F5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857697-61D4-6245-A4AE-4BACE00DE8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01E2CD-C0C3-1440-9796-E2CEAEA8E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946F-0194-2F46-A343-443F1AB005FE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D4C68D-CFE5-484C-8492-0ECCE94B1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0C39F-6BB0-5F46-A855-0F5F5FE9C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4BD9-4A37-FB45-AC63-F613A028B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520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EC1104-960D-7243-A1D4-D63541E61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C8B7A6-E894-FB49-95EB-52CB53EB13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A672F8-6CBA-554C-96D9-689022D9B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946F-0194-2F46-A343-443F1AB005FE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3C65B5-205C-444D-8F9F-B2341EB4E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D63A7F-9350-7644-B2F5-936702E65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4BD9-4A37-FB45-AC63-F613A028B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750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9E5E72-32A8-1441-A3CB-C2CAA1A7BB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E33062-83AE-B344-8D78-B696F3D902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3AE6D2-8D62-F044-B474-226B06747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946F-0194-2F46-A343-443F1AB005FE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A92567-4E75-3D4A-BE6F-9FA9D0C2B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B8A3FD-C3F7-E941-A8E4-FC14C13F6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4BD9-4A37-FB45-AC63-F613A028B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302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D129D-965D-5E45-AFE7-A25B24336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AE859B-2B7A-3345-82DB-5D231E0534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2F2D2C-899B-7F4A-83A2-9D11BB0F2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946F-0194-2F46-A343-443F1AB005FE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9FA432-53B6-F84A-8B9F-405381C21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0D3430-2353-4A4E-AC09-F9A7522CE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4BD9-4A37-FB45-AC63-F613A028B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29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D25E4-BD8F-704E-BA47-50D1F9EBE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F4FF85-EA7C-434F-87F6-E836460515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20E25-CAC3-C24C-927F-1C86DED5A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946F-0194-2F46-A343-443F1AB005FE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2C02E2-78FC-5D43-891A-B79FCB2C4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37D05D-1D74-0146-AEF5-3143ED3D8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4BD9-4A37-FB45-AC63-F613A028B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954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B80A5-4D24-6940-A537-032292A51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857376-3E3D-F043-8F98-D388CF9A47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88D375-E0BF-B248-B025-67DC39DC27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06B867-F642-2C49-8CD8-0904D776F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946F-0194-2F46-A343-443F1AB005FE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12C247-A121-E44C-90E2-F25E698FE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D9B580-B168-6D43-BBEC-89D95E812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4BD9-4A37-FB45-AC63-F613A028B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576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D4059-7DD2-AB44-A252-DE237BADC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7EB269-AC7B-5842-AE7D-6550241A66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14430A-C7B9-2F47-AD0E-FDF2BDC833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1B1C94-74BB-664F-828B-9A48C8F5E8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C2CA66-8DF8-7047-87B4-79DEE7CF3F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1DB804-B207-6244-B16B-FD8ACAAD0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946F-0194-2F46-A343-443F1AB005FE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00B2FF8-CD75-724B-A5C8-2BED94D86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0E4DD6-C075-BF4A-9F89-7712B02F4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4BD9-4A37-FB45-AC63-F613A028B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806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D44D1-D79B-5849-9D99-4CB8CF366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87668A-6579-2642-A25F-39E091CCA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946F-0194-2F46-A343-443F1AB005FE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80D043-3AD1-0346-8FBE-E9AED77C6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48759A-7108-414E-A09A-195AC6EEB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4BD9-4A37-FB45-AC63-F613A028B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99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109202-A0E7-104C-BD5E-545ECB46C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946F-0194-2F46-A343-443F1AB005FE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C312F7-7D97-FE4C-B721-7B38B5AAC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25CDA4-B133-474D-98F7-C08A4AC28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4BD9-4A37-FB45-AC63-F613A028B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093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25091-F778-9C40-B569-47316F70D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346C02-54BE-AF49-9B9E-E8F117E173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5C6496-797A-5742-B3B1-E2A4A58323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4F9155-EF83-5147-830F-522EE014E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946F-0194-2F46-A343-443F1AB005FE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8D6187-9C33-B344-91B8-C56013368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1648C4-7234-314F-9AF6-3C3B45DD4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4BD9-4A37-FB45-AC63-F613A028B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501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E0BA7-8168-7345-AE87-6329CFBD2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B3B3C7-DB51-184D-B6D8-DB24D189C0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8395D5-C5B1-334D-9077-51884159DD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C969C0-C690-E946-9255-02EC486C6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4946F-0194-2F46-A343-443F1AB005FE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AC80E2-AB6F-C044-A3E6-B6C58BA75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519A60-B513-8848-B765-8D79F08B2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4BD9-4A37-FB45-AC63-F613A028B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696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97D3F9-E25A-3D4A-927D-413C76D90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88583F-B529-8147-B152-822F6F867D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CC4673-454B-B84C-B8E0-60A2B803C8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4946F-0194-2F46-A343-443F1AB005FE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D91E16-981B-F542-9B25-9BEC44E814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570650-9DE4-DD43-B621-AEF60246B1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84BD9-4A37-FB45-AC63-F613A028B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376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3639785-222A-4A49-A172-45CB17F9971B}"/>
              </a:ext>
            </a:extLst>
          </p:cNvPr>
          <p:cNvSpPr/>
          <p:nvPr/>
        </p:nvSpPr>
        <p:spPr>
          <a:xfrm>
            <a:off x="703883" y="2653100"/>
            <a:ext cx="5922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sz="1200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FECB19-2FD0-664F-A590-5584EEACD04B}"/>
              </a:ext>
            </a:extLst>
          </p:cNvPr>
          <p:cNvCxnSpPr>
            <a:cxnSpLocks/>
          </p:cNvCxnSpPr>
          <p:nvPr/>
        </p:nvCxnSpPr>
        <p:spPr>
          <a:xfrm>
            <a:off x="3199354" y="284472"/>
            <a:ext cx="0" cy="11147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0B65ACC3-98D7-3242-B314-4759C16408E5}"/>
              </a:ext>
            </a:extLst>
          </p:cNvPr>
          <p:cNvSpPr txBox="1"/>
          <p:nvPr/>
        </p:nvSpPr>
        <p:spPr>
          <a:xfrm>
            <a:off x="5341491" y="2483575"/>
            <a:ext cx="11584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cytTM-SpoIVFB</a:t>
            </a:r>
            <a:r>
              <a:rPr lang="en-US" sz="1200" baseline="30000" dirty="0"/>
              <a:t> </a:t>
            </a:r>
            <a:endParaRPr lang="en-US" sz="1200" dirty="0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5F83EB0-658C-534A-9D70-0CCEC793AE1E}"/>
              </a:ext>
            </a:extLst>
          </p:cNvPr>
          <p:cNvCxnSpPr>
            <a:cxnSpLocks/>
          </p:cNvCxnSpPr>
          <p:nvPr/>
        </p:nvCxnSpPr>
        <p:spPr>
          <a:xfrm flipH="1">
            <a:off x="5213235" y="2635327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4D96F7ED-AA87-D647-B095-DBC60F415BDF}"/>
              </a:ext>
            </a:extLst>
          </p:cNvPr>
          <p:cNvSpPr txBox="1"/>
          <p:nvPr/>
        </p:nvSpPr>
        <p:spPr>
          <a:xfrm>
            <a:off x="5316915" y="5211579"/>
            <a:ext cx="578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Pro-</a:t>
            </a:r>
            <a:r>
              <a:rPr lang="en-US" sz="1200" dirty="0" err="1"/>
              <a:t>σ</a:t>
            </a:r>
            <a:r>
              <a:rPr lang="en-US" sz="1200" baseline="30000" dirty="0" err="1"/>
              <a:t>K</a:t>
            </a:r>
            <a:endParaRPr lang="en-US" sz="1200" dirty="0"/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53C9E45E-AF45-7A4F-B72A-BE9F1A1A31B8}"/>
              </a:ext>
            </a:extLst>
          </p:cNvPr>
          <p:cNvCxnSpPr>
            <a:cxnSpLocks/>
          </p:cNvCxnSpPr>
          <p:nvPr/>
        </p:nvCxnSpPr>
        <p:spPr>
          <a:xfrm flipH="1">
            <a:off x="5200940" y="5350079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66CA12B0-AAB4-BF4A-B9B0-F4E762F5F44E}"/>
              </a:ext>
            </a:extLst>
          </p:cNvPr>
          <p:cNvSpPr txBox="1"/>
          <p:nvPr/>
        </p:nvSpPr>
        <p:spPr>
          <a:xfrm rot="16200000">
            <a:off x="1337910" y="1027679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6DF240-0D0A-8B4F-888C-38AD90314DA5}"/>
              </a:ext>
            </a:extLst>
          </p:cNvPr>
          <p:cNvSpPr txBox="1"/>
          <p:nvPr/>
        </p:nvSpPr>
        <p:spPr>
          <a:xfrm rot="16200000">
            <a:off x="1437979" y="886404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D94BF3-F5A5-EF43-923E-AEA91CF2A2EE}"/>
              </a:ext>
            </a:extLst>
          </p:cNvPr>
          <p:cNvSpPr txBox="1"/>
          <p:nvPr/>
        </p:nvSpPr>
        <p:spPr>
          <a:xfrm rot="16200000">
            <a:off x="2272399" y="829922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1/15 Bound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E353EF-EA47-FB42-B1E4-5EB72D3CCF11}"/>
              </a:ext>
            </a:extLst>
          </p:cNvPr>
          <p:cNvSpPr txBox="1"/>
          <p:nvPr/>
        </p:nvSpPr>
        <p:spPr>
          <a:xfrm rot="16200000">
            <a:off x="2679462" y="979247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A3F3CB29-2874-C54F-BC97-177F41F7EA52}"/>
              </a:ext>
            </a:extLst>
          </p:cNvPr>
          <p:cNvSpPr txBox="1"/>
          <p:nvPr/>
        </p:nvSpPr>
        <p:spPr>
          <a:xfrm rot="16200000">
            <a:off x="3189316" y="1015807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0A47106C-C153-FC4D-8CAF-A3F18B2C154C}"/>
              </a:ext>
            </a:extLst>
          </p:cNvPr>
          <p:cNvSpPr txBox="1"/>
          <p:nvPr/>
        </p:nvSpPr>
        <p:spPr>
          <a:xfrm rot="16200000">
            <a:off x="3306306" y="899038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E29BA6-0F06-E747-904B-6D86E70AABA0}"/>
              </a:ext>
            </a:extLst>
          </p:cNvPr>
          <p:cNvSpPr txBox="1"/>
          <p:nvPr/>
        </p:nvSpPr>
        <p:spPr>
          <a:xfrm>
            <a:off x="3329780" y="284472"/>
            <a:ext cx="2118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Negative Control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548B0F-828B-D744-84BF-BCB462123E79}"/>
              </a:ext>
            </a:extLst>
          </p:cNvPr>
          <p:cNvSpPr txBox="1"/>
          <p:nvPr/>
        </p:nvSpPr>
        <p:spPr>
          <a:xfrm>
            <a:off x="1925669" y="110887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70F547A-6046-0F48-8A34-3295ECB45CF2}"/>
              </a:ext>
            </a:extLst>
          </p:cNvPr>
          <p:cNvSpPr txBox="1"/>
          <p:nvPr/>
        </p:nvSpPr>
        <p:spPr>
          <a:xfrm>
            <a:off x="2145806" y="111121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C526F7B-19FD-6A4E-9D6B-E2A5EBC10A31}"/>
              </a:ext>
            </a:extLst>
          </p:cNvPr>
          <p:cNvSpPr txBox="1"/>
          <p:nvPr/>
        </p:nvSpPr>
        <p:spPr>
          <a:xfrm>
            <a:off x="2383738" y="111695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FA466B1-18D5-2B43-90BA-BADBCB691D01}"/>
              </a:ext>
            </a:extLst>
          </p:cNvPr>
          <p:cNvSpPr txBox="1"/>
          <p:nvPr/>
        </p:nvSpPr>
        <p:spPr>
          <a:xfrm rot="16200000">
            <a:off x="4060077" y="837878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1/15 Bound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19EDA3A-89E2-C24D-8573-2472A95622B8}"/>
              </a:ext>
            </a:extLst>
          </p:cNvPr>
          <p:cNvSpPr txBox="1"/>
          <p:nvPr/>
        </p:nvSpPr>
        <p:spPr>
          <a:xfrm rot="16200000">
            <a:off x="4460790" y="987203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E8D5BA8-D0A2-CB47-B666-34B02CCC66E8}"/>
              </a:ext>
            </a:extLst>
          </p:cNvPr>
          <p:cNvSpPr txBox="1"/>
          <p:nvPr/>
        </p:nvSpPr>
        <p:spPr>
          <a:xfrm>
            <a:off x="3732397" y="112318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3EA8C1-310A-5748-BCD7-EE9744092136}"/>
              </a:ext>
            </a:extLst>
          </p:cNvPr>
          <p:cNvSpPr txBox="1"/>
          <p:nvPr/>
        </p:nvSpPr>
        <p:spPr>
          <a:xfrm>
            <a:off x="3971584" y="111917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28C90C7-E56E-7540-9419-FFDE7C21DE49}"/>
              </a:ext>
            </a:extLst>
          </p:cNvPr>
          <p:cNvSpPr txBox="1"/>
          <p:nvPr/>
        </p:nvSpPr>
        <p:spPr>
          <a:xfrm>
            <a:off x="4177766" y="112491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22929D-C321-4E42-BBBF-4628DC3C9356}"/>
              </a:ext>
            </a:extLst>
          </p:cNvPr>
          <p:cNvSpPr txBox="1"/>
          <p:nvPr/>
        </p:nvSpPr>
        <p:spPr>
          <a:xfrm>
            <a:off x="3830247" y="907686"/>
            <a:ext cx="53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Wash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48E9617-A376-A24B-AE04-261354908E52}"/>
              </a:ext>
            </a:extLst>
          </p:cNvPr>
          <p:cNvCxnSpPr>
            <a:cxnSpLocks/>
          </p:cNvCxnSpPr>
          <p:nvPr/>
        </p:nvCxnSpPr>
        <p:spPr>
          <a:xfrm>
            <a:off x="3788440" y="1146355"/>
            <a:ext cx="60809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F8BED7E1-F3FF-9245-BF1B-6120759F12E5}"/>
              </a:ext>
            </a:extLst>
          </p:cNvPr>
          <p:cNvCxnSpPr>
            <a:cxnSpLocks/>
          </p:cNvCxnSpPr>
          <p:nvPr/>
        </p:nvCxnSpPr>
        <p:spPr>
          <a:xfrm flipV="1">
            <a:off x="1897987" y="273190"/>
            <a:ext cx="2600523" cy="1128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997A2ED-BF57-7540-BAF4-597CE10C4081}"/>
              </a:ext>
            </a:extLst>
          </p:cNvPr>
          <p:cNvSpPr txBox="1"/>
          <p:nvPr/>
        </p:nvSpPr>
        <p:spPr>
          <a:xfrm>
            <a:off x="2523438" y="22218"/>
            <a:ext cx="16678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FLAG</a:t>
            </a:r>
            <a:r>
              <a:rPr lang="en-US" sz="1200" baseline="-25000" dirty="0"/>
              <a:t>2</a:t>
            </a:r>
            <a:r>
              <a:rPr lang="en-US" sz="1200" dirty="0"/>
              <a:t> Pull-down Assays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2C20374-0ABF-7547-BE66-339B4562B40B}"/>
              </a:ext>
            </a:extLst>
          </p:cNvPr>
          <p:cNvSpPr txBox="1"/>
          <p:nvPr/>
        </p:nvSpPr>
        <p:spPr>
          <a:xfrm>
            <a:off x="801541" y="5225557"/>
            <a:ext cx="463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αHis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6D3BBF0-DA5C-B442-A3C9-9B6BA3CB4EB1}"/>
              </a:ext>
            </a:extLst>
          </p:cNvPr>
          <p:cNvSpPr txBox="1"/>
          <p:nvPr/>
        </p:nvSpPr>
        <p:spPr>
          <a:xfrm>
            <a:off x="2059777" y="887776"/>
            <a:ext cx="53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Wash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526A8B40-4060-6742-B72E-0DC69A06FE44}"/>
              </a:ext>
            </a:extLst>
          </p:cNvPr>
          <p:cNvCxnSpPr>
            <a:cxnSpLocks/>
          </p:cNvCxnSpPr>
          <p:nvPr/>
        </p:nvCxnSpPr>
        <p:spPr>
          <a:xfrm>
            <a:off x="2017970" y="1139697"/>
            <a:ext cx="60809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Rectangle 68">
            <a:extLst>
              <a:ext uri="{FF2B5EF4-FFF2-40B4-BE49-F238E27FC236}">
                <a16:creationId xmlns:a16="http://schemas.microsoft.com/office/drawing/2014/main" id="{2A2F7C2E-86DF-6E4C-8D24-3368AB5E8D2B}"/>
              </a:ext>
            </a:extLst>
          </p:cNvPr>
          <p:cNvSpPr/>
          <p:nvPr/>
        </p:nvSpPr>
        <p:spPr>
          <a:xfrm>
            <a:off x="6271105" y="2653099"/>
            <a:ext cx="7803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SpoIVFA</a:t>
            </a:r>
            <a:endParaRPr lang="en-US" sz="12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BA3BB4F-E0AA-D34E-BC9A-8C6F6A00C880}"/>
              </a:ext>
            </a:extLst>
          </p:cNvPr>
          <p:cNvSpPr txBox="1"/>
          <p:nvPr/>
        </p:nvSpPr>
        <p:spPr>
          <a:xfrm>
            <a:off x="11010991" y="5140284"/>
            <a:ext cx="978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GFPΔ27BofA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BE5BD667-1436-9C44-BB27-16CE91C7BB69}"/>
              </a:ext>
            </a:extLst>
          </p:cNvPr>
          <p:cNvCxnSpPr>
            <a:cxnSpLocks/>
          </p:cNvCxnSpPr>
          <p:nvPr/>
        </p:nvCxnSpPr>
        <p:spPr>
          <a:xfrm flipH="1">
            <a:off x="10895016" y="5278784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Rectangle 72">
            <a:extLst>
              <a:ext uri="{FF2B5EF4-FFF2-40B4-BE49-F238E27FC236}">
                <a16:creationId xmlns:a16="http://schemas.microsoft.com/office/drawing/2014/main" id="{45F6AB62-54DD-0245-B41F-8121F6A26845}"/>
              </a:ext>
            </a:extLst>
          </p:cNvPr>
          <p:cNvSpPr/>
          <p:nvPr/>
        </p:nvSpPr>
        <p:spPr>
          <a:xfrm>
            <a:off x="6532886" y="5225557"/>
            <a:ext cx="5196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endParaRPr lang="en-US"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79E04B6-0B75-CE43-B54B-1795B1B49F76}"/>
              </a:ext>
            </a:extLst>
          </p:cNvPr>
          <p:cNvSpPr txBox="1"/>
          <p:nvPr/>
        </p:nvSpPr>
        <p:spPr>
          <a:xfrm>
            <a:off x="11034451" y="2514399"/>
            <a:ext cx="693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SpoIVFA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86680F55-B10A-3047-857D-928E4A0E779C}"/>
              </a:ext>
            </a:extLst>
          </p:cNvPr>
          <p:cNvCxnSpPr>
            <a:cxnSpLocks/>
          </p:cNvCxnSpPr>
          <p:nvPr/>
        </p:nvCxnSpPr>
        <p:spPr>
          <a:xfrm flipH="1">
            <a:off x="10918476" y="2652899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EE2AC00E-32B4-164F-81FC-E5D763292BAF}"/>
              </a:ext>
            </a:extLst>
          </p:cNvPr>
          <p:cNvCxnSpPr>
            <a:cxnSpLocks/>
          </p:cNvCxnSpPr>
          <p:nvPr/>
        </p:nvCxnSpPr>
        <p:spPr>
          <a:xfrm>
            <a:off x="8917969" y="288589"/>
            <a:ext cx="0" cy="11147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5077ADBC-DD45-544B-ADD9-08A8C6D8B762}"/>
              </a:ext>
            </a:extLst>
          </p:cNvPr>
          <p:cNvSpPr txBox="1"/>
          <p:nvPr/>
        </p:nvSpPr>
        <p:spPr>
          <a:xfrm rot="16200000">
            <a:off x="7056525" y="1031796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86E3AD9-FCFE-4045-9A04-7FF0AC3317A0}"/>
              </a:ext>
            </a:extLst>
          </p:cNvPr>
          <p:cNvSpPr txBox="1"/>
          <p:nvPr/>
        </p:nvSpPr>
        <p:spPr>
          <a:xfrm rot="16200000">
            <a:off x="7156594" y="890521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6D165C9-342D-424C-8C44-8FAA720515AF}"/>
              </a:ext>
            </a:extLst>
          </p:cNvPr>
          <p:cNvSpPr txBox="1"/>
          <p:nvPr/>
        </p:nvSpPr>
        <p:spPr>
          <a:xfrm rot="16200000">
            <a:off x="7991014" y="834039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1/15 Bound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0BE0B5E-C72B-C448-AB26-E83B1789C7B8}"/>
              </a:ext>
            </a:extLst>
          </p:cNvPr>
          <p:cNvSpPr txBox="1"/>
          <p:nvPr/>
        </p:nvSpPr>
        <p:spPr>
          <a:xfrm rot="16200000">
            <a:off x="8398077" y="983364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1FC5C90-19B0-974B-AA28-502C3B6AC977}"/>
              </a:ext>
            </a:extLst>
          </p:cNvPr>
          <p:cNvSpPr txBox="1"/>
          <p:nvPr/>
        </p:nvSpPr>
        <p:spPr>
          <a:xfrm rot="16200000">
            <a:off x="8907931" y="1019924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D3359171-1EF8-894C-82D8-3F09F72EE975}"/>
              </a:ext>
            </a:extLst>
          </p:cNvPr>
          <p:cNvSpPr txBox="1"/>
          <p:nvPr/>
        </p:nvSpPr>
        <p:spPr>
          <a:xfrm rot="16200000">
            <a:off x="9024921" y="903155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24DAE1F-B730-764A-A2AC-0D3E2543C70A}"/>
              </a:ext>
            </a:extLst>
          </p:cNvPr>
          <p:cNvSpPr txBox="1"/>
          <p:nvPr/>
        </p:nvSpPr>
        <p:spPr>
          <a:xfrm>
            <a:off x="9048395" y="288589"/>
            <a:ext cx="2118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Negative Control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9456108-2C33-B942-B782-4B1B94F1F85F}"/>
              </a:ext>
            </a:extLst>
          </p:cNvPr>
          <p:cNvSpPr txBox="1"/>
          <p:nvPr/>
        </p:nvSpPr>
        <p:spPr>
          <a:xfrm>
            <a:off x="7644284" y="111299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2013A6B-0D7B-B74B-A812-202DFA19EF8A}"/>
              </a:ext>
            </a:extLst>
          </p:cNvPr>
          <p:cNvSpPr txBox="1"/>
          <p:nvPr/>
        </p:nvSpPr>
        <p:spPr>
          <a:xfrm>
            <a:off x="7864421" y="111533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7976532-EBF2-EF40-BBE5-90DC475373C8}"/>
              </a:ext>
            </a:extLst>
          </p:cNvPr>
          <p:cNvSpPr txBox="1"/>
          <p:nvPr/>
        </p:nvSpPr>
        <p:spPr>
          <a:xfrm>
            <a:off x="8102353" y="112107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B066D17D-24E7-4145-AEBE-E927AC1793B8}"/>
              </a:ext>
            </a:extLst>
          </p:cNvPr>
          <p:cNvSpPr txBox="1"/>
          <p:nvPr/>
        </p:nvSpPr>
        <p:spPr>
          <a:xfrm rot="16200000">
            <a:off x="9778692" y="841995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1/15 Bound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8ED8F37-9D0B-9F4A-ABD1-3973B6D27F5A}"/>
              </a:ext>
            </a:extLst>
          </p:cNvPr>
          <p:cNvSpPr txBox="1"/>
          <p:nvPr/>
        </p:nvSpPr>
        <p:spPr>
          <a:xfrm rot="16200000">
            <a:off x="10179405" y="991320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F4B8BEDD-0E83-D64B-AD86-A3B6C3E48560}"/>
              </a:ext>
            </a:extLst>
          </p:cNvPr>
          <p:cNvSpPr txBox="1"/>
          <p:nvPr/>
        </p:nvSpPr>
        <p:spPr>
          <a:xfrm>
            <a:off x="9451012" y="112729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044F862F-05E6-F543-B7A7-2542A46B1E98}"/>
              </a:ext>
            </a:extLst>
          </p:cNvPr>
          <p:cNvSpPr txBox="1"/>
          <p:nvPr/>
        </p:nvSpPr>
        <p:spPr>
          <a:xfrm>
            <a:off x="9690199" y="112328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CC44C52-AE7E-5444-B527-0A91F1E73C98}"/>
              </a:ext>
            </a:extLst>
          </p:cNvPr>
          <p:cNvSpPr txBox="1"/>
          <p:nvPr/>
        </p:nvSpPr>
        <p:spPr>
          <a:xfrm>
            <a:off x="9896381" y="112902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77FEC66-D90D-904E-867A-822636C06555}"/>
              </a:ext>
            </a:extLst>
          </p:cNvPr>
          <p:cNvSpPr txBox="1"/>
          <p:nvPr/>
        </p:nvSpPr>
        <p:spPr>
          <a:xfrm>
            <a:off x="9548862" y="898551"/>
            <a:ext cx="53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Wash</a:t>
            </a: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7BF2A09E-3B03-CD47-9892-A07122074D17}"/>
              </a:ext>
            </a:extLst>
          </p:cNvPr>
          <p:cNvCxnSpPr>
            <a:cxnSpLocks/>
          </p:cNvCxnSpPr>
          <p:nvPr/>
        </p:nvCxnSpPr>
        <p:spPr>
          <a:xfrm flipV="1">
            <a:off x="7616602" y="277307"/>
            <a:ext cx="2600523" cy="1128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3A198971-3795-674F-AC01-E21A392FAFEB}"/>
              </a:ext>
            </a:extLst>
          </p:cNvPr>
          <p:cNvSpPr txBox="1"/>
          <p:nvPr/>
        </p:nvSpPr>
        <p:spPr>
          <a:xfrm>
            <a:off x="8242053" y="26335"/>
            <a:ext cx="16678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FLAG</a:t>
            </a:r>
            <a:r>
              <a:rPr lang="en-US" sz="1200" baseline="-25000" dirty="0"/>
              <a:t>2</a:t>
            </a:r>
            <a:r>
              <a:rPr lang="en-US" sz="1200" dirty="0"/>
              <a:t> Pull-down Assays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8FAA103-60F5-7B48-AE45-987E47056DE2}"/>
              </a:ext>
            </a:extLst>
          </p:cNvPr>
          <p:cNvSpPr txBox="1"/>
          <p:nvPr/>
        </p:nvSpPr>
        <p:spPr>
          <a:xfrm>
            <a:off x="7778392" y="891893"/>
            <a:ext cx="53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Wash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2BACB5A3-E370-1346-89BE-29803B4B4E69}"/>
              </a:ext>
            </a:extLst>
          </p:cNvPr>
          <p:cNvCxnSpPr>
            <a:cxnSpLocks/>
          </p:cNvCxnSpPr>
          <p:nvPr/>
        </p:nvCxnSpPr>
        <p:spPr>
          <a:xfrm>
            <a:off x="9504399" y="1139697"/>
            <a:ext cx="60809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CE660D71-1AF6-CA4D-BCE4-11D8717EECB6}"/>
              </a:ext>
            </a:extLst>
          </p:cNvPr>
          <p:cNvCxnSpPr>
            <a:cxnSpLocks/>
          </p:cNvCxnSpPr>
          <p:nvPr/>
        </p:nvCxnSpPr>
        <p:spPr>
          <a:xfrm>
            <a:off x="7733929" y="1133039"/>
            <a:ext cx="60809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746A3820-C25F-9346-86BA-1C41D3AD5967}"/>
              </a:ext>
            </a:extLst>
          </p:cNvPr>
          <p:cNvCxnSpPr>
            <a:cxnSpLocks/>
          </p:cNvCxnSpPr>
          <p:nvPr/>
        </p:nvCxnSpPr>
        <p:spPr>
          <a:xfrm flipH="1">
            <a:off x="10900670" y="5403305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6" name="TextBox 105">
            <a:extLst>
              <a:ext uri="{FF2B5EF4-FFF2-40B4-BE49-F238E27FC236}">
                <a16:creationId xmlns:a16="http://schemas.microsoft.com/office/drawing/2014/main" id="{787D025C-471C-F441-B3B7-26B1F061071A}"/>
              </a:ext>
            </a:extLst>
          </p:cNvPr>
          <p:cNvSpPr txBox="1"/>
          <p:nvPr/>
        </p:nvSpPr>
        <p:spPr>
          <a:xfrm>
            <a:off x="11002081" y="5286218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***</a:t>
            </a:r>
          </a:p>
        </p:txBody>
      </p: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6D06BC1C-2319-5245-BF29-7C59239B14DC}"/>
              </a:ext>
            </a:extLst>
          </p:cNvPr>
          <p:cNvCxnSpPr>
            <a:cxnSpLocks/>
          </p:cNvCxnSpPr>
          <p:nvPr/>
        </p:nvCxnSpPr>
        <p:spPr>
          <a:xfrm flipH="1">
            <a:off x="10905029" y="2905510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E419C2E2-7CD0-E04E-BEB9-ACC1289944E5}"/>
              </a:ext>
            </a:extLst>
          </p:cNvPr>
          <p:cNvSpPr txBox="1"/>
          <p:nvPr/>
        </p:nvSpPr>
        <p:spPr>
          <a:xfrm>
            <a:off x="11006440" y="2788423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**</a:t>
            </a: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11F077B8-1C77-AD4A-B61C-8A1296936FE3}"/>
              </a:ext>
            </a:extLst>
          </p:cNvPr>
          <p:cNvCxnSpPr>
            <a:cxnSpLocks/>
          </p:cNvCxnSpPr>
          <p:nvPr/>
        </p:nvCxnSpPr>
        <p:spPr>
          <a:xfrm>
            <a:off x="10976464" y="2717347"/>
            <a:ext cx="0" cy="1149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A8C5FE9B-773D-9344-A3C5-D62F77B935B5}"/>
              </a:ext>
            </a:extLst>
          </p:cNvPr>
          <p:cNvCxnSpPr>
            <a:cxnSpLocks/>
          </p:cNvCxnSpPr>
          <p:nvPr/>
        </p:nvCxnSpPr>
        <p:spPr>
          <a:xfrm>
            <a:off x="10976464" y="2777011"/>
            <a:ext cx="21858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>
            <a:extLst>
              <a:ext uri="{FF2B5EF4-FFF2-40B4-BE49-F238E27FC236}">
                <a16:creationId xmlns:a16="http://schemas.microsoft.com/office/drawing/2014/main" id="{EBF67298-E44E-6742-A725-89D887394711}"/>
              </a:ext>
            </a:extLst>
          </p:cNvPr>
          <p:cNvSpPr txBox="1"/>
          <p:nvPr/>
        </p:nvSpPr>
        <p:spPr>
          <a:xfrm>
            <a:off x="11109268" y="2669612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53D1B9-06D0-4146-AE39-0B88F98D67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439"/>
          <a:stretch/>
        </p:blipFill>
        <p:spPr>
          <a:xfrm>
            <a:off x="1305906" y="1404197"/>
            <a:ext cx="3870095" cy="265413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520762E-F554-1349-B3DA-AAA3D26A9D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113" y="4110053"/>
            <a:ext cx="3878888" cy="24252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0AD4912-9A10-374C-BFE0-3A306FAC91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4059" y="4096997"/>
            <a:ext cx="3857976" cy="25364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EA2E586-2E67-6D4E-B7BC-8A4FC3DB88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4198" y="1390649"/>
            <a:ext cx="3832845" cy="266281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0" name="TextBox 69"/>
          <p:cNvSpPr txBox="1"/>
          <p:nvPr/>
        </p:nvSpPr>
        <p:spPr>
          <a:xfrm>
            <a:off x="703883" y="-23949"/>
            <a:ext cx="456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</a:t>
            </a:r>
            <a:endParaRPr lang="en-US" b="1" dirty="0"/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A8C5FE9B-773D-9344-A3C5-D62F77B935B5}"/>
              </a:ext>
            </a:extLst>
          </p:cNvPr>
          <p:cNvCxnSpPr>
            <a:cxnSpLocks/>
          </p:cNvCxnSpPr>
          <p:nvPr/>
        </p:nvCxnSpPr>
        <p:spPr>
          <a:xfrm>
            <a:off x="10947726" y="5929786"/>
            <a:ext cx="21858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A8C5FE9B-773D-9344-A3C5-D62F77B935B5}"/>
              </a:ext>
            </a:extLst>
          </p:cNvPr>
          <p:cNvCxnSpPr>
            <a:cxnSpLocks/>
          </p:cNvCxnSpPr>
          <p:nvPr/>
        </p:nvCxnSpPr>
        <p:spPr>
          <a:xfrm rot="5400000">
            <a:off x="10533417" y="5923561"/>
            <a:ext cx="82296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2BA3BB4F-E0AA-D34E-BC9A-8C6F6A00C880}"/>
              </a:ext>
            </a:extLst>
          </p:cNvPr>
          <p:cNvSpPr txBox="1"/>
          <p:nvPr/>
        </p:nvSpPr>
        <p:spPr>
          <a:xfrm>
            <a:off x="11137578" y="5417269"/>
            <a:ext cx="12353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</a:t>
            </a:r>
            <a:r>
              <a:rPr lang="en-US" sz="1200" dirty="0" smtClean="0"/>
              <a:t>utative b</a:t>
            </a:r>
            <a:r>
              <a:rPr lang="en-US" sz="1200" dirty="0" smtClean="0"/>
              <a:t>reakdown species of GFPΔ27BofA that co-purify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7459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3639785-222A-4A49-A172-45CB17F9971B}"/>
              </a:ext>
            </a:extLst>
          </p:cNvPr>
          <p:cNvSpPr/>
          <p:nvPr/>
        </p:nvSpPr>
        <p:spPr>
          <a:xfrm>
            <a:off x="703883" y="2653100"/>
            <a:ext cx="5922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sz="1200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4FECB19-2FD0-664F-A590-5584EEACD04B}"/>
              </a:ext>
            </a:extLst>
          </p:cNvPr>
          <p:cNvCxnSpPr>
            <a:cxnSpLocks/>
          </p:cNvCxnSpPr>
          <p:nvPr/>
        </p:nvCxnSpPr>
        <p:spPr>
          <a:xfrm>
            <a:off x="3199354" y="284472"/>
            <a:ext cx="0" cy="11147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0B65ACC3-98D7-3242-B314-4759C16408E5}"/>
              </a:ext>
            </a:extLst>
          </p:cNvPr>
          <p:cNvSpPr txBox="1"/>
          <p:nvPr/>
        </p:nvSpPr>
        <p:spPr>
          <a:xfrm>
            <a:off x="5341491" y="2325313"/>
            <a:ext cx="11584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cytTM-SpoIVFB</a:t>
            </a:r>
            <a:r>
              <a:rPr lang="en-US" sz="1200" baseline="30000" dirty="0"/>
              <a:t> </a:t>
            </a:r>
            <a:endParaRPr lang="en-US" sz="1200" dirty="0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5F83EB0-658C-534A-9D70-0CCEC793AE1E}"/>
              </a:ext>
            </a:extLst>
          </p:cNvPr>
          <p:cNvCxnSpPr>
            <a:cxnSpLocks/>
          </p:cNvCxnSpPr>
          <p:nvPr/>
        </p:nvCxnSpPr>
        <p:spPr>
          <a:xfrm flipH="1">
            <a:off x="5213235" y="2477065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4D96F7ED-AA87-D647-B095-DBC60F415BDF}"/>
              </a:ext>
            </a:extLst>
          </p:cNvPr>
          <p:cNvSpPr txBox="1"/>
          <p:nvPr/>
        </p:nvSpPr>
        <p:spPr>
          <a:xfrm>
            <a:off x="5316915" y="5258073"/>
            <a:ext cx="578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Pro-</a:t>
            </a:r>
            <a:r>
              <a:rPr lang="en-US" sz="1200" dirty="0" err="1"/>
              <a:t>σ</a:t>
            </a:r>
            <a:r>
              <a:rPr lang="en-US" sz="1200" baseline="30000" dirty="0" err="1"/>
              <a:t>K</a:t>
            </a:r>
            <a:endParaRPr lang="en-US" sz="1200" dirty="0"/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53C9E45E-AF45-7A4F-B72A-BE9F1A1A31B8}"/>
              </a:ext>
            </a:extLst>
          </p:cNvPr>
          <p:cNvCxnSpPr>
            <a:cxnSpLocks/>
          </p:cNvCxnSpPr>
          <p:nvPr/>
        </p:nvCxnSpPr>
        <p:spPr>
          <a:xfrm flipH="1">
            <a:off x="5200940" y="5396573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66CA12B0-AAB4-BF4A-B9B0-F4E762F5F44E}"/>
              </a:ext>
            </a:extLst>
          </p:cNvPr>
          <p:cNvSpPr txBox="1"/>
          <p:nvPr/>
        </p:nvSpPr>
        <p:spPr>
          <a:xfrm rot="16200000">
            <a:off x="1337910" y="1027679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6DF240-0D0A-8B4F-888C-38AD90314DA5}"/>
              </a:ext>
            </a:extLst>
          </p:cNvPr>
          <p:cNvSpPr txBox="1"/>
          <p:nvPr/>
        </p:nvSpPr>
        <p:spPr>
          <a:xfrm rot="16200000">
            <a:off x="1437979" y="886404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D94BF3-F5A5-EF43-923E-AEA91CF2A2EE}"/>
              </a:ext>
            </a:extLst>
          </p:cNvPr>
          <p:cNvSpPr txBox="1"/>
          <p:nvPr/>
        </p:nvSpPr>
        <p:spPr>
          <a:xfrm rot="16200000">
            <a:off x="2272399" y="829922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1/15 Bound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E353EF-EA47-FB42-B1E4-5EB72D3CCF11}"/>
              </a:ext>
            </a:extLst>
          </p:cNvPr>
          <p:cNvSpPr txBox="1"/>
          <p:nvPr/>
        </p:nvSpPr>
        <p:spPr>
          <a:xfrm rot="16200000">
            <a:off x="2679462" y="979247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A3F3CB29-2874-C54F-BC97-177F41F7EA52}"/>
              </a:ext>
            </a:extLst>
          </p:cNvPr>
          <p:cNvSpPr txBox="1"/>
          <p:nvPr/>
        </p:nvSpPr>
        <p:spPr>
          <a:xfrm rot="16200000">
            <a:off x="3189316" y="1015807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0A47106C-C153-FC4D-8CAF-A3F18B2C154C}"/>
              </a:ext>
            </a:extLst>
          </p:cNvPr>
          <p:cNvSpPr txBox="1"/>
          <p:nvPr/>
        </p:nvSpPr>
        <p:spPr>
          <a:xfrm rot="16200000">
            <a:off x="3306306" y="899038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E29BA6-0F06-E747-904B-6D86E70AABA0}"/>
              </a:ext>
            </a:extLst>
          </p:cNvPr>
          <p:cNvSpPr txBox="1"/>
          <p:nvPr/>
        </p:nvSpPr>
        <p:spPr>
          <a:xfrm>
            <a:off x="3329780" y="284472"/>
            <a:ext cx="2118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Negative Control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548B0F-828B-D744-84BF-BCB462123E79}"/>
              </a:ext>
            </a:extLst>
          </p:cNvPr>
          <p:cNvSpPr txBox="1"/>
          <p:nvPr/>
        </p:nvSpPr>
        <p:spPr>
          <a:xfrm>
            <a:off x="1925669" y="110887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70F547A-6046-0F48-8A34-3295ECB45CF2}"/>
              </a:ext>
            </a:extLst>
          </p:cNvPr>
          <p:cNvSpPr txBox="1"/>
          <p:nvPr/>
        </p:nvSpPr>
        <p:spPr>
          <a:xfrm>
            <a:off x="2145806" y="111121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C526F7B-19FD-6A4E-9D6B-E2A5EBC10A31}"/>
              </a:ext>
            </a:extLst>
          </p:cNvPr>
          <p:cNvSpPr txBox="1"/>
          <p:nvPr/>
        </p:nvSpPr>
        <p:spPr>
          <a:xfrm>
            <a:off x="2383738" y="1116956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FA466B1-18D5-2B43-90BA-BADBCB691D01}"/>
              </a:ext>
            </a:extLst>
          </p:cNvPr>
          <p:cNvSpPr txBox="1"/>
          <p:nvPr/>
        </p:nvSpPr>
        <p:spPr>
          <a:xfrm rot="16200000">
            <a:off x="4060077" y="837878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1/15 Bound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19EDA3A-89E2-C24D-8573-2472A95622B8}"/>
              </a:ext>
            </a:extLst>
          </p:cNvPr>
          <p:cNvSpPr txBox="1"/>
          <p:nvPr/>
        </p:nvSpPr>
        <p:spPr>
          <a:xfrm rot="16200000">
            <a:off x="4460790" y="987203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E8D5BA8-D0A2-CB47-B666-34B02CCC66E8}"/>
              </a:ext>
            </a:extLst>
          </p:cNvPr>
          <p:cNvSpPr txBox="1"/>
          <p:nvPr/>
        </p:nvSpPr>
        <p:spPr>
          <a:xfrm>
            <a:off x="3732397" y="112318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F3EA8C1-310A-5748-BCD7-EE9744092136}"/>
              </a:ext>
            </a:extLst>
          </p:cNvPr>
          <p:cNvSpPr txBox="1"/>
          <p:nvPr/>
        </p:nvSpPr>
        <p:spPr>
          <a:xfrm>
            <a:off x="3971584" y="111917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28C90C7-E56E-7540-9419-FFDE7C21DE49}"/>
              </a:ext>
            </a:extLst>
          </p:cNvPr>
          <p:cNvSpPr txBox="1"/>
          <p:nvPr/>
        </p:nvSpPr>
        <p:spPr>
          <a:xfrm>
            <a:off x="4177766" y="1124912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22929D-C321-4E42-BBBF-4628DC3C9356}"/>
              </a:ext>
            </a:extLst>
          </p:cNvPr>
          <p:cNvSpPr txBox="1"/>
          <p:nvPr/>
        </p:nvSpPr>
        <p:spPr>
          <a:xfrm>
            <a:off x="3830247" y="907686"/>
            <a:ext cx="53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Wash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48E9617-A376-A24B-AE04-261354908E52}"/>
              </a:ext>
            </a:extLst>
          </p:cNvPr>
          <p:cNvCxnSpPr>
            <a:cxnSpLocks/>
          </p:cNvCxnSpPr>
          <p:nvPr/>
        </p:nvCxnSpPr>
        <p:spPr>
          <a:xfrm>
            <a:off x="3788440" y="1146355"/>
            <a:ext cx="60809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F8BED7E1-F3FF-9245-BF1B-6120759F12E5}"/>
              </a:ext>
            </a:extLst>
          </p:cNvPr>
          <p:cNvCxnSpPr>
            <a:cxnSpLocks/>
          </p:cNvCxnSpPr>
          <p:nvPr/>
        </p:nvCxnSpPr>
        <p:spPr>
          <a:xfrm flipV="1">
            <a:off x="1897987" y="273190"/>
            <a:ext cx="2600523" cy="1128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997A2ED-BF57-7540-BAF4-597CE10C4081}"/>
              </a:ext>
            </a:extLst>
          </p:cNvPr>
          <p:cNvSpPr txBox="1"/>
          <p:nvPr/>
        </p:nvSpPr>
        <p:spPr>
          <a:xfrm>
            <a:off x="2523438" y="22218"/>
            <a:ext cx="15391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His</a:t>
            </a:r>
            <a:r>
              <a:rPr lang="en-US" sz="1200" baseline="-25000" dirty="0"/>
              <a:t>6</a:t>
            </a:r>
            <a:r>
              <a:rPr lang="en-US" sz="1200" dirty="0"/>
              <a:t> Pull-down Assays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2C20374-0ABF-7547-BE66-339B4562B40B}"/>
              </a:ext>
            </a:extLst>
          </p:cNvPr>
          <p:cNvSpPr txBox="1"/>
          <p:nvPr/>
        </p:nvSpPr>
        <p:spPr>
          <a:xfrm>
            <a:off x="638189" y="5225557"/>
            <a:ext cx="6999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α Pro-</a:t>
            </a:r>
            <a:r>
              <a:rPr lang="en-US" sz="1200" dirty="0" err="1"/>
              <a:t>σ</a:t>
            </a:r>
            <a:r>
              <a:rPr lang="en-US" sz="1200" baseline="30000" dirty="0" err="1"/>
              <a:t>K</a:t>
            </a:r>
            <a:endParaRPr lang="en-US" sz="12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6D3BBF0-DA5C-B442-A3C9-9B6BA3CB4EB1}"/>
              </a:ext>
            </a:extLst>
          </p:cNvPr>
          <p:cNvSpPr txBox="1"/>
          <p:nvPr/>
        </p:nvSpPr>
        <p:spPr>
          <a:xfrm>
            <a:off x="2059777" y="887776"/>
            <a:ext cx="53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Wash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526A8B40-4060-6742-B72E-0DC69A06FE44}"/>
              </a:ext>
            </a:extLst>
          </p:cNvPr>
          <p:cNvCxnSpPr>
            <a:cxnSpLocks/>
          </p:cNvCxnSpPr>
          <p:nvPr/>
        </p:nvCxnSpPr>
        <p:spPr>
          <a:xfrm>
            <a:off x="2017970" y="1139697"/>
            <a:ext cx="60809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Rectangle 68">
            <a:extLst>
              <a:ext uri="{FF2B5EF4-FFF2-40B4-BE49-F238E27FC236}">
                <a16:creationId xmlns:a16="http://schemas.microsoft.com/office/drawing/2014/main" id="{2A2F7C2E-86DF-6E4C-8D24-3368AB5E8D2B}"/>
              </a:ext>
            </a:extLst>
          </p:cNvPr>
          <p:cNvSpPr/>
          <p:nvPr/>
        </p:nvSpPr>
        <p:spPr>
          <a:xfrm>
            <a:off x="6271105" y="2653099"/>
            <a:ext cx="78034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SpoIVFA</a:t>
            </a:r>
            <a:endParaRPr lang="en-US" sz="12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BA3BB4F-E0AA-D34E-BC9A-8C6F6A00C880}"/>
              </a:ext>
            </a:extLst>
          </p:cNvPr>
          <p:cNvSpPr txBox="1"/>
          <p:nvPr/>
        </p:nvSpPr>
        <p:spPr>
          <a:xfrm>
            <a:off x="11010991" y="5067554"/>
            <a:ext cx="9781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GFPΔ27BofA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BE5BD667-1436-9C44-BB27-16CE91C7BB69}"/>
              </a:ext>
            </a:extLst>
          </p:cNvPr>
          <p:cNvCxnSpPr>
            <a:cxnSpLocks/>
          </p:cNvCxnSpPr>
          <p:nvPr/>
        </p:nvCxnSpPr>
        <p:spPr>
          <a:xfrm flipH="1">
            <a:off x="10895016" y="5206054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Rectangle 72">
            <a:extLst>
              <a:ext uri="{FF2B5EF4-FFF2-40B4-BE49-F238E27FC236}">
                <a16:creationId xmlns:a16="http://schemas.microsoft.com/office/drawing/2014/main" id="{45F6AB62-54DD-0245-B41F-8121F6A26845}"/>
              </a:ext>
            </a:extLst>
          </p:cNvPr>
          <p:cNvSpPr/>
          <p:nvPr/>
        </p:nvSpPr>
        <p:spPr>
          <a:xfrm>
            <a:off x="6532886" y="5225557"/>
            <a:ext cx="5196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α</a:t>
            </a:r>
            <a:r>
              <a:rPr lang="en-US" sz="12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endParaRPr lang="en-US" sz="12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79E04B6-0B75-CE43-B54B-1795B1B49F76}"/>
              </a:ext>
            </a:extLst>
          </p:cNvPr>
          <p:cNvSpPr txBox="1"/>
          <p:nvPr/>
        </p:nvSpPr>
        <p:spPr>
          <a:xfrm>
            <a:off x="11034451" y="2772702"/>
            <a:ext cx="693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SpoIVFA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86680F55-B10A-3047-857D-928E4A0E779C}"/>
              </a:ext>
            </a:extLst>
          </p:cNvPr>
          <p:cNvCxnSpPr>
            <a:cxnSpLocks/>
          </p:cNvCxnSpPr>
          <p:nvPr/>
        </p:nvCxnSpPr>
        <p:spPr>
          <a:xfrm flipH="1">
            <a:off x="10918476" y="2911202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EE2AC00E-32B4-164F-81FC-E5D763292BAF}"/>
              </a:ext>
            </a:extLst>
          </p:cNvPr>
          <p:cNvCxnSpPr>
            <a:cxnSpLocks/>
          </p:cNvCxnSpPr>
          <p:nvPr/>
        </p:nvCxnSpPr>
        <p:spPr>
          <a:xfrm>
            <a:off x="8917969" y="288589"/>
            <a:ext cx="0" cy="11147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5077ADBC-DD45-544B-ADD9-08A8C6D8B762}"/>
              </a:ext>
            </a:extLst>
          </p:cNvPr>
          <p:cNvSpPr txBox="1"/>
          <p:nvPr/>
        </p:nvSpPr>
        <p:spPr>
          <a:xfrm rot="16200000">
            <a:off x="7129353" y="1031796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86E3AD9-FCFE-4045-9A04-7FF0AC3317A0}"/>
              </a:ext>
            </a:extLst>
          </p:cNvPr>
          <p:cNvSpPr txBox="1"/>
          <p:nvPr/>
        </p:nvSpPr>
        <p:spPr>
          <a:xfrm rot="16200000">
            <a:off x="7205146" y="890521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6D165C9-342D-424C-8C44-8FAA720515AF}"/>
              </a:ext>
            </a:extLst>
          </p:cNvPr>
          <p:cNvSpPr txBox="1"/>
          <p:nvPr/>
        </p:nvSpPr>
        <p:spPr>
          <a:xfrm rot="16200000">
            <a:off x="8031474" y="834039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1/15 Bound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F0BE0B5E-C72B-C448-AB26-E83B1789C7B8}"/>
              </a:ext>
            </a:extLst>
          </p:cNvPr>
          <p:cNvSpPr txBox="1"/>
          <p:nvPr/>
        </p:nvSpPr>
        <p:spPr>
          <a:xfrm rot="16200000">
            <a:off x="8398077" y="983364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1FC5C90-19B0-974B-AA28-502C3B6AC977}"/>
              </a:ext>
            </a:extLst>
          </p:cNvPr>
          <p:cNvSpPr txBox="1"/>
          <p:nvPr/>
        </p:nvSpPr>
        <p:spPr>
          <a:xfrm rot="16200000">
            <a:off x="8907931" y="1019924"/>
            <a:ext cx="514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Input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D3359171-1EF8-894C-82D8-3F09F72EE975}"/>
              </a:ext>
            </a:extLst>
          </p:cNvPr>
          <p:cNvSpPr txBox="1"/>
          <p:nvPr/>
        </p:nvSpPr>
        <p:spPr>
          <a:xfrm rot="16200000">
            <a:off x="9024921" y="903155"/>
            <a:ext cx="766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Unbound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24DAE1F-B730-764A-A2AC-0D3E2543C70A}"/>
              </a:ext>
            </a:extLst>
          </p:cNvPr>
          <p:cNvSpPr txBox="1"/>
          <p:nvPr/>
        </p:nvSpPr>
        <p:spPr>
          <a:xfrm>
            <a:off x="9048395" y="288589"/>
            <a:ext cx="21186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Negative Control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9456108-2C33-B942-B782-4B1B94F1F85F}"/>
              </a:ext>
            </a:extLst>
          </p:cNvPr>
          <p:cNvSpPr txBox="1"/>
          <p:nvPr/>
        </p:nvSpPr>
        <p:spPr>
          <a:xfrm>
            <a:off x="7644284" y="111299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52013A6B-0D7B-B74B-A812-202DFA19EF8A}"/>
              </a:ext>
            </a:extLst>
          </p:cNvPr>
          <p:cNvSpPr txBox="1"/>
          <p:nvPr/>
        </p:nvSpPr>
        <p:spPr>
          <a:xfrm>
            <a:off x="7880605" y="111533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B7976532-EBF2-EF40-BBE5-90DC475373C8}"/>
              </a:ext>
            </a:extLst>
          </p:cNvPr>
          <p:cNvSpPr txBox="1"/>
          <p:nvPr/>
        </p:nvSpPr>
        <p:spPr>
          <a:xfrm>
            <a:off x="8118537" y="1121073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B066D17D-24E7-4145-AEBE-E927AC1793B8}"/>
              </a:ext>
            </a:extLst>
          </p:cNvPr>
          <p:cNvSpPr txBox="1"/>
          <p:nvPr/>
        </p:nvSpPr>
        <p:spPr>
          <a:xfrm rot="16200000">
            <a:off x="9875796" y="841995"/>
            <a:ext cx="92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1/15 Bound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8ED8F37-9D0B-9F4A-ABD1-3973B6D27F5A}"/>
              </a:ext>
            </a:extLst>
          </p:cNvPr>
          <p:cNvSpPr txBox="1"/>
          <p:nvPr/>
        </p:nvSpPr>
        <p:spPr>
          <a:xfrm rot="16200000">
            <a:off x="10244141" y="991320"/>
            <a:ext cx="5902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Bound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F4B8BEDD-0E83-D64B-AD86-A3B6C3E48560}"/>
              </a:ext>
            </a:extLst>
          </p:cNvPr>
          <p:cNvSpPr txBox="1"/>
          <p:nvPr/>
        </p:nvSpPr>
        <p:spPr>
          <a:xfrm>
            <a:off x="9451012" y="112729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044F862F-05E6-F543-B7A7-2542A46B1E98}"/>
              </a:ext>
            </a:extLst>
          </p:cNvPr>
          <p:cNvSpPr txBox="1"/>
          <p:nvPr/>
        </p:nvSpPr>
        <p:spPr>
          <a:xfrm>
            <a:off x="9690199" y="112328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CC44C52-AE7E-5444-B527-0A91F1E73C98}"/>
              </a:ext>
            </a:extLst>
          </p:cNvPr>
          <p:cNvSpPr txBox="1"/>
          <p:nvPr/>
        </p:nvSpPr>
        <p:spPr>
          <a:xfrm>
            <a:off x="9896381" y="1129029"/>
            <a:ext cx="263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77FEC66-D90D-904E-867A-822636C06555}"/>
              </a:ext>
            </a:extLst>
          </p:cNvPr>
          <p:cNvSpPr txBox="1"/>
          <p:nvPr/>
        </p:nvSpPr>
        <p:spPr>
          <a:xfrm>
            <a:off x="9548862" y="898551"/>
            <a:ext cx="53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Wash</a:t>
            </a: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7BF2A09E-3B03-CD47-9892-A07122074D17}"/>
              </a:ext>
            </a:extLst>
          </p:cNvPr>
          <p:cNvCxnSpPr>
            <a:cxnSpLocks/>
          </p:cNvCxnSpPr>
          <p:nvPr/>
        </p:nvCxnSpPr>
        <p:spPr>
          <a:xfrm flipV="1">
            <a:off x="7616602" y="277307"/>
            <a:ext cx="2600523" cy="1128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3A198971-3795-674F-AC01-E21A392FAFEB}"/>
              </a:ext>
            </a:extLst>
          </p:cNvPr>
          <p:cNvSpPr txBox="1"/>
          <p:nvPr/>
        </p:nvSpPr>
        <p:spPr>
          <a:xfrm>
            <a:off x="8242053" y="26335"/>
            <a:ext cx="15391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His</a:t>
            </a:r>
            <a:r>
              <a:rPr lang="en-US" sz="1200" baseline="-25000" dirty="0"/>
              <a:t>6</a:t>
            </a:r>
            <a:r>
              <a:rPr lang="en-US" sz="1200" dirty="0"/>
              <a:t> Pull-down Assays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8FAA103-60F5-7B48-AE45-987E47056DE2}"/>
              </a:ext>
            </a:extLst>
          </p:cNvPr>
          <p:cNvSpPr txBox="1"/>
          <p:nvPr/>
        </p:nvSpPr>
        <p:spPr>
          <a:xfrm>
            <a:off x="7778392" y="891893"/>
            <a:ext cx="5304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Wash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2BACB5A3-E370-1346-89BE-29803B4B4E69}"/>
              </a:ext>
            </a:extLst>
          </p:cNvPr>
          <p:cNvCxnSpPr>
            <a:cxnSpLocks/>
          </p:cNvCxnSpPr>
          <p:nvPr/>
        </p:nvCxnSpPr>
        <p:spPr>
          <a:xfrm>
            <a:off x="9504399" y="1139697"/>
            <a:ext cx="60809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CE660D71-1AF6-CA4D-BCE4-11D8717EECB6}"/>
              </a:ext>
            </a:extLst>
          </p:cNvPr>
          <p:cNvCxnSpPr>
            <a:cxnSpLocks/>
          </p:cNvCxnSpPr>
          <p:nvPr/>
        </p:nvCxnSpPr>
        <p:spPr>
          <a:xfrm>
            <a:off x="7733929" y="1133039"/>
            <a:ext cx="60809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746A3820-C25F-9346-86BA-1C41D3AD5967}"/>
              </a:ext>
            </a:extLst>
          </p:cNvPr>
          <p:cNvCxnSpPr>
            <a:cxnSpLocks/>
          </p:cNvCxnSpPr>
          <p:nvPr/>
        </p:nvCxnSpPr>
        <p:spPr>
          <a:xfrm flipH="1">
            <a:off x="10900670" y="5361743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6" name="TextBox 105">
            <a:extLst>
              <a:ext uri="{FF2B5EF4-FFF2-40B4-BE49-F238E27FC236}">
                <a16:creationId xmlns:a16="http://schemas.microsoft.com/office/drawing/2014/main" id="{787D025C-471C-F441-B3B7-26B1F061071A}"/>
              </a:ext>
            </a:extLst>
          </p:cNvPr>
          <p:cNvSpPr txBox="1"/>
          <p:nvPr/>
        </p:nvSpPr>
        <p:spPr>
          <a:xfrm>
            <a:off x="11002081" y="5244656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***</a:t>
            </a:r>
          </a:p>
        </p:txBody>
      </p: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6D06BC1C-2319-5245-BF29-7C59239B14DC}"/>
              </a:ext>
            </a:extLst>
          </p:cNvPr>
          <p:cNvCxnSpPr>
            <a:cxnSpLocks/>
          </p:cNvCxnSpPr>
          <p:nvPr/>
        </p:nvCxnSpPr>
        <p:spPr>
          <a:xfrm flipH="1">
            <a:off x="10905029" y="3163813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E419C2E2-7CD0-E04E-BEB9-ACC1289944E5}"/>
              </a:ext>
            </a:extLst>
          </p:cNvPr>
          <p:cNvSpPr txBox="1"/>
          <p:nvPr/>
        </p:nvSpPr>
        <p:spPr>
          <a:xfrm>
            <a:off x="11006440" y="3046726"/>
            <a:ext cx="3385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**</a:t>
            </a: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11F077B8-1C77-AD4A-B61C-8A1296936FE3}"/>
              </a:ext>
            </a:extLst>
          </p:cNvPr>
          <p:cNvCxnSpPr>
            <a:cxnSpLocks/>
          </p:cNvCxnSpPr>
          <p:nvPr/>
        </p:nvCxnSpPr>
        <p:spPr>
          <a:xfrm>
            <a:off x="10976464" y="2975650"/>
            <a:ext cx="0" cy="1149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A8C5FE9B-773D-9344-A3C5-D62F77B935B5}"/>
              </a:ext>
            </a:extLst>
          </p:cNvPr>
          <p:cNvCxnSpPr>
            <a:cxnSpLocks/>
          </p:cNvCxnSpPr>
          <p:nvPr/>
        </p:nvCxnSpPr>
        <p:spPr>
          <a:xfrm>
            <a:off x="10976464" y="3035314"/>
            <a:ext cx="21858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>
            <a:extLst>
              <a:ext uri="{FF2B5EF4-FFF2-40B4-BE49-F238E27FC236}">
                <a16:creationId xmlns:a16="http://schemas.microsoft.com/office/drawing/2014/main" id="{EBF67298-E44E-6742-A725-89D887394711}"/>
              </a:ext>
            </a:extLst>
          </p:cNvPr>
          <p:cNvSpPr txBox="1"/>
          <p:nvPr/>
        </p:nvSpPr>
        <p:spPr>
          <a:xfrm>
            <a:off x="11109268" y="2927915"/>
            <a:ext cx="2616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A355FB-C4BB-964D-AD83-97FFFA6B9D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161" y="1345623"/>
            <a:ext cx="3885933" cy="269274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4C8AFBE-1BF9-F64E-A338-51C48DD9B0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923" y="4100228"/>
            <a:ext cx="3893040" cy="272119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0FC014B-79CF-BB42-8459-4F645FB372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3294" y="1403075"/>
            <a:ext cx="3858741" cy="264319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1B1B4B5-DC6A-C342-B331-AB40AAFAA6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3528" y="4097059"/>
            <a:ext cx="3858741" cy="247087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703883" y="-23949"/>
            <a:ext cx="4561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</a:t>
            </a:r>
            <a:endParaRPr lang="en-US" b="1" dirty="0"/>
          </a:p>
        </p:txBody>
      </p: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746A3820-C25F-9346-86BA-1C41D3AD5967}"/>
              </a:ext>
            </a:extLst>
          </p:cNvPr>
          <p:cNvCxnSpPr>
            <a:cxnSpLocks/>
          </p:cNvCxnSpPr>
          <p:nvPr/>
        </p:nvCxnSpPr>
        <p:spPr>
          <a:xfrm flipH="1">
            <a:off x="10908691" y="6139783"/>
            <a:ext cx="175399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2BA3BB4F-E0AA-D34E-BC9A-8C6F6A00C880}"/>
              </a:ext>
            </a:extLst>
          </p:cNvPr>
          <p:cNvSpPr txBox="1"/>
          <p:nvPr/>
        </p:nvSpPr>
        <p:spPr>
          <a:xfrm>
            <a:off x="11065386" y="5730097"/>
            <a:ext cx="1235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b</a:t>
            </a:r>
            <a:r>
              <a:rPr lang="en-US" sz="1200" dirty="0" smtClean="0"/>
              <a:t>reakdown species of GFPΔ27BofA that co-purifies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5395624" y="5786186"/>
            <a:ext cx="15964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cross-reacting </a:t>
            </a:r>
            <a:r>
              <a:rPr lang="en-US" sz="1200" dirty="0" smtClean="0"/>
              <a:t>proteins </a:t>
            </a:r>
            <a:r>
              <a:rPr lang="en-US" sz="1200" dirty="0"/>
              <a:t>or breakdown species of </a:t>
            </a:r>
            <a:r>
              <a:rPr lang="en-US" sz="1200" dirty="0" smtClean="0"/>
              <a:t>Pro-</a:t>
            </a:r>
            <a:r>
              <a:rPr lang="en-US" sz="1200" dirty="0" err="1" smtClean="0"/>
              <a:t>σ</a:t>
            </a:r>
            <a:r>
              <a:rPr lang="en-US" sz="1200" baseline="30000" dirty="0" err="1" smtClean="0"/>
              <a:t>K</a:t>
            </a:r>
            <a:r>
              <a:rPr lang="en-US" sz="1200" dirty="0" smtClean="0"/>
              <a:t> that fail to </a:t>
            </a:r>
            <a:r>
              <a:rPr lang="en-US" sz="1200" dirty="0"/>
              <a:t>co-purify</a:t>
            </a:r>
            <a:endParaRPr lang="en-US" sz="1200" dirty="0"/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A8C5FE9B-773D-9344-A3C5-D62F77B935B5}"/>
              </a:ext>
            </a:extLst>
          </p:cNvPr>
          <p:cNvCxnSpPr>
            <a:cxnSpLocks/>
          </p:cNvCxnSpPr>
          <p:nvPr/>
        </p:nvCxnSpPr>
        <p:spPr>
          <a:xfrm>
            <a:off x="5256782" y="6194487"/>
            <a:ext cx="1828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A8C5FE9B-773D-9344-A3C5-D62F77B935B5}"/>
              </a:ext>
            </a:extLst>
          </p:cNvPr>
          <p:cNvCxnSpPr>
            <a:cxnSpLocks/>
          </p:cNvCxnSpPr>
          <p:nvPr/>
        </p:nvCxnSpPr>
        <p:spPr>
          <a:xfrm rot="5400000">
            <a:off x="4796753" y="6197886"/>
            <a:ext cx="914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3981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141</Words>
  <Application>Microsoft Office PowerPoint</Application>
  <PresentationFormat>Widescreen</PresentationFormat>
  <Paragraphs>99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Kroos, Lee</cp:lastModifiedBy>
  <cp:revision>19</cp:revision>
  <dcterms:created xsi:type="dcterms:W3CDTF">2021-10-08T13:19:42Z</dcterms:created>
  <dcterms:modified xsi:type="dcterms:W3CDTF">2021-10-12T21:52:52Z</dcterms:modified>
</cp:coreProperties>
</file>