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sldIdLst>
    <p:sldId id="264" r:id="rId5"/>
    <p:sldId id="266" r:id="rId6"/>
    <p:sldId id="269" r:id="rId7"/>
    <p:sldId id="270" r:id="rId8"/>
    <p:sldId id="273" r:id="rId9"/>
    <p:sldId id="274" r:id="rId10"/>
    <p:sldId id="277" r:id="rId11"/>
    <p:sldId id="278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30"/>
    <p:restoredTop sz="95814"/>
  </p:normalViewPr>
  <p:slideViewPr>
    <p:cSldViewPr snapToGrid="0" snapToObjects="1">
      <p:cViewPr varScale="1">
        <p:scale>
          <a:sx n="120" d="100"/>
          <a:sy n="120" d="100"/>
        </p:scale>
        <p:origin x="114" y="2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4F8F86-1E33-5C48-8669-BF7E43FD665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9B9077C-E268-E842-B6E2-D5EC4B55F17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51A6FDC-1BC0-2D4F-BB82-2D1E461D4B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66D376-B778-464A-87CF-729A26E57BFD}" type="datetimeFigureOut">
              <a:rPr lang="en-US" smtClean="0"/>
              <a:t>10/15/2021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2EA5F0B-634E-A746-B4D4-C56F08EC46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AF7C641-7347-AE4C-918D-6A114C16AE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CE275-C1AA-CF4F-8D25-B1EF842055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14807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57F123-B261-584F-B3A7-4E01F798DA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10B5A95-D89C-8147-B3E3-2BFD30F3505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CB43D23-643C-7944-84F0-732993CF61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66D376-B778-464A-87CF-729A26E57BFD}" type="datetimeFigureOut">
              <a:rPr lang="en-US" smtClean="0"/>
              <a:t>10/15/2021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1452729-2B97-594E-A196-65C1C8AA91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0829EC1-70ED-A643-BF2F-C6DFB0A46B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CE275-C1AA-CF4F-8D25-B1EF842055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9067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CA1A9C6-3F30-3F42-9B9F-256FD6EFC44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DEFFB57-76B3-434E-8F1C-C99D42C7B51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F613CB8-41FC-704B-9CA0-8E4DE7CD17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66D376-B778-464A-87CF-729A26E57BFD}" type="datetimeFigureOut">
              <a:rPr lang="en-US" smtClean="0"/>
              <a:t>10/15/2021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0E31008-2B72-C44E-82EF-E572CD3762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DFC0B1A-1278-7E46-8B79-97D852E41A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CE275-C1AA-CF4F-8D25-B1EF842055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06764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A79DEA-020A-524F-822D-59F81A4198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A4CBA2-43B2-8D48-AE5F-4795C1D046B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259C058-85EB-774C-B906-9197F7D27F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66D376-B778-464A-87CF-729A26E57BFD}" type="datetimeFigureOut">
              <a:rPr lang="en-US" smtClean="0"/>
              <a:t>10/15/2021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86E404A-F553-A448-AF2C-11AF4F9A8C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D996ADB-F399-9846-A8A2-E4DF7E14A2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CE275-C1AA-CF4F-8D25-B1EF842055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73616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2C6B9-9864-4940-BE04-99131E1C64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49987DE-1F78-E04F-B71A-D86404BB7E2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4E6F2A-12A4-F449-83A1-7484BEC1C0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66D376-B778-464A-87CF-729A26E57BFD}" type="datetimeFigureOut">
              <a:rPr lang="en-US" smtClean="0"/>
              <a:t>10/15/2021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A28A4F-3A71-2B4C-AF62-1D12142CA7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60DED35-CDB7-AA48-BD9E-1CC596982C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CE275-C1AA-CF4F-8D25-B1EF842055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61603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20FDE8-CC6D-2643-A512-38295C1E26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9E3E57-5D3B-1B4D-91DA-9B4E9B34D29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60B2BAB-0DA6-2643-9642-1A8E6681F8D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4855873-0538-384E-A93D-43959C7724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66D376-B778-464A-87CF-729A26E57BFD}" type="datetimeFigureOut">
              <a:rPr lang="en-US" smtClean="0"/>
              <a:t>10/15/2021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76D17B9-0933-1648-8406-A546B8AD37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47DEE7B-A39A-9442-9B2B-CAA8F54970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CE275-C1AA-CF4F-8D25-B1EF842055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23760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2E7A61-B937-084A-AE79-A6D177C53E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091D9A4-EDE1-4A47-900E-25DE7A8694A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2F22B0F-12A0-C746-B243-ABDA2AB4D42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9E16B03-6E83-8E4A-99B8-A08641F40A0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68A5BDF-30E3-464C-95FD-0F6254BCEF0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7D22DFE-4DCA-7B43-8A51-9473BCB2F7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66D376-B778-464A-87CF-729A26E57BFD}" type="datetimeFigureOut">
              <a:rPr lang="en-US" smtClean="0"/>
              <a:t>10/15/2021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C8C9F13-CAB2-8342-92F8-3D60976F82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F1B4229-18A3-5C48-915E-4F85F93EDC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CE275-C1AA-CF4F-8D25-B1EF842055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91439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2CC0C0-0CA4-D24D-8FF4-4C91008909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6750104-B276-5247-98D8-EC62037CB6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66D376-B778-464A-87CF-729A26E57BFD}" type="datetimeFigureOut">
              <a:rPr lang="en-US" smtClean="0"/>
              <a:t>10/15/2021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73AA3A9-D30F-3042-99A0-DABFDD0EA2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82032C9-BA7F-474E-9B46-28A72361B6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CE275-C1AA-CF4F-8D25-B1EF842055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2466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9850B76-5544-6C4F-AFE1-7D24E0CD6F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66D376-B778-464A-87CF-729A26E57BFD}" type="datetimeFigureOut">
              <a:rPr lang="en-US" smtClean="0"/>
              <a:t>10/15/2021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6980120-55DC-924D-8E8C-07A3BC05C3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036CA04-0979-4141-9489-EFDAEDD949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CE275-C1AA-CF4F-8D25-B1EF842055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35419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794BB1-7E49-C142-BA28-2680C5A049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E12F923-4FA5-E441-A2A2-6651A42FC38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1C0078D-C9EA-3F47-A75D-85FC27F603C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D4460BE-4243-1640-A7C9-64D241C9D7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66D376-B778-464A-87CF-729A26E57BFD}" type="datetimeFigureOut">
              <a:rPr lang="en-US" smtClean="0"/>
              <a:t>10/15/2021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3750BB4-6A93-C141-AEA7-C74F91E634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F9D7707-D6B6-DC4F-9911-45554EC6C0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CE275-C1AA-CF4F-8D25-B1EF842055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68102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1C653D-A5C2-3C49-A665-C481ED99BD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7D78DE5-F7D5-F141-A01C-2C55967C499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1D9D49B-4AAC-9448-8550-0BB01E06EC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6E9A19F-D4B0-514D-9CEB-540302BCEC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66D376-B778-464A-87CF-729A26E57BFD}" type="datetimeFigureOut">
              <a:rPr lang="en-US" smtClean="0"/>
              <a:t>10/15/2021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8612DBD-2BDB-2148-9032-A98FF47B45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41C7AF0-3B7A-A242-A4CD-BB0D979C3D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CE275-C1AA-CF4F-8D25-B1EF842055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27330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85737EE-F3B4-0143-8C0A-E2A1E2F412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CB476F9-727A-244C-BC93-FFA50CDB626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763B39C-3A37-7F40-AE06-8C7BF22E958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66D376-B778-464A-87CF-729A26E57BFD}" type="datetimeFigureOut">
              <a:rPr lang="en-US" smtClean="0"/>
              <a:t>10/15/2021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16423EE-8FA7-0844-9599-BAEDDF4DA9C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9DB9CF-715A-D244-8809-DB2437226BF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ECE275-C1AA-CF4F-8D25-B1EF842055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05047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iff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tiff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tif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9F8BD83-931F-E144-B9DE-7C674F6B90B1}"/>
              </a:ext>
            </a:extLst>
          </p:cNvPr>
          <p:cNvSpPr txBox="1"/>
          <p:nvPr/>
        </p:nvSpPr>
        <p:spPr>
          <a:xfrm>
            <a:off x="632494" y="1172736"/>
            <a:ext cx="104227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15 min</a:t>
            </a:r>
          </a:p>
          <a:p>
            <a:endParaRPr lang="en-US" sz="2400" dirty="0"/>
          </a:p>
          <a:p>
            <a:r>
              <a:rPr lang="en-US" sz="2400" dirty="0"/>
              <a:t>Set1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A22D743-1214-FC4A-81F6-CA774A7D0E61}"/>
              </a:ext>
            </a:extLst>
          </p:cNvPr>
          <p:cNvSpPr txBox="1"/>
          <p:nvPr/>
        </p:nvSpPr>
        <p:spPr>
          <a:xfrm>
            <a:off x="5636730" y="6046252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237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809B4BD-50BF-6946-ADBA-74F86A49B5F8}"/>
              </a:ext>
            </a:extLst>
          </p:cNvPr>
          <p:cNvSpPr txBox="1"/>
          <p:nvPr/>
        </p:nvSpPr>
        <p:spPr>
          <a:xfrm>
            <a:off x="4551981" y="6026657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236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0E46386-1021-9A45-965A-D8F78A7CF4CC}"/>
              </a:ext>
            </a:extLst>
          </p:cNvPr>
          <p:cNvSpPr txBox="1"/>
          <p:nvPr/>
        </p:nvSpPr>
        <p:spPr>
          <a:xfrm>
            <a:off x="3332868" y="6026657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230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5BE0B7D-8381-114E-9D3C-6DD0EBA47928}"/>
              </a:ext>
            </a:extLst>
          </p:cNvPr>
          <p:cNvSpPr txBox="1"/>
          <p:nvPr/>
        </p:nvSpPr>
        <p:spPr>
          <a:xfrm>
            <a:off x="2060673" y="6026657"/>
            <a:ext cx="10310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Plasmid#</a:t>
            </a:r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25C9830D-339D-2140-B7CD-A7DA8B9FFF6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2748300"/>
              </p:ext>
            </p:extLst>
          </p:nvPr>
        </p:nvGraphicFramePr>
        <p:xfrm>
          <a:off x="2438147" y="1415809"/>
          <a:ext cx="6682746" cy="7315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26158">
                  <a:extLst>
                    <a:ext uri="{9D8B030D-6E8A-4147-A177-3AD203B41FA5}">
                      <a16:colId xmlns:a16="http://schemas.microsoft.com/office/drawing/2014/main" val="850517030"/>
                    </a:ext>
                  </a:extLst>
                </a:gridCol>
                <a:gridCol w="397042">
                  <a:extLst>
                    <a:ext uri="{9D8B030D-6E8A-4147-A177-3AD203B41FA5}">
                      <a16:colId xmlns:a16="http://schemas.microsoft.com/office/drawing/2014/main" val="3547230292"/>
                    </a:ext>
                  </a:extLst>
                </a:gridCol>
                <a:gridCol w="276727">
                  <a:extLst>
                    <a:ext uri="{9D8B030D-6E8A-4147-A177-3AD203B41FA5}">
                      <a16:colId xmlns:a16="http://schemas.microsoft.com/office/drawing/2014/main" val="3374799695"/>
                    </a:ext>
                  </a:extLst>
                </a:gridCol>
                <a:gridCol w="370140">
                  <a:extLst>
                    <a:ext uri="{9D8B030D-6E8A-4147-A177-3AD203B41FA5}">
                      <a16:colId xmlns:a16="http://schemas.microsoft.com/office/drawing/2014/main" val="4195117202"/>
                    </a:ext>
                  </a:extLst>
                </a:gridCol>
                <a:gridCol w="378436">
                  <a:extLst>
                    <a:ext uri="{9D8B030D-6E8A-4147-A177-3AD203B41FA5}">
                      <a16:colId xmlns:a16="http://schemas.microsoft.com/office/drawing/2014/main" val="2071655966"/>
                    </a:ext>
                  </a:extLst>
                </a:gridCol>
                <a:gridCol w="368208">
                  <a:extLst>
                    <a:ext uri="{9D8B030D-6E8A-4147-A177-3AD203B41FA5}">
                      <a16:colId xmlns:a16="http://schemas.microsoft.com/office/drawing/2014/main" val="725804568"/>
                    </a:ext>
                  </a:extLst>
                </a:gridCol>
                <a:gridCol w="423258">
                  <a:extLst>
                    <a:ext uri="{9D8B030D-6E8A-4147-A177-3AD203B41FA5}">
                      <a16:colId xmlns:a16="http://schemas.microsoft.com/office/drawing/2014/main" val="1507682428"/>
                    </a:ext>
                  </a:extLst>
                </a:gridCol>
                <a:gridCol w="336884">
                  <a:extLst>
                    <a:ext uri="{9D8B030D-6E8A-4147-A177-3AD203B41FA5}">
                      <a16:colId xmlns:a16="http://schemas.microsoft.com/office/drawing/2014/main" val="148875133"/>
                    </a:ext>
                  </a:extLst>
                </a:gridCol>
                <a:gridCol w="324853">
                  <a:extLst>
                    <a:ext uri="{9D8B030D-6E8A-4147-A177-3AD203B41FA5}">
                      <a16:colId xmlns:a16="http://schemas.microsoft.com/office/drawing/2014/main" val="1233904705"/>
                    </a:ext>
                  </a:extLst>
                </a:gridCol>
                <a:gridCol w="395524">
                  <a:extLst>
                    <a:ext uri="{9D8B030D-6E8A-4147-A177-3AD203B41FA5}">
                      <a16:colId xmlns:a16="http://schemas.microsoft.com/office/drawing/2014/main" val="3656884100"/>
                    </a:ext>
                  </a:extLst>
                </a:gridCol>
                <a:gridCol w="344557">
                  <a:extLst>
                    <a:ext uri="{9D8B030D-6E8A-4147-A177-3AD203B41FA5}">
                      <a16:colId xmlns:a16="http://schemas.microsoft.com/office/drawing/2014/main" val="2509758925"/>
                    </a:ext>
                  </a:extLst>
                </a:gridCol>
                <a:gridCol w="357809">
                  <a:extLst>
                    <a:ext uri="{9D8B030D-6E8A-4147-A177-3AD203B41FA5}">
                      <a16:colId xmlns:a16="http://schemas.microsoft.com/office/drawing/2014/main" val="1113358615"/>
                    </a:ext>
                  </a:extLst>
                </a:gridCol>
                <a:gridCol w="371060">
                  <a:extLst>
                    <a:ext uri="{9D8B030D-6E8A-4147-A177-3AD203B41FA5}">
                      <a16:colId xmlns:a16="http://schemas.microsoft.com/office/drawing/2014/main" val="2422224856"/>
                    </a:ext>
                  </a:extLst>
                </a:gridCol>
                <a:gridCol w="318053">
                  <a:extLst>
                    <a:ext uri="{9D8B030D-6E8A-4147-A177-3AD203B41FA5}">
                      <a16:colId xmlns:a16="http://schemas.microsoft.com/office/drawing/2014/main" val="1253338770"/>
                    </a:ext>
                  </a:extLst>
                </a:gridCol>
                <a:gridCol w="331304">
                  <a:extLst>
                    <a:ext uri="{9D8B030D-6E8A-4147-A177-3AD203B41FA5}">
                      <a16:colId xmlns:a16="http://schemas.microsoft.com/office/drawing/2014/main" val="2419459170"/>
                    </a:ext>
                  </a:extLst>
                </a:gridCol>
                <a:gridCol w="962733">
                  <a:extLst>
                    <a:ext uri="{9D8B030D-6E8A-4147-A177-3AD203B41FA5}">
                      <a16:colId xmlns:a16="http://schemas.microsoft.com/office/drawing/2014/main" val="405931063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US" sz="1800" dirty="0"/>
                        <a:t>Cu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6767904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en-US" sz="1800" dirty="0"/>
                        <a:t>DTT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290224659"/>
                  </a:ext>
                </a:extLst>
              </a:tr>
            </a:tbl>
          </a:graphicData>
        </a:graphic>
      </p:graphicFrame>
      <p:sp>
        <p:nvSpPr>
          <p:cNvPr id="12" name="Rectangle 11">
            <a:extLst>
              <a:ext uri="{FF2B5EF4-FFF2-40B4-BE49-F238E27FC236}">
                <a16:creationId xmlns:a16="http://schemas.microsoft.com/office/drawing/2014/main" id="{83DE2251-F7E1-3E42-B923-8EB624AE6126}"/>
              </a:ext>
            </a:extLst>
          </p:cNvPr>
          <p:cNvSpPr/>
          <p:nvPr/>
        </p:nvSpPr>
        <p:spPr>
          <a:xfrm>
            <a:off x="3724095" y="197614"/>
            <a:ext cx="219149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/>
              <a:t>V70C cytTM-SpoIVFB</a:t>
            </a:r>
          </a:p>
          <a:p>
            <a:pPr algn="ctr"/>
            <a:r>
              <a:rPr lang="en-US" dirty="0"/>
              <a:t>BofA + SpoIVFA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90B1C1C5-BFF8-FF4D-8A0E-24B06406C54B}"/>
              </a:ext>
            </a:extLst>
          </p:cNvPr>
          <p:cNvCxnSpPr>
            <a:cxnSpLocks/>
          </p:cNvCxnSpPr>
          <p:nvPr/>
        </p:nvCxnSpPr>
        <p:spPr>
          <a:xfrm>
            <a:off x="2911654" y="849268"/>
            <a:ext cx="3933283" cy="1264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B8C9592F-49D7-0844-99C2-8DB7C7D943FF}"/>
              </a:ext>
            </a:extLst>
          </p:cNvPr>
          <p:cNvSpPr txBox="1"/>
          <p:nvPr/>
        </p:nvSpPr>
        <p:spPr>
          <a:xfrm>
            <a:off x="4274583" y="827299"/>
            <a:ext cx="24518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Single-</a:t>
            </a:r>
            <a:r>
              <a:rPr lang="en-US" dirty="0" err="1"/>
              <a:t>Cys</a:t>
            </a:r>
            <a:r>
              <a:rPr lang="en-US" dirty="0"/>
              <a:t> Pro-</a:t>
            </a:r>
            <a:r>
              <a:rPr lang="en-US" dirty="0" err="1"/>
              <a:t>σ</a:t>
            </a:r>
            <a:r>
              <a:rPr lang="en-US" baseline="30000" dirty="0" err="1"/>
              <a:t>K</a:t>
            </a:r>
            <a:r>
              <a:rPr lang="en-US" dirty="0"/>
              <a:t>(1-127)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DEA5484-071C-664D-94DA-2C56D1648213}"/>
              </a:ext>
            </a:extLst>
          </p:cNvPr>
          <p:cNvSpPr txBox="1"/>
          <p:nvPr/>
        </p:nvSpPr>
        <p:spPr>
          <a:xfrm>
            <a:off x="2745378" y="818598"/>
            <a:ext cx="150823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err="1"/>
              <a:t>Cys</a:t>
            </a:r>
            <a:r>
              <a:rPr lang="en-US" dirty="0"/>
              <a:t>-less</a:t>
            </a:r>
          </a:p>
          <a:p>
            <a:pPr algn="ctr"/>
            <a:r>
              <a:rPr lang="en-US" dirty="0"/>
              <a:t>Pro-</a:t>
            </a:r>
            <a:r>
              <a:rPr lang="en-US" dirty="0" err="1"/>
              <a:t>σ</a:t>
            </a:r>
            <a:r>
              <a:rPr lang="en-US" baseline="30000" dirty="0" err="1"/>
              <a:t>K</a:t>
            </a:r>
            <a:r>
              <a:rPr lang="en-US" dirty="0"/>
              <a:t>(1-127)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87EC2711-1D39-E843-A970-B77EB66F9C73}"/>
              </a:ext>
            </a:extLst>
          </p:cNvPr>
          <p:cNvCxnSpPr>
            <a:cxnSpLocks/>
          </p:cNvCxnSpPr>
          <p:nvPr/>
        </p:nvCxnSpPr>
        <p:spPr>
          <a:xfrm>
            <a:off x="4179223" y="849274"/>
            <a:ext cx="0" cy="131130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E737BF3F-6EE7-7A48-85B4-D3C35E84D4BD}"/>
              </a:ext>
            </a:extLst>
          </p:cNvPr>
          <p:cNvCxnSpPr>
            <a:cxnSpLocks/>
          </p:cNvCxnSpPr>
          <p:nvPr/>
        </p:nvCxnSpPr>
        <p:spPr>
          <a:xfrm>
            <a:off x="4187369" y="1165995"/>
            <a:ext cx="2657568" cy="674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6DADAD4B-A451-BF44-9398-55F086826971}"/>
              </a:ext>
            </a:extLst>
          </p:cNvPr>
          <p:cNvSpPr txBox="1"/>
          <p:nvPr/>
        </p:nvSpPr>
        <p:spPr>
          <a:xfrm>
            <a:off x="4417841" y="1148029"/>
            <a:ext cx="6479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F18C</a:t>
            </a:r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AFE3AA2A-12E4-264D-A90B-64D156CF03CF}"/>
              </a:ext>
            </a:extLst>
          </p:cNvPr>
          <p:cNvCxnSpPr>
            <a:cxnSpLocks/>
          </p:cNvCxnSpPr>
          <p:nvPr/>
        </p:nvCxnSpPr>
        <p:spPr>
          <a:xfrm>
            <a:off x="5309073" y="1160379"/>
            <a:ext cx="0" cy="98143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4AE5154D-8589-134C-9585-E38585188821}"/>
              </a:ext>
            </a:extLst>
          </p:cNvPr>
          <p:cNvSpPr txBox="1"/>
          <p:nvPr/>
        </p:nvSpPr>
        <p:spPr>
          <a:xfrm>
            <a:off x="5544527" y="1155980"/>
            <a:ext cx="6623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K24C</a:t>
            </a:r>
          </a:p>
        </p:txBody>
      </p: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0926B058-5B54-3E43-B685-ABAA106C43CF}"/>
              </a:ext>
            </a:extLst>
          </p:cNvPr>
          <p:cNvCxnSpPr>
            <a:cxnSpLocks/>
          </p:cNvCxnSpPr>
          <p:nvPr/>
        </p:nvCxnSpPr>
        <p:spPr>
          <a:xfrm>
            <a:off x="4169118" y="6026657"/>
            <a:ext cx="0" cy="49071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383B9593-88A9-EA41-A87C-4EB639B3F15D}"/>
              </a:ext>
            </a:extLst>
          </p:cNvPr>
          <p:cNvCxnSpPr>
            <a:cxnSpLocks/>
          </p:cNvCxnSpPr>
          <p:nvPr/>
        </p:nvCxnSpPr>
        <p:spPr>
          <a:xfrm>
            <a:off x="5327267" y="6026657"/>
            <a:ext cx="0" cy="49071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Rectangle 42">
            <a:extLst>
              <a:ext uri="{FF2B5EF4-FFF2-40B4-BE49-F238E27FC236}">
                <a16:creationId xmlns:a16="http://schemas.microsoft.com/office/drawing/2014/main" id="{1CE3BB52-3627-0E44-AE04-A9864AACB996}"/>
              </a:ext>
            </a:extLst>
          </p:cNvPr>
          <p:cNvSpPr/>
          <p:nvPr/>
        </p:nvSpPr>
        <p:spPr>
          <a:xfrm>
            <a:off x="1290740" y="3552873"/>
            <a:ext cx="7969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α</a:t>
            </a:r>
            <a:r>
              <a:rPr lang="en-US" dirty="0">
                <a:solidFill>
                  <a:prstClr val="black"/>
                </a:solidFill>
                <a:cs typeface="Arial" panose="020B0604020202020204" pitchFamily="34" charset="0"/>
              </a:rPr>
              <a:t>FLAG</a:t>
            </a:r>
            <a:endParaRPr lang="en-US" dirty="0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6EFB319C-01FB-CF45-B370-A688D5811BFC}"/>
              </a:ext>
            </a:extLst>
          </p:cNvPr>
          <p:cNvSpPr txBox="1"/>
          <p:nvPr/>
        </p:nvSpPr>
        <p:spPr>
          <a:xfrm>
            <a:off x="6706913" y="4294809"/>
            <a:ext cx="9727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complex</a:t>
            </a:r>
          </a:p>
        </p:txBody>
      </p:sp>
      <p:cxnSp>
        <p:nvCxnSpPr>
          <p:cNvPr id="45" name="Straight Arrow Connector 44">
            <a:extLst>
              <a:ext uri="{FF2B5EF4-FFF2-40B4-BE49-F238E27FC236}">
                <a16:creationId xmlns:a16="http://schemas.microsoft.com/office/drawing/2014/main" id="{C2D0DA33-455E-C74C-A4FE-3F9B5D705F35}"/>
              </a:ext>
            </a:extLst>
          </p:cNvPr>
          <p:cNvCxnSpPr>
            <a:cxnSpLocks/>
          </p:cNvCxnSpPr>
          <p:nvPr/>
        </p:nvCxnSpPr>
        <p:spPr>
          <a:xfrm flipH="1">
            <a:off x="6474441" y="4490238"/>
            <a:ext cx="276954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>
            <a:extLst>
              <a:ext uri="{FF2B5EF4-FFF2-40B4-BE49-F238E27FC236}">
                <a16:creationId xmlns:a16="http://schemas.microsoft.com/office/drawing/2014/main" id="{3C37B689-6B36-1740-81D0-715391613210}"/>
              </a:ext>
            </a:extLst>
          </p:cNvPr>
          <p:cNvCxnSpPr>
            <a:cxnSpLocks/>
          </p:cNvCxnSpPr>
          <p:nvPr/>
        </p:nvCxnSpPr>
        <p:spPr>
          <a:xfrm flipH="1">
            <a:off x="6463347" y="5271934"/>
            <a:ext cx="276954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7" name="Rectangle 46">
            <a:extLst>
              <a:ext uri="{FF2B5EF4-FFF2-40B4-BE49-F238E27FC236}">
                <a16:creationId xmlns:a16="http://schemas.microsoft.com/office/drawing/2014/main" id="{DB45A5D7-91CB-204C-A340-B265AAA3482A}"/>
              </a:ext>
            </a:extLst>
          </p:cNvPr>
          <p:cNvSpPr/>
          <p:nvPr/>
        </p:nvSpPr>
        <p:spPr>
          <a:xfrm>
            <a:off x="6706913" y="3696077"/>
            <a:ext cx="236285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cytTM-SpoIVFB dimer</a:t>
            </a:r>
          </a:p>
        </p:txBody>
      </p:sp>
      <p:cxnSp>
        <p:nvCxnSpPr>
          <p:cNvPr id="48" name="Straight Arrow Connector 47">
            <a:extLst>
              <a:ext uri="{FF2B5EF4-FFF2-40B4-BE49-F238E27FC236}">
                <a16:creationId xmlns:a16="http://schemas.microsoft.com/office/drawing/2014/main" id="{EC112A1D-8ADD-B74C-9F34-D182455DA6B6}"/>
              </a:ext>
            </a:extLst>
          </p:cNvPr>
          <p:cNvCxnSpPr>
            <a:cxnSpLocks/>
          </p:cNvCxnSpPr>
          <p:nvPr/>
        </p:nvCxnSpPr>
        <p:spPr>
          <a:xfrm flipH="1">
            <a:off x="6486735" y="3882145"/>
            <a:ext cx="276954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9" name="TextBox 48">
            <a:extLst>
              <a:ext uri="{FF2B5EF4-FFF2-40B4-BE49-F238E27FC236}">
                <a16:creationId xmlns:a16="http://schemas.microsoft.com/office/drawing/2014/main" id="{0ECB1A0D-6AAD-FD49-AEFF-54C7A587AF7B}"/>
              </a:ext>
            </a:extLst>
          </p:cNvPr>
          <p:cNvSpPr txBox="1"/>
          <p:nvPr/>
        </p:nvSpPr>
        <p:spPr>
          <a:xfrm>
            <a:off x="6689025" y="5074017"/>
            <a:ext cx="23628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cytTM-SpoIVFB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12BE9B0-DFB1-9049-8FE3-826EA2226AB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8695" b="2847"/>
          <a:stretch/>
        </p:blipFill>
        <p:spPr>
          <a:xfrm>
            <a:off x="3053815" y="2101895"/>
            <a:ext cx="3378200" cy="389825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1216206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9F8BD83-931F-E144-B9DE-7C674F6B90B1}"/>
              </a:ext>
            </a:extLst>
          </p:cNvPr>
          <p:cNvSpPr txBox="1"/>
          <p:nvPr/>
        </p:nvSpPr>
        <p:spPr>
          <a:xfrm>
            <a:off x="632494" y="1172736"/>
            <a:ext cx="104227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15 min</a:t>
            </a:r>
          </a:p>
          <a:p>
            <a:endParaRPr lang="en-US" sz="2400" dirty="0"/>
          </a:p>
          <a:p>
            <a:r>
              <a:rPr lang="en-US" sz="2400" dirty="0"/>
              <a:t>Set2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A22D743-1214-FC4A-81F6-CA774A7D0E61}"/>
              </a:ext>
            </a:extLst>
          </p:cNvPr>
          <p:cNvSpPr txBox="1"/>
          <p:nvPr/>
        </p:nvSpPr>
        <p:spPr>
          <a:xfrm>
            <a:off x="5636730" y="6046252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237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809B4BD-50BF-6946-ADBA-74F86A49B5F8}"/>
              </a:ext>
            </a:extLst>
          </p:cNvPr>
          <p:cNvSpPr txBox="1"/>
          <p:nvPr/>
        </p:nvSpPr>
        <p:spPr>
          <a:xfrm>
            <a:off x="4551981" y="6026657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236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0E46386-1021-9A45-965A-D8F78A7CF4CC}"/>
              </a:ext>
            </a:extLst>
          </p:cNvPr>
          <p:cNvSpPr txBox="1"/>
          <p:nvPr/>
        </p:nvSpPr>
        <p:spPr>
          <a:xfrm>
            <a:off x="3332868" y="6026657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230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5BE0B7D-8381-114E-9D3C-6DD0EBA47928}"/>
              </a:ext>
            </a:extLst>
          </p:cNvPr>
          <p:cNvSpPr txBox="1"/>
          <p:nvPr/>
        </p:nvSpPr>
        <p:spPr>
          <a:xfrm>
            <a:off x="2060673" y="6026657"/>
            <a:ext cx="10310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Plasmid#</a:t>
            </a:r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25C9830D-339D-2140-B7CD-A7DA8B9FFF6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70278839"/>
              </p:ext>
            </p:extLst>
          </p:nvPr>
        </p:nvGraphicFramePr>
        <p:xfrm>
          <a:off x="2374539" y="1455564"/>
          <a:ext cx="6682746" cy="7315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26158">
                  <a:extLst>
                    <a:ext uri="{9D8B030D-6E8A-4147-A177-3AD203B41FA5}">
                      <a16:colId xmlns:a16="http://schemas.microsoft.com/office/drawing/2014/main" val="850517030"/>
                    </a:ext>
                  </a:extLst>
                </a:gridCol>
                <a:gridCol w="342218">
                  <a:extLst>
                    <a:ext uri="{9D8B030D-6E8A-4147-A177-3AD203B41FA5}">
                      <a16:colId xmlns:a16="http://schemas.microsoft.com/office/drawing/2014/main" val="3547230292"/>
                    </a:ext>
                  </a:extLst>
                </a:gridCol>
                <a:gridCol w="331551">
                  <a:extLst>
                    <a:ext uri="{9D8B030D-6E8A-4147-A177-3AD203B41FA5}">
                      <a16:colId xmlns:a16="http://schemas.microsoft.com/office/drawing/2014/main" val="3374799695"/>
                    </a:ext>
                  </a:extLst>
                </a:gridCol>
                <a:gridCol w="399969">
                  <a:extLst>
                    <a:ext uri="{9D8B030D-6E8A-4147-A177-3AD203B41FA5}">
                      <a16:colId xmlns:a16="http://schemas.microsoft.com/office/drawing/2014/main" val="4195117202"/>
                    </a:ext>
                  </a:extLst>
                </a:gridCol>
                <a:gridCol w="348607">
                  <a:extLst>
                    <a:ext uri="{9D8B030D-6E8A-4147-A177-3AD203B41FA5}">
                      <a16:colId xmlns:a16="http://schemas.microsoft.com/office/drawing/2014/main" val="2071655966"/>
                    </a:ext>
                  </a:extLst>
                </a:gridCol>
                <a:gridCol w="368208">
                  <a:extLst>
                    <a:ext uri="{9D8B030D-6E8A-4147-A177-3AD203B41FA5}">
                      <a16:colId xmlns:a16="http://schemas.microsoft.com/office/drawing/2014/main" val="725804568"/>
                    </a:ext>
                  </a:extLst>
                </a:gridCol>
                <a:gridCol w="423258">
                  <a:extLst>
                    <a:ext uri="{9D8B030D-6E8A-4147-A177-3AD203B41FA5}">
                      <a16:colId xmlns:a16="http://schemas.microsoft.com/office/drawing/2014/main" val="1507682428"/>
                    </a:ext>
                  </a:extLst>
                </a:gridCol>
                <a:gridCol w="275259">
                  <a:extLst>
                    <a:ext uri="{9D8B030D-6E8A-4147-A177-3AD203B41FA5}">
                      <a16:colId xmlns:a16="http://schemas.microsoft.com/office/drawing/2014/main" val="148875133"/>
                    </a:ext>
                  </a:extLst>
                </a:gridCol>
                <a:gridCol w="386478">
                  <a:extLst>
                    <a:ext uri="{9D8B030D-6E8A-4147-A177-3AD203B41FA5}">
                      <a16:colId xmlns:a16="http://schemas.microsoft.com/office/drawing/2014/main" val="1233904705"/>
                    </a:ext>
                  </a:extLst>
                </a:gridCol>
                <a:gridCol w="395524">
                  <a:extLst>
                    <a:ext uri="{9D8B030D-6E8A-4147-A177-3AD203B41FA5}">
                      <a16:colId xmlns:a16="http://schemas.microsoft.com/office/drawing/2014/main" val="3656884100"/>
                    </a:ext>
                  </a:extLst>
                </a:gridCol>
                <a:gridCol w="344557">
                  <a:extLst>
                    <a:ext uri="{9D8B030D-6E8A-4147-A177-3AD203B41FA5}">
                      <a16:colId xmlns:a16="http://schemas.microsoft.com/office/drawing/2014/main" val="2509758925"/>
                    </a:ext>
                  </a:extLst>
                </a:gridCol>
                <a:gridCol w="357809">
                  <a:extLst>
                    <a:ext uri="{9D8B030D-6E8A-4147-A177-3AD203B41FA5}">
                      <a16:colId xmlns:a16="http://schemas.microsoft.com/office/drawing/2014/main" val="1113358615"/>
                    </a:ext>
                  </a:extLst>
                </a:gridCol>
                <a:gridCol w="371060">
                  <a:extLst>
                    <a:ext uri="{9D8B030D-6E8A-4147-A177-3AD203B41FA5}">
                      <a16:colId xmlns:a16="http://schemas.microsoft.com/office/drawing/2014/main" val="2422224856"/>
                    </a:ext>
                  </a:extLst>
                </a:gridCol>
                <a:gridCol w="318053">
                  <a:extLst>
                    <a:ext uri="{9D8B030D-6E8A-4147-A177-3AD203B41FA5}">
                      <a16:colId xmlns:a16="http://schemas.microsoft.com/office/drawing/2014/main" val="1253338770"/>
                    </a:ext>
                  </a:extLst>
                </a:gridCol>
                <a:gridCol w="331304">
                  <a:extLst>
                    <a:ext uri="{9D8B030D-6E8A-4147-A177-3AD203B41FA5}">
                      <a16:colId xmlns:a16="http://schemas.microsoft.com/office/drawing/2014/main" val="2419459170"/>
                    </a:ext>
                  </a:extLst>
                </a:gridCol>
                <a:gridCol w="962733">
                  <a:extLst>
                    <a:ext uri="{9D8B030D-6E8A-4147-A177-3AD203B41FA5}">
                      <a16:colId xmlns:a16="http://schemas.microsoft.com/office/drawing/2014/main" val="405931063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US" sz="1800" dirty="0"/>
                        <a:t>Cu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6767904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en-US" sz="1800" dirty="0"/>
                        <a:t>DTT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290224659"/>
                  </a:ext>
                </a:extLst>
              </a:tr>
            </a:tbl>
          </a:graphicData>
        </a:graphic>
      </p:graphicFrame>
      <p:sp>
        <p:nvSpPr>
          <p:cNvPr id="12" name="Rectangle 11">
            <a:extLst>
              <a:ext uri="{FF2B5EF4-FFF2-40B4-BE49-F238E27FC236}">
                <a16:creationId xmlns:a16="http://schemas.microsoft.com/office/drawing/2014/main" id="{83DE2251-F7E1-3E42-B923-8EB624AE6126}"/>
              </a:ext>
            </a:extLst>
          </p:cNvPr>
          <p:cNvSpPr/>
          <p:nvPr/>
        </p:nvSpPr>
        <p:spPr>
          <a:xfrm>
            <a:off x="3724095" y="197614"/>
            <a:ext cx="219149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/>
              <a:t>V70C cytTM-SpoIVFB</a:t>
            </a:r>
          </a:p>
          <a:p>
            <a:pPr algn="ctr"/>
            <a:r>
              <a:rPr lang="en-US" dirty="0"/>
              <a:t>BofA + SpoIVFA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90B1C1C5-BFF8-FF4D-8A0E-24B06406C54B}"/>
              </a:ext>
            </a:extLst>
          </p:cNvPr>
          <p:cNvCxnSpPr>
            <a:cxnSpLocks/>
          </p:cNvCxnSpPr>
          <p:nvPr/>
        </p:nvCxnSpPr>
        <p:spPr>
          <a:xfrm>
            <a:off x="2911654" y="849268"/>
            <a:ext cx="3933283" cy="1264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B8C9592F-49D7-0844-99C2-8DB7C7D943FF}"/>
              </a:ext>
            </a:extLst>
          </p:cNvPr>
          <p:cNvSpPr txBox="1"/>
          <p:nvPr/>
        </p:nvSpPr>
        <p:spPr>
          <a:xfrm>
            <a:off x="4274583" y="827299"/>
            <a:ext cx="24518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Single-</a:t>
            </a:r>
            <a:r>
              <a:rPr lang="en-US" dirty="0" err="1"/>
              <a:t>Cys</a:t>
            </a:r>
            <a:r>
              <a:rPr lang="en-US" dirty="0"/>
              <a:t> Pro-</a:t>
            </a:r>
            <a:r>
              <a:rPr lang="en-US" dirty="0" err="1"/>
              <a:t>σ</a:t>
            </a:r>
            <a:r>
              <a:rPr lang="en-US" baseline="30000" dirty="0" err="1"/>
              <a:t>K</a:t>
            </a:r>
            <a:r>
              <a:rPr lang="en-US" dirty="0"/>
              <a:t>(1-127)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DEA5484-071C-664D-94DA-2C56D1648213}"/>
              </a:ext>
            </a:extLst>
          </p:cNvPr>
          <p:cNvSpPr txBox="1"/>
          <p:nvPr/>
        </p:nvSpPr>
        <p:spPr>
          <a:xfrm>
            <a:off x="2745378" y="818598"/>
            <a:ext cx="150823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err="1"/>
              <a:t>Cys</a:t>
            </a:r>
            <a:r>
              <a:rPr lang="en-US" dirty="0"/>
              <a:t>-less</a:t>
            </a:r>
          </a:p>
          <a:p>
            <a:pPr algn="ctr"/>
            <a:r>
              <a:rPr lang="en-US" dirty="0"/>
              <a:t>Pro-</a:t>
            </a:r>
            <a:r>
              <a:rPr lang="en-US" dirty="0" err="1"/>
              <a:t>σ</a:t>
            </a:r>
            <a:r>
              <a:rPr lang="en-US" baseline="30000" dirty="0" err="1"/>
              <a:t>K</a:t>
            </a:r>
            <a:r>
              <a:rPr lang="en-US" dirty="0"/>
              <a:t>(1-127)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87EC2711-1D39-E843-A970-B77EB66F9C73}"/>
              </a:ext>
            </a:extLst>
          </p:cNvPr>
          <p:cNvCxnSpPr>
            <a:cxnSpLocks/>
          </p:cNvCxnSpPr>
          <p:nvPr/>
        </p:nvCxnSpPr>
        <p:spPr>
          <a:xfrm>
            <a:off x="4179220" y="849274"/>
            <a:ext cx="0" cy="131130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E737BF3F-6EE7-7A48-85B4-D3C35E84D4BD}"/>
              </a:ext>
            </a:extLst>
          </p:cNvPr>
          <p:cNvCxnSpPr>
            <a:cxnSpLocks/>
          </p:cNvCxnSpPr>
          <p:nvPr/>
        </p:nvCxnSpPr>
        <p:spPr>
          <a:xfrm>
            <a:off x="4187369" y="1165995"/>
            <a:ext cx="2657568" cy="674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6DADAD4B-A451-BF44-9398-55F086826971}"/>
              </a:ext>
            </a:extLst>
          </p:cNvPr>
          <p:cNvSpPr txBox="1"/>
          <p:nvPr/>
        </p:nvSpPr>
        <p:spPr>
          <a:xfrm>
            <a:off x="4370137" y="1148029"/>
            <a:ext cx="6479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F18C</a:t>
            </a:r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AFE3AA2A-12E4-264D-A90B-64D156CF03CF}"/>
              </a:ext>
            </a:extLst>
          </p:cNvPr>
          <p:cNvCxnSpPr>
            <a:cxnSpLocks/>
          </p:cNvCxnSpPr>
          <p:nvPr/>
        </p:nvCxnSpPr>
        <p:spPr>
          <a:xfrm>
            <a:off x="5309073" y="1160379"/>
            <a:ext cx="0" cy="98143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4AE5154D-8589-134C-9585-E38585188821}"/>
              </a:ext>
            </a:extLst>
          </p:cNvPr>
          <p:cNvSpPr txBox="1"/>
          <p:nvPr/>
        </p:nvSpPr>
        <p:spPr>
          <a:xfrm>
            <a:off x="5441161" y="1148029"/>
            <a:ext cx="6623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K24C</a:t>
            </a:r>
          </a:p>
        </p:txBody>
      </p: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0926B058-5B54-3E43-B685-ABAA106C43CF}"/>
              </a:ext>
            </a:extLst>
          </p:cNvPr>
          <p:cNvCxnSpPr>
            <a:cxnSpLocks/>
          </p:cNvCxnSpPr>
          <p:nvPr/>
        </p:nvCxnSpPr>
        <p:spPr>
          <a:xfrm>
            <a:off x="4169118" y="6026657"/>
            <a:ext cx="0" cy="49071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383B9593-88A9-EA41-A87C-4EB639B3F15D}"/>
              </a:ext>
            </a:extLst>
          </p:cNvPr>
          <p:cNvCxnSpPr>
            <a:cxnSpLocks/>
          </p:cNvCxnSpPr>
          <p:nvPr/>
        </p:nvCxnSpPr>
        <p:spPr>
          <a:xfrm>
            <a:off x="5327267" y="6026657"/>
            <a:ext cx="0" cy="49071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Rectangle 42">
            <a:extLst>
              <a:ext uri="{FF2B5EF4-FFF2-40B4-BE49-F238E27FC236}">
                <a16:creationId xmlns:a16="http://schemas.microsoft.com/office/drawing/2014/main" id="{1CE3BB52-3627-0E44-AE04-A9864AACB996}"/>
              </a:ext>
            </a:extLst>
          </p:cNvPr>
          <p:cNvSpPr/>
          <p:nvPr/>
        </p:nvSpPr>
        <p:spPr>
          <a:xfrm>
            <a:off x="1290740" y="3552873"/>
            <a:ext cx="7969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α</a:t>
            </a:r>
            <a:r>
              <a:rPr lang="en-US" dirty="0">
                <a:solidFill>
                  <a:prstClr val="black"/>
                </a:solidFill>
                <a:cs typeface="Arial" panose="020B0604020202020204" pitchFamily="34" charset="0"/>
              </a:rPr>
              <a:t>FLAG</a:t>
            </a:r>
            <a:endParaRPr lang="en-US" dirty="0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6EFB319C-01FB-CF45-B370-A688D5811BFC}"/>
              </a:ext>
            </a:extLst>
          </p:cNvPr>
          <p:cNvSpPr txBox="1"/>
          <p:nvPr/>
        </p:nvSpPr>
        <p:spPr>
          <a:xfrm>
            <a:off x="6667158" y="4395625"/>
            <a:ext cx="9727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complex</a:t>
            </a:r>
          </a:p>
        </p:txBody>
      </p:sp>
      <p:cxnSp>
        <p:nvCxnSpPr>
          <p:cNvPr id="45" name="Straight Arrow Connector 44">
            <a:extLst>
              <a:ext uri="{FF2B5EF4-FFF2-40B4-BE49-F238E27FC236}">
                <a16:creationId xmlns:a16="http://schemas.microsoft.com/office/drawing/2014/main" id="{C2D0DA33-455E-C74C-A4FE-3F9B5D705F35}"/>
              </a:ext>
            </a:extLst>
          </p:cNvPr>
          <p:cNvCxnSpPr>
            <a:cxnSpLocks/>
          </p:cNvCxnSpPr>
          <p:nvPr/>
        </p:nvCxnSpPr>
        <p:spPr>
          <a:xfrm flipH="1">
            <a:off x="6434686" y="4591054"/>
            <a:ext cx="276954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>
            <a:extLst>
              <a:ext uri="{FF2B5EF4-FFF2-40B4-BE49-F238E27FC236}">
                <a16:creationId xmlns:a16="http://schemas.microsoft.com/office/drawing/2014/main" id="{3C37B689-6B36-1740-81D0-715391613210}"/>
              </a:ext>
            </a:extLst>
          </p:cNvPr>
          <p:cNvCxnSpPr>
            <a:cxnSpLocks/>
          </p:cNvCxnSpPr>
          <p:nvPr/>
        </p:nvCxnSpPr>
        <p:spPr>
          <a:xfrm flipH="1">
            <a:off x="6423592" y="5240130"/>
            <a:ext cx="276954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7" name="Rectangle 46">
            <a:extLst>
              <a:ext uri="{FF2B5EF4-FFF2-40B4-BE49-F238E27FC236}">
                <a16:creationId xmlns:a16="http://schemas.microsoft.com/office/drawing/2014/main" id="{DB45A5D7-91CB-204C-A340-B265AAA3482A}"/>
              </a:ext>
            </a:extLst>
          </p:cNvPr>
          <p:cNvSpPr/>
          <p:nvPr/>
        </p:nvSpPr>
        <p:spPr>
          <a:xfrm>
            <a:off x="6667158" y="3847301"/>
            <a:ext cx="236285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cytTM-SpoIVFB dimer</a:t>
            </a:r>
          </a:p>
        </p:txBody>
      </p:sp>
      <p:cxnSp>
        <p:nvCxnSpPr>
          <p:cNvPr id="48" name="Straight Arrow Connector 47">
            <a:extLst>
              <a:ext uri="{FF2B5EF4-FFF2-40B4-BE49-F238E27FC236}">
                <a16:creationId xmlns:a16="http://schemas.microsoft.com/office/drawing/2014/main" id="{EC112A1D-8ADD-B74C-9F34-D182455DA6B6}"/>
              </a:ext>
            </a:extLst>
          </p:cNvPr>
          <p:cNvCxnSpPr>
            <a:cxnSpLocks/>
          </p:cNvCxnSpPr>
          <p:nvPr/>
        </p:nvCxnSpPr>
        <p:spPr>
          <a:xfrm flipH="1">
            <a:off x="6446980" y="4033369"/>
            <a:ext cx="276954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9" name="TextBox 48">
            <a:extLst>
              <a:ext uri="{FF2B5EF4-FFF2-40B4-BE49-F238E27FC236}">
                <a16:creationId xmlns:a16="http://schemas.microsoft.com/office/drawing/2014/main" id="{0ECB1A0D-6AAD-FD49-AEFF-54C7A587AF7B}"/>
              </a:ext>
            </a:extLst>
          </p:cNvPr>
          <p:cNvSpPr txBox="1"/>
          <p:nvPr/>
        </p:nvSpPr>
        <p:spPr>
          <a:xfrm>
            <a:off x="6649270" y="5042213"/>
            <a:ext cx="23628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cytTM-SpoIVFB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5603692-072E-7D4D-8F14-87AA39BB5D1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231" b="1940"/>
          <a:stretch/>
        </p:blipFill>
        <p:spPr>
          <a:xfrm>
            <a:off x="3012523" y="2154327"/>
            <a:ext cx="3403600" cy="3845824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5161980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9F8BD83-931F-E144-B9DE-7C674F6B90B1}"/>
              </a:ext>
            </a:extLst>
          </p:cNvPr>
          <p:cNvSpPr txBox="1"/>
          <p:nvPr/>
        </p:nvSpPr>
        <p:spPr>
          <a:xfrm>
            <a:off x="632494" y="1172736"/>
            <a:ext cx="104227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30 min</a:t>
            </a:r>
          </a:p>
          <a:p>
            <a:endParaRPr lang="en-US" sz="2400" dirty="0"/>
          </a:p>
          <a:p>
            <a:r>
              <a:rPr lang="en-US" sz="2400" dirty="0"/>
              <a:t>Set1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A22D743-1214-FC4A-81F6-CA774A7D0E61}"/>
              </a:ext>
            </a:extLst>
          </p:cNvPr>
          <p:cNvSpPr txBox="1"/>
          <p:nvPr/>
        </p:nvSpPr>
        <p:spPr>
          <a:xfrm>
            <a:off x="5636730" y="6046252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237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809B4BD-50BF-6946-ADBA-74F86A49B5F8}"/>
              </a:ext>
            </a:extLst>
          </p:cNvPr>
          <p:cNvSpPr txBox="1"/>
          <p:nvPr/>
        </p:nvSpPr>
        <p:spPr>
          <a:xfrm>
            <a:off x="4551981" y="6026657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236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0E46386-1021-9A45-965A-D8F78A7CF4CC}"/>
              </a:ext>
            </a:extLst>
          </p:cNvPr>
          <p:cNvSpPr txBox="1"/>
          <p:nvPr/>
        </p:nvSpPr>
        <p:spPr>
          <a:xfrm>
            <a:off x="3332868" y="6026657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230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5BE0B7D-8381-114E-9D3C-6DD0EBA47928}"/>
              </a:ext>
            </a:extLst>
          </p:cNvPr>
          <p:cNvSpPr txBox="1"/>
          <p:nvPr/>
        </p:nvSpPr>
        <p:spPr>
          <a:xfrm>
            <a:off x="2060673" y="6026657"/>
            <a:ext cx="10310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Plasmid#</a:t>
            </a:r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25C9830D-339D-2140-B7CD-A7DA8B9FFF6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4058806"/>
              </p:ext>
            </p:extLst>
          </p:nvPr>
        </p:nvGraphicFramePr>
        <p:xfrm>
          <a:off x="2438147" y="1455564"/>
          <a:ext cx="6682746" cy="7315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26158">
                  <a:extLst>
                    <a:ext uri="{9D8B030D-6E8A-4147-A177-3AD203B41FA5}">
                      <a16:colId xmlns:a16="http://schemas.microsoft.com/office/drawing/2014/main" val="850517030"/>
                    </a:ext>
                  </a:extLst>
                </a:gridCol>
                <a:gridCol w="286561">
                  <a:extLst>
                    <a:ext uri="{9D8B030D-6E8A-4147-A177-3AD203B41FA5}">
                      <a16:colId xmlns:a16="http://schemas.microsoft.com/office/drawing/2014/main" val="3547230292"/>
                    </a:ext>
                  </a:extLst>
                </a:gridCol>
                <a:gridCol w="387208">
                  <a:extLst>
                    <a:ext uri="{9D8B030D-6E8A-4147-A177-3AD203B41FA5}">
                      <a16:colId xmlns:a16="http://schemas.microsoft.com/office/drawing/2014/main" val="3374799695"/>
                    </a:ext>
                  </a:extLst>
                </a:gridCol>
                <a:gridCol w="370140">
                  <a:extLst>
                    <a:ext uri="{9D8B030D-6E8A-4147-A177-3AD203B41FA5}">
                      <a16:colId xmlns:a16="http://schemas.microsoft.com/office/drawing/2014/main" val="4195117202"/>
                    </a:ext>
                  </a:extLst>
                </a:gridCol>
                <a:gridCol w="300176">
                  <a:extLst>
                    <a:ext uri="{9D8B030D-6E8A-4147-A177-3AD203B41FA5}">
                      <a16:colId xmlns:a16="http://schemas.microsoft.com/office/drawing/2014/main" val="2071655966"/>
                    </a:ext>
                  </a:extLst>
                </a:gridCol>
                <a:gridCol w="397565">
                  <a:extLst>
                    <a:ext uri="{9D8B030D-6E8A-4147-A177-3AD203B41FA5}">
                      <a16:colId xmlns:a16="http://schemas.microsoft.com/office/drawing/2014/main" val="725804568"/>
                    </a:ext>
                  </a:extLst>
                </a:gridCol>
                <a:gridCol w="421419">
                  <a:extLst>
                    <a:ext uri="{9D8B030D-6E8A-4147-A177-3AD203B41FA5}">
                      <a16:colId xmlns:a16="http://schemas.microsoft.com/office/drawing/2014/main" val="1507682428"/>
                    </a:ext>
                  </a:extLst>
                </a:gridCol>
                <a:gridCol w="294198">
                  <a:extLst>
                    <a:ext uri="{9D8B030D-6E8A-4147-A177-3AD203B41FA5}">
                      <a16:colId xmlns:a16="http://schemas.microsoft.com/office/drawing/2014/main" val="148875133"/>
                    </a:ext>
                  </a:extLst>
                </a:gridCol>
                <a:gridCol w="418281">
                  <a:extLst>
                    <a:ext uri="{9D8B030D-6E8A-4147-A177-3AD203B41FA5}">
                      <a16:colId xmlns:a16="http://schemas.microsoft.com/office/drawing/2014/main" val="1233904705"/>
                    </a:ext>
                  </a:extLst>
                </a:gridCol>
                <a:gridCol w="395524">
                  <a:extLst>
                    <a:ext uri="{9D8B030D-6E8A-4147-A177-3AD203B41FA5}">
                      <a16:colId xmlns:a16="http://schemas.microsoft.com/office/drawing/2014/main" val="3656884100"/>
                    </a:ext>
                  </a:extLst>
                </a:gridCol>
                <a:gridCol w="344557">
                  <a:extLst>
                    <a:ext uri="{9D8B030D-6E8A-4147-A177-3AD203B41FA5}">
                      <a16:colId xmlns:a16="http://schemas.microsoft.com/office/drawing/2014/main" val="2509758925"/>
                    </a:ext>
                  </a:extLst>
                </a:gridCol>
                <a:gridCol w="357809">
                  <a:extLst>
                    <a:ext uri="{9D8B030D-6E8A-4147-A177-3AD203B41FA5}">
                      <a16:colId xmlns:a16="http://schemas.microsoft.com/office/drawing/2014/main" val="1113358615"/>
                    </a:ext>
                  </a:extLst>
                </a:gridCol>
                <a:gridCol w="371060">
                  <a:extLst>
                    <a:ext uri="{9D8B030D-6E8A-4147-A177-3AD203B41FA5}">
                      <a16:colId xmlns:a16="http://schemas.microsoft.com/office/drawing/2014/main" val="2422224856"/>
                    </a:ext>
                  </a:extLst>
                </a:gridCol>
                <a:gridCol w="318053">
                  <a:extLst>
                    <a:ext uri="{9D8B030D-6E8A-4147-A177-3AD203B41FA5}">
                      <a16:colId xmlns:a16="http://schemas.microsoft.com/office/drawing/2014/main" val="1253338770"/>
                    </a:ext>
                  </a:extLst>
                </a:gridCol>
                <a:gridCol w="331304">
                  <a:extLst>
                    <a:ext uri="{9D8B030D-6E8A-4147-A177-3AD203B41FA5}">
                      <a16:colId xmlns:a16="http://schemas.microsoft.com/office/drawing/2014/main" val="2419459170"/>
                    </a:ext>
                  </a:extLst>
                </a:gridCol>
                <a:gridCol w="962733">
                  <a:extLst>
                    <a:ext uri="{9D8B030D-6E8A-4147-A177-3AD203B41FA5}">
                      <a16:colId xmlns:a16="http://schemas.microsoft.com/office/drawing/2014/main" val="405931063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US" sz="1800" dirty="0"/>
                        <a:t>Cu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6767904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en-US" sz="1800" dirty="0"/>
                        <a:t>DTT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290224659"/>
                  </a:ext>
                </a:extLst>
              </a:tr>
            </a:tbl>
          </a:graphicData>
        </a:graphic>
      </p:graphicFrame>
      <p:sp>
        <p:nvSpPr>
          <p:cNvPr id="12" name="Rectangle 11">
            <a:extLst>
              <a:ext uri="{FF2B5EF4-FFF2-40B4-BE49-F238E27FC236}">
                <a16:creationId xmlns:a16="http://schemas.microsoft.com/office/drawing/2014/main" id="{83DE2251-F7E1-3E42-B923-8EB624AE6126}"/>
              </a:ext>
            </a:extLst>
          </p:cNvPr>
          <p:cNvSpPr/>
          <p:nvPr/>
        </p:nvSpPr>
        <p:spPr>
          <a:xfrm>
            <a:off x="3724095" y="197614"/>
            <a:ext cx="219149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/>
              <a:t>V70C cytTM-SpoIVFB</a:t>
            </a:r>
          </a:p>
          <a:p>
            <a:pPr algn="ctr"/>
            <a:r>
              <a:rPr lang="en-US" dirty="0"/>
              <a:t>BofA + SpoIVFA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90B1C1C5-BFF8-FF4D-8A0E-24B06406C54B}"/>
              </a:ext>
            </a:extLst>
          </p:cNvPr>
          <p:cNvCxnSpPr>
            <a:cxnSpLocks/>
          </p:cNvCxnSpPr>
          <p:nvPr/>
        </p:nvCxnSpPr>
        <p:spPr>
          <a:xfrm>
            <a:off x="2911654" y="849268"/>
            <a:ext cx="3933283" cy="1264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B8C9592F-49D7-0844-99C2-8DB7C7D943FF}"/>
              </a:ext>
            </a:extLst>
          </p:cNvPr>
          <p:cNvSpPr txBox="1"/>
          <p:nvPr/>
        </p:nvSpPr>
        <p:spPr>
          <a:xfrm>
            <a:off x="4274583" y="827299"/>
            <a:ext cx="24518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Single-</a:t>
            </a:r>
            <a:r>
              <a:rPr lang="en-US" dirty="0" err="1"/>
              <a:t>Cys</a:t>
            </a:r>
            <a:r>
              <a:rPr lang="en-US" dirty="0"/>
              <a:t> Pro-</a:t>
            </a:r>
            <a:r>
              <a:rPr lang="en-US" dirty="0" err="1"/>
              <a:t>σ</a:t>
            </a:r>
            <a:r>
              <a:rPr lang="en-US" baseline="30000" dirty="0" err="1"/>
              <a:t>K</a:t>
            </a:r>
            <a:r>
              <a:rPr lang="en-US" dirty="0"/>
              <a:t>(1-127)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DEA5484-071C-664D-94DA-2C56D1648213}"/>
              </a:ext>
            </a:extLst>
          </p:cNvPr>
          <p:cNvSpPr txBox="1"/>
          <p:nvPr/>
        </p:nvSpPr>
        <p:spPr>
          <a:xfrm>
            <a:off x="2745378" y="818598"/>
            <a:ext cx="150823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err="1"/>
              <a:t>Cys</a:t>
            </a:r>
            <a:r>
              <a:rPr lang="en-US" dirty="0"/>
              <a:t>-less</a:t>
            </a:r>
          </a:p>
          <a:p>
            <a:pPr algn="ctr"/>
            <a:r>
              <a:rPr lang="en-US" dirty="0"/>
              <a:t>Pro-</a:t>
            </a:r>
            <a:r>
              <a:rPr lang="en-US" dirty="0" err="1"/>
              <a:t>σ</a:t>
            </a:r>
            <a:r>
              <a:rPr lang="en-US" baseline="30000" dirty="0" err="1"/>
              <a:t>K</a:t>
            </a:r>
            <a:r>
              <a:rPr lang="en-US" dirty="0"/>
              <a:t>(1-127)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87EC2711-1D39-E843-A970-B77EB66F9C73}"/>
              </a:ext>
            </a:extLst>
          </p:cNvPr>
          <p:cNvCxnSpPr>
            <a:cxnSpLocks/>
          </p:cNvCxnSpPr>
          <p:nvPr/>
        </p:nvCxnSpPr>
        <p:spPr>
          <a:xfrm>
            <a:off x="4179223" y="849274"/>
            <a:ext cx="0" cy="131130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E737BF3F-6EE7-7A48-85B4-D3C35E84D4BD}"/>
              </a:ext>
            </a:extLst>
          </p:cNvPr>
          <p:cNvCxnSpPr>
            <a:cxnSpLocks/>
          </p:cNvCxnSpPr>
          <p:nvPr/>
        </p:nvCxnSpPr>
        <p:spPr>
          <a:xfrm>
            <a:off x="4187369" y="1165995"/>
            <a:ext cx="2657568" cy="674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6DADAD4B-A451-BF44-9398-55F086826971}"/>
              </a:ext>
            </a:extLst>
          </p:cNvPr>
          <p:cNvSpPr txBox="1"/>
          <p:nvPr/>
        </p:nvSpPr>
        <p:spPr>
          <a:xfrm>
            <a:off x="4338331" y="1148029"/>
            <a:ext cx="6479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F18C</a:t>
            </a:r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AFE3AA2A-12E4-264D-A90B-64D156CF03CF}"/>
              </a:ext>
            </a:extLst>
          </p:cNvPr>
          <p:cNvCxnSpPr>
            <a:cxnSpLocks/>
          </p:cNvCxnSpPr>
          <p:nvPr/>
        </p:nvCxnSpPr>
        <p:spPr>
          <a:xfrm>
            <a:off x="5293169" y="1176281"/>
            <a:ext cx="0" cy="98143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4AE5154D-8589-134C-9585-E38585188821}"/>
              </a:ext>
            </a:extLst>
          </p:cNvPr>
          <p:cNvSpPr txBox="1"/>
          <p:nvPr/>
        </p:nvSpPr>
        <p:spPr>
          <a:xfrm>
            <a:off x="5488870" y="1148029"/>
            <a:ext cx="6623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K24C</a:t>
            </a:r>
          </a:p>
        </p:txBody>
      </p: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0926B058-5B54-3E43-B685-ABAA106C43CF}"/>
              </a:ext>
            </a:extLst>
          </p:cNvPr>
          <p:cNvCxnSpPr>
            <a:cxnSpLocks/>
          </p:cNvCxnSpPr>
          <p:nvPr/>
        </p:nvCxnSpPr>
        <p:spPr>
          <a:xfrm>
            <a:off x="4169118" y="6026657"/>
            <a:ext cx="0" cy="49071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383B9593-88A9-EA41-A87C-4EB639B3F15D}"/>
              </a:ext>
            </a:extLst>
          </p:cNvPr>
          <p:cNvCxnSpPr>
            <a:cxnSpLocks/>
          </p:cNvCxnSpPr>
          <p:nvPr/>
        </p:nvCxnSpPr>
        <p:spPr>
          <a:xfrm>
            <a:off x="5327267" y="6026657"/>
            <a:ext cx="0" cy="49071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Rectangle 42">
            <a:extLst>
              <a:ext uri="{FF2B5EF4-FFF2-40B4-BE49-F238E27FC236}">
                <a16:creationId xmlns:a16="http://schemas.microsoft.com/office/drawing/2014/main" id="{1CE3BB52-3627-0E44-AE04-A9864AACB996}"/>
              </a:ext>
            </a:extLst>
          </p:cNvPr>
          <p:cNvSpPr/>
          <p:nvPr/>
        </p:nvSpPr>
        <p:spPr>
          <a:xfrm>
            <a:off x="1290740" y="3552873"/>
            <a:ext cx="7969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α</a:t>
            </a:r>
            <a:r>
              <a:rPr lang="en-US" dirty="0">
                <a:solidFill>
                  <a:prstClr val="black"/>
                </a:solidFill>
                <a:cs typeface="Arial" panose="020B0604020202020204" pitchFamily="34" charset="0"/>
              </a:rPr>
              <a:t>FLAG</a:t>
            </a:r>
            <a:endParaRPr lang="en-US" dirty="0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6EFB319C-01FB-CF45-B370-A688D5811BFC}"/>
              </a:ext>
            </a:extLst>
          </p:cNvPr>
          <p:cNvSpPr txBox="1"/>
          <p:nvPr/>
        </p:nvSpPr>
        <p:spPr>
          <a:xfrm>
            <a:off x="6706913" y="4459388"/>
            <a:ext cx="9727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complex</a:t>
            </a:r>
          </a:p>
        </p:txBody>
      </p:sp>
      <p:cxnSp>
        <p:nvCxnSpPr>
          <p:cNvPr id="45" name="Straight Arrow Connector 44">
            <a:extLst>
              <a:ext uri="{FF2B5EF4-FFF2-40B4-BE49-F238E27FC236}">
                <a16:creationId xmlns:a16="http://schemas.microsoft.com/office/drawing/2014/main" id="{C2D0DA33-455E-C74C-A4FE-3F9B5D705F35}"/>
              </a:ext>
            </a:extLst>
          </p:cNvPr>
          <p:cNvCxnSpPr>
            <a:cxnSpLocks/>
          </p:cNvCxnSpPr>
          <p:nvPr/>
        </p:nvCxnSpPr>
        <p:spPr>
          <a:xfrm flipH="1">
            <a:off x="6474441" y="4654817"/>
            <a:ext cx="276954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>
            <a:extLst>
              <a:ext uri="{FF2B5EF4-FFF2-40B4-BE49-F238E27FC236}">
                <a16:creationId xmlns:a16="http://schemas.microsoft.com/office/drawing/2014/main" id="{3C37B689-6B36-1740-81D0-715391613210}"/>
              </a:ext>
            </a:extLst>
          </p:cNvPr>
          <p:cNvCxnSpPr>
            <a:cxnSpLocks/>
          </p:cNvCxnSpPr>
          <p:nvPr/>
        </p:nvCxnSpPr>
        <p:spPr>
          <a:xfrm flipH="1">
            <a:off x="6463347" y="5263983"/>
            <a:ext cx="276954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7" name="Rectangle 46">
            <a:extLst>
              <a:ext uri="{FF2B5EF4-FFF2-40B4-BE49-F238E27FC236}">
                <a16:creationId xmlns:a16="http://schemas.microsoft.com/office/drawing/2014/main" id="{DB45A5D7-91CB-204C-A340-B265AAA3482A}"/>
              </a:ext>
            </a:extLst>
          </p:cNvPr>
          <p:cNvSpPr/>
          <p:nvPr/>
        </p:nvSpPr>
        <p:spPr>
          <a:xfrm>
            <a:off x="6706913" y="3945570"/>
            <a:ext cx="236285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cytTM-SpoIVFB dimer</a:t>
            </a:r>
          </a:p>
        </p:txBody>
      </p:sp>
      <p:cxnSp>
        <p:nvCxnSpPr>
          <p:cNvPr id="48" name="Straight Arrow Connector 47">
            <a:extLst>
              <a:ext uri="{FF2B5EF4-FFF2-40B4-BE49-F238E27FC236}">
                <a16:creationId xmlns:a16="http://schemas.microsoft.com/office/drawing/2014/main" id="{EC112A1D-8ADD-B74C-9F34-D182455DA6B6}"/>
              </a:ext>
            </a:extLst>
          </p:cNvPr>
          <p:cNvCxnSpPr>
            <a:cxnSpLocks/>
          </p:cNvCxnSpPr>
          <p:nvPr/>
        </p:nvCxnSpPr>
        <p:spPr>
          <a:xfrm flipH="1">
            <a:off x="6486735" y="4131638"/>
            <a:ext cx="276954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9" name="TextBox 48">
            <a:extLst>
              <a:ext uri="{FF2B5EF4-FFF2-40B4-BE49-F238E27FC236}">
                <a16:creationId xmlns:a16="http://schemas.microsoft.com/office/drawing/2014/main" id="{0ECB1A0D-6AAD-FD49-AEFF-54C7A587AF7B}"/>
              </a:ext>
            </a:extLst>
          </p:cNvPr>
          <p:cNvSpPr txBox="1"/>
          <p:nvPr/>
        </p:nvSpPr>
        <p:spPr>
          <a:xfrm>
            <a:off x="6689025" y="5058114"/>
            <a:ext cx="23628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cytTM-SpoIVFB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A8AE064-2AA0-BE47-8513-981F132D671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3059"/>
          <a:stretch/>
        </p:blipFill>
        <p:spPr>
          <a:xfrm>
            <a:off x="3047047" y="2178543"/>
            <a:ext cx="3416300" cy="3841202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4777285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9F8BD83-931F-E144-B9DE-7C674F6B90B1}"/>
              </a:ext>
            </a:extLst>
          </p:cNvPr>
          <p:cNvSpPr txBox="1"/>
          <p:nvPr/>
        </p:nvSpPr>
        <p:spPr>
          <a:xfrm>
            <a:off x="632494" y="1172736"/>
            <a:ext cx="104227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30 min</a:t>
            </a:r>
          </a:p>
          <a:p>
            <a:endParaRPr lang="en-US" sz="2400" dirty="0"/>
          </a:p>
          <a:p>
            <a:r>
              <a:rPr lang="en-US" sz="2400" dirty="0"/>
              <a:t>Set2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A22D743-1214-FC4A-81F6-CA774A7D0E61}"/>
              </a:ext>
            </a:extLst>
          </p:cNvPr>
          <p:cNvSpPr txBox="1"/>
          <p:nvPr/>
        </p:nvSpPr>
        <p:spPr>
          <a:xfrm>
            <a:off x="5636730" y="6046252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237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809B4BD-50BF-6946-ADBA-74F86A49B5F8}"/>
              </a:ext>
            </a:extLst>
          </p:cNvPr>
          <p:cNvSpPr txBox="1"/>
          <p:nvPr/>
        </p:nvSpPr>
        <p:spPr>
          <a:xfrm>
            <a:off x="4551981" y="6026657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236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0E46386-1021-9A45-965A-D8F78A7CF4CC}"/>
              </a:ext>
            </a:extLst>
          </p:cNvPr>
          <p:cNvSpPr txBox="1"/>
          <p:nvPr/>
        </p:nvSpPr>
        <p:spPr>
          <a:xfrm>
            <a:off x="3332868" y="6026657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230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5BE0B7D-8381-114E-9D3C-6DD0EBA47928}"/>
              </a:ext>
            </a:extLst>
          </p:cNvPr>
          <p:cNvSpPr txBox="1"/>
          <p:nvPr/>
        </p:nvSpPr>
        <p:spPr>
          <a:xfrm>
            <a:off x="2060673" y="6026657"/>
            <a:ext cx="10310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Plasmid#</a:t>
            </a:r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25C9830D-339D-2140-B7CD-A7DA8B9FFF6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8387843"/>
              </p:ext>
            </p:extLst>
          </p:nvPr>
        </p:nvGraphicFramePr>
        <p:xfrm>
          <a:off x="2438147" y="1455564"/>
          <a:ext cx="6682746" cy="7315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26158">
                  <a:extLst>
                    <a:ext uri="{9D8B030D-6E8A-4147-A177-3AD203B41FA5}">
                      <a16:colId xmlns:a16="http://schemas.microsoft.com/office/drawing/2014/main" val="850517030"/>
                    </a:ext>
                  </a:extLst>
                </a:gridCol>
                <a:gridCol w="334269">
                  <a:extLst>
                    <a:ext uri="{9D8B030D-6E8A-4147-A177-3AD203B41FA5}">
                      <a16:colId xmlns:a16="http://schemas.microsoft.com/office/drawing/2014/main" val="3547230292"/>
                    </a:ext>
                  </a:extLst>
                </a:gridCol>
                <a:gridCol w="339500">
                  <a:extLst>
                    <a:ext uri="{9D8B030D-6E8A-4147-A177-3AD203B41FA5}">
                      <a16:colId xmlns:a16="http://schemas.microsoft.com/office/drawing/2014/main" val="3374799695"/>
                    </a:ext>
                  </a:extLst>
                </a:gridCol>
                <a:gridCol w="370140">
                  <a:extLst>
                    <a:ext uri="{9D8B030D-6E8A-4147-A177-3AD203B41FA5}">
                      <a16:colId xmlns:a16="http://schemas.microsoft.com/office/drawing/2014/main" val="4195117202"/>
                    </a:ext>
                  </a:extLst>
                </a:gridCol>
                <a:gridCol w="378436">
                  <a:extLst>
                    <a:ext uri="{9D8B030D-6E8A-4147-A177-3AD203B41FA5}">
                      <a16:colId xmlns:a16="http://schemas.microsoft.com/office/drawing/2014/main" val="2071655966"/>
                    </a:ext>
                  </a:extLst>
                </a:gridCol>
                <a:gridCol w="368208">
                  <a:extLst>
                    <a:ext uri="{9D8B030D-6E8A-4147-A177-3AD203B41FA5}">
                      <a16:colId xmlns:a16="http://schemas.microsoft.com/office/drawing/2014/main" val="725804568"/>
                    </a:ext>
                  </a:extLst>
                </a:gridCol>
                <a:gridCol w="423258">
                  <a:extLst>
                    <a:ext uri="{9D8B030D-6E8A-4147-A177-3AD203B41FA5}">
                      <a16:colId xmlns:a16="http://schemas.microsoft.com/office/drawing/2014/main" val="1507682428"/>
                    </a:ext>
                  </a:extLst>
                </a:gridCol>
                <a:gridCol w="336884">
                  <a:extLst>
                    <a:ext uri="{9D8B030D-6E8A-4147-A177-3AD203B41FA5}">
                      <a16:colId xmlns:a16="http://schemas.microsoft.com/office/drawing/2014/main" val="148875133"/>
                    </a:ext>
                  </a:extLst>
                </a:gridCol>
                <a:gridCol w="324853">
                  <a:extLst>
                    <a:ext uri="{9D8B030D-6E8A-4147-A177-3AD203B41FA5}">
                      <a16:colId xmlns:a16="http://schemas.microsoft.com/office/drawing/2014/main" val="1233904705"/>
                    </a:ext>
                  </a:extLst>
                </a:gridCol>
                <a:gridCol w="395524">
                  <a:extLst>
                    <a:ext uri="{9D8B030D-6E8A-4147-A177-3AD203B41FA5}">
                      <a16:colId xmlns:a16="http://schemas.microsoft.com/office/drawing/2014/main" val="3656884100"/>
                    </a:ext>
                  </a:extLst>
                </a:gridCol>
                <a:gridCol w="344557">
                  <a:extLst>
                    <a:ext uri="{9D8B030D-6E8A-4147-A177-3AD203B41FA5}">
                      <a16:colId xmlns:a16="http://schemas.microsoft.com/office/drawing/2014/main" val="2509758925"/>
                    </a:ext>
                  </a:extLst>
                </a:gridCol>
                <a:gridCol w="357809">
                  <a:extLst>
                    <a:ext uri="{9D8B030D-6E8A-4147-A177-3AD203B41FA5}">
                      <a16:colId xmlns:a16="http://schemas.microsoft.com/office/drawing/2014/main" val="1113358615"/>
                    </a:ext>
                  </a:extLst>
                </a:gridCol>
                <a:gridCol w="371060">
                  <a:extLst>
                    <a:ext uri="{9D8B030D-6E8A-4147-A177-3AD203B41FA5}">
                      <a16:colId xmlns:a16="http://schemas.microsoft.com/office/drawing/2014/main" val="2422224856"/>
                    </a:ext>
                  </a:extLst>
                </a:gridCol>
                <a:gridCol w="318053">
                  <a:extLst>
                    <a:ext uri="{9D8B030D-6E8A-4147-A177-3AD203B41FA5}">
                      <a16:colId xmlns:a16="http://schemas.microsoft.com/office/drawing/2014/main" val="1253338770"/>
                    </a:ext>
                  </a:extLst>
                </a:gridCol>
                <a:gridCol w="331304">
                  <a:extLst>
                    <a:ext uri="{9D8B030D-6E8A-4147-A177-3AD203B41FA5}">
                      <a16:colId xmlns:a16="http://schemas.microsoft.com/office/drawing/2014/main" val="2419459170"/>
                    </a:ext>
                  </a:extLst>
                </a:gridCol>
                <a:gridCol w="962733">
                  <a:extLst>
                    <a:ext uri="{9D8B030D-6E8A-4147-A177-3AD203B41FA5}">
                      <a16:colId xmlns:a16="http://schemas.microsoft.com/office/drawing/2014/main" val="405931063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US" sz="1800" dirty="0"/>
                        <a:t>Cu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6767904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en-US" sz="1800" dirty="0"/>
                        <a:t>DTT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290224659"/>
                  </a:ext>
                </a:extLst>
              </a:tr>
            </a:tbl>
          </a:graphicData>
        </a:graphic>
      </p:graphicFrame>
      <p:sp>
        <p:nvSpPr>
          <p:cNvPr id="12" name="Rectangle 11">
            <a:extLst>
              <a:ext uri="{FF2B5EF4-FFF2-40B4-BE49-F238E27FC236}">
                <a16:creationId xmlns:a16="http://schemas.microsoft.com/office/drawing/2014/main" id="{83DE2251-F7E1-3E42-B923-8EB624AE6126}"/>
              </a:ext>
            </a:extLst>
          </p:cNvPr>
          <p:cNvSpPr/>
          <p:nvPr/>
        </p:nvSpPr>
        <p:spPr>
          <a:xfrm>
            <a:off x="3724095" y="197614"/>
            <a:ext cx="219149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/>
              <a:t>V70C cytTM-SpoIVFB</a:t>
            </a:r>
          </a:p>
          <a:p>
            <a:pPr algn="ctr"/>
            <a:r>
              <a:rPr lang="en-US" dirty="0"/>
              <a:t>BofA + SpoIVFA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90B1C1C5-BFF8-FF4D-8A0E-24B06406C54B}"/>
              </a:ext>
            </a:extLst>
          </p:cNvPr>
          <p:cNvCxnSpPr>
            <a:cxnSpLocks/>
          </p:cNvCxnSpPr>
          <p:nvPr/>
        </p:nvCxnSpPr>
        <p:spPr>
          <a:xfrm>
            <a:off x="2911654" y="849268"/>
            <a:ext cx="3933283" cy="1264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B8C9592F-49D7-0844-99C2-8DB7C7D943FF}"/>
              </a:ext>
            </a:extLst>
          </p:cNvPr>
          <p:cNvSpPr txBox="1"/>
          <p:nvPr/>
        </p:nvSpPr>
        <p:spPr>
          <a:xfrm>
            <a:off x="4274583" y="827299"/>
            <a:ext cx="24518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Single-</a:t>
            </a:r>
            <a:r>
              <a:rPr lang="en-US" dirty="0" err="1"/>
              <a:t>Cys</a:t>
            </a:r>
            <a:r>
              <a:rPr lang="en-US" dirty="0"/>
              <a:t> Pro-</a:t>
            </a:r>
            <a:r>
              <a:rPr lang="en-US" dirty="0" err="1"/>
              <a:t>σ</a:t>
            </a:r>
            <a:r>
              <a:rPr lang="en-US" baseline="30000" dirty="0" err="1"/>
              <a:t>K</a:t>
            </a:r>
            <a:r>
              <a:rPr lang="en-US" dirty="0"/>
              <a:t>(1-127)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DEA5484-071C-664D-94DA-2C56D1648213}"/>
              </a:ext>
            </a:extLst>
          </p:cNvPr>
          <p:cNvSpPr txBox="1"/>
          <p:nvPr/>
        </p:nvSpPr>
        <p:spPr>
          <a:xfrm>
            <a:off x="2745378" y="818598"/>
            <a:ext cx="150823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err="1"/>
              <a:t>Cys</a:t>
            </a:r>
            <a:r>
              <a:rPr lang="en-US" dirty="0"/>
              <a:t>-less</a:t>
            </a:r>
          </a:p>
          <a:p>
            <a:pPr algn="ctr"/>
            <a:r>
              <a:rPr lang="en-US" dirty="0"/>
              <a:t>Pro-</a:t>
            </a:r>
            <a:r>
              <a:rPr lang="en-US" dirty="0" err="1"/>
              <a:t>σ</a:t>
            </a:r>
            <a:r>
              <a:rPr lang="en-US" baseline="30000" dirty="0" err="1"/>
              <a:t>K</a:t>
            </a:r>
            <a:r>
              <a:rPr lang="en-US" dirty="0"/>
              <a:t>(1-127)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87EC2711-1D39-E843-A970-B77EB66F9C73}"/>
              </a:ext>
            </a:extLst>
          </p:cNvPr>
          <p:cNvCxnSpPr>
            <a:cxnSpLocks/>
          </p:cNvCxnSpPr>
          <p:nvPr/>
        </p:nvCxnSpPr>
        <p:spPr>
          <a:xfrm>
            <a:off x="4179223" y="849274"/>
            <a:ext cx="0" cy="131130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E737BF3F-6EE7-7A48-85B4-D3C35E84D4BD}"/>
              </a:ext>
            </a:extLst>
          </p:cNvPr>
          <p:cNvCxnSpPr>
            <a:cxnSpLocks/>
          </p:cNvCxnSpPr>
          <p:nvPr/>
        </p:nvCxnSpPr>
        <p:spPr>
          <a:xfrm>
            <a:off x="4187369" y="1165995"/>
            <a:ext cx="2657568" cy="674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6DADAD4B-A451-BF44-9398-55F086826971}"/>
              </a:ext>
            </a:extLst>
          </p:cNvPr>
          <p:cNvSpPr txBox="1"/>
          <p:nvPr/>
        </p:nvSpPr>
        <p:spPr>
          <a:xfrm>
            <a:off x="4425794" y="1148029"/>
            <a:ext cx="6479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F18C</a:t>
            </a:r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AFE3AA2A-12E4-264D-A90B-64D156CF03CF}"/>
              </a:ext>
            </a:extLst>
          </p:cNvPr>
          <p:cNvCxnSpPr>
            <a:cxnSpLocks/>
          </p:cNvCxnSpPr>
          <p:nvPr/>
        </p:nvCxnSpPr>
        <p:spPr>
          <a:xfrm>
            <a:off x="5309073" y="1160379"/>
            <a:ext cx="0" cy="98143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4AE5154D-8589-134C-9585-E38585188821}"/>
              </a:ext>
            </a:extLst>
          </p:cNvPr>
          <p:cNvSpPr txBox="1"/>
          <p:nvPr/>
        </p:nvSpPr>
        <p:spPr>
          <a:xfrm>
            <a:off x="5544526" y="1148029"/>
            <a:ext cx="6623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K24C</a:t>
            </a:r>
          </a:p>
        </p:txBody>
      </p: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0926B058-5B54-3E43-B685-ABAA106C43CF}"/>
              </a:ext>
            </a:extLst>
          </p:cNvPr>
          <p:cNvCxnSpPr>
            <a:cxnSpLocks/>
          </p:cNvCxnSpPr>
          <p:nvPr/>
        </p:nvCxnSpPr>
        <p:spPr>
          <a:xfrm>
            <a:off x="4169118" y="6026657"/>
            <a:ext cx="0" cy="49071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383B9593-88A9-EA41-A87C-4EB639B3F15D}"/>
              </a:ext>
            </a:extLst>
          </p:cNvPr>
          <p:cNvCxnSpPr>
            <a:cxnSpLocks/>
          </p:cNvCxnSpPr>
          <p:nvPr/>
        </p:nvCxnSpPr>
        <p:spPr>
          <a:xfrm>
            <a:off x="5327267" y="6026657"/>
            <a:ext cx="0" cy="49071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Rectangle 42">
            <a:extLst>
              <a:ext uri="{FF2B5EF4-FFF2-40B4-BE49-F238E27FC236}">
                <a16:creationId xmlns:a16="http://schemas.microsoft.com/office/drawing/2014/main" id="{1CE3BB52-3627-0E44-AE04-A9864AACB996}"/>
              </a:ext>
            </a:extLst>
          </p:cNvPr>
          <p:cNvSpPr/>
          <p:nvPr/>
        </p:nvSpPr>
        <p:spPr>
          <a:xfrm>
            <a:off x="1290740" y="3552873"/>
            <a:ext cx="7969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α</a:t>
            </a:r>
            <a:r>
              <a:rPr lang="en-US" dirty="0">
                <a:solidFill>
                  <a:prstClr val="black"/>
                </a:solidFill>
                <a:cs typeface="Arial" panose="020B0604020202020204" pitchFamily="34" charset="0"/>
              </a:rPr>
              <a:t>FLAG</a:t>
            </a:r>
            <a:endParaRPr lang="en-US" dirty="0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6EFB319C-01FB-CF45-B370-A688D5811BFC}"/>
              </a:ext>
            </a:extLst>
          </p:cNvPr>
          <p:cNvSpPr txBox="1"/>
          <p:nvPr/>
        </p:nvSpPr>
        <p:spPr>
          <a:xfrm>
            <a:off x="6635353" y="4390376"/>
            <a:ext cx="9727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complex</a:t>
            </a:r>
          </a:p>
        </p:txBody>
      </p:sp>
      <p:cxnSp>
        <p:nvCxnSpPr>
          <p:cNvPr id="45" name="Straight Arrow Connector 44">
            <a:extLst>
              <a:ext uri="{FF2B5EF4-FFF2-40B4-BE49-F238E27FC236}">
                <a16:creationId xmlns:a16="http://schemas.microsoft.com/office/drawing/2014/main" id="{C2D0DA33-455E-C74C-A4FE-3F9B5D705F35}"/>
              </a:ext>
            </a:extLst>
          </p:cNvPr>
          <p:cNvCxnSpPr>
            <a:cxnSpLocks/>
          </p:cNvCxnSpPr>
          <p:nvPr/>
        </p:nvCxnSpPr>
        <p:spPr>
          <a:xfrm flipH="1">
            <a:off x="6402881" y="4585805"/>
            <a:ext cx="276954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>
            <a:extLst>
              <a:ext uri="{FF2B5EF4-FFF2-40B4-BE49-F238E27FC236}">
                <a16:creationId xmlns:a16="http://schemas.microsoft.com/office/drawing/2014/main" id="{3C37B689-6B36-1740-81D0-715391613210}"/>
              </a:ext>
            </a:extLst>
          </p:cNvPr>
          <p:cNvCxnSpPr>
            <a:cxnSpLocks/>
          </p:cNvCxnSpPr>
          <p:nvPr/>
        </p:nvCxnSpPr>
        <p:spPr>
          <a:xfrm flipH="1">
            <a:off x="6391787" y="5322342"/>
            <a:ext cx="276954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7" name="Rectangle 46">
            <a:extLst>
              <a:ext uri="{FF2B5EF4-FFF2-40B4-BE49-F238E27FC236}">
                <a16:creationId xmlns:a16="http://schemas.microsoft.com/office/drawing/2014/main" id="{DB45A5D7-91CB-204C-A340-B265AAA3482A}"/>
              </a:ext>
            </a:extLst>
          </p:cNvPr>
          <p:cNvSpPr/>
          <p:nvPr/>
        </p:nvSpPr>
        <p:spPr>
          <a:xfrm>
            <a:off x="6635353" y="3796893"/>
            <a:ext cx="236285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cytTM-SpoIVFB dimer</a:t>
            </a:r>
          </a:p>
        </p:txBody>
      </p:sp>
      <p:cxnSp>
        <p:nvCxnSpPr>
          <p:cNvPr id="48" name="Straight Arrow Connector 47">
            <a:extLst>
              <a:ext uri="{FF2B5EF4-FFF2-40B4-BE49-F238E27FC236}">
                <a16:creationId xmlns:a16="http://schemas.microsoft.com/office/drawing/2014/main" id="{EC112A1D-8ADD-B74C-9F34-D182455DA6B6}"/>
              </a:ext>
            </a:extLst>
          </p:cNvPr>
          <p:cNvCxnSpPr>
            <a:cxnSpLocks/>
          </p:cNvCxnSpPr>
          <p:nvPr/>
        </p:nvCxnSpPr>
        <p:spPr>
          <a:xfrm flipH="1">
            <a:off x="6415175" y="3982961"/>
            <a:ext cx="276954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9" name="TextBox 48">
            <a:extLst>
              <a:ext uri="{FF2B5EF4-FFF2-40B4-BE49-F238E27FC236}">
                <a16:creationId xmlns:a16="http://schemas.microsoft.com/office/drawing/2014/main" id="{0ECB1A0D-6AAD-FD49-AEFF-54C7A587AF7B}"/>
              </a:ext>
            </a:extLst>
          </p:cNvPr>
          <p:cNvSpPr txBox="1"/>
          <p:nvPr/>
        </p:nvSpPr>
        <p:spPr>
          <a:xfrm>
            <a:off x="6617465" y="5164180"/>
            <a:ext cx="23628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cytTM-SpoIVFB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4850090-60F5-2F4E-8516-BC492D9A5DD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5123" b="1124"/>
          <a:stretch/>
        </p:blipFill>
        <p:spPr>
          <a:xfrm>
            <a:off x="3036882" y="2154327"/>
            <a:ext cx="3340100" cy="3845824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8611041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9F8BD83-931F-E144-B9DE-7C674F6B90B1}"/>
              </a:ext>
            </a:extLst>
          </p:cNvPr>
          <p:cNvSpPr txBox="1"/>
          <p:nvPr/>
        </p:nvSpPr>
        <p:spPr>
          <a:xfrm>
            <a:off x="632494" y="1172736"/>
            <a:ext cx="104227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45 min</a:t>
            </a:r>
          </a:p>
          <a:p>
            <a:endParaRPr lang="en-US" sz="2400" dirty="0"/>
          </a:p>
          <a:p>
            <a:r>
              <a:rPr lang="en-US" sz="2400" dirty="0"/>
              <a:t>Set1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A22D743-1214-FC4A-81F6-CA774A7D0E61}"/>
              </a:ext>
            </a:extLst>
          </p:cNvPr>
          <p:cNvSpPr txBox="1"/>
          <p:nvPr/>
        </p:nvSpPr>
        <p:spPr>
          <a:xfrm>
            <a:off x="5636730" y="6046252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237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809B4BD-50BF-6946-ADBA-74F86A49B5F8}"/>
              </a:ext>
            </a:extLst>
          </p:cNvPr>
          <p:cNvSpPr txBox="1"/>
          <p:nvPr/>
        </p:nvSpPr>
        <p:spPr>
          <a:xfrm>
            <a:off x="4551981" y="6026657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236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0E46386-1021-9A45-965A-D8F78A7CF4CC}"/>
              </a:ext>
            </a:extLst>
          </p:cNvPr>
          <p:cNvSpPr txBox="1"/>
          <p:nvPr/>
        </p:nvSpPr>
        <p:spPr>
          <a:xfrm>
            <a:off x="3332868" y="6026657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230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5BE0B7D-8381-114E-9D3C-6DD0EBA47928}"/>
              </a:ext>
            </a:extLst>
          </p:cNvPr>
          <p:cNvSpPr txBox="1"/>
          <p:nvPr/>
        </p:nvSpPr>
        <p:spPr>
          <a:xfrm>
            <a:off x="2060673" y="6026657"/>
            <a:ext cx="10310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Plasmid#</a:t>
            </a:r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25C9830D-339D-2140-B7CD-A7DA8B9FFF6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5673267"/>
              </p:ext>
            </p:extLst>
          </p:nvPr>
        </p:nvGraphicFramePr>
        <p:xfrm>
          <a:off x="2438147" y="1455564"/>
          <a:ext cx="6682746" cy="7315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26158">
                  <a:extLst>
                    <a:ext uri="{9D8B030D-6E8A-4147-A177-3AD203B41FA5}">
                      <a16:colId xmlns:a16="http://schemas.microsoft.com/office/drawing/2014/main" val="850517030"/>
                    </a:ext>
                  </a:extLst>
                </a:gridCol>
                <a:gridCol w="397042">
                  <a:extLst>
                    <a:ext uri="{9D8B030D-6E8A-4147-A177-3AD203B41FA5}">
                      <a16:colId xmlns:a16="http://schemas.microsoft.com/office/drawing/2014/main" val="3547230292"/>
                    </a:ext>
                  </a:extLst>
                </a:gridCol>
                <a:gridCol w="276727">
                  <a:extLst>
                    <a:ext uri="{9D8B030D-6E8A-4147-A177-3AD203B41FA5}">
                      <a16:colId xmlns:a16="http://schemas.microsoft.com/office/drawing/2014/main" val="3374799695"/>
                    </a:ext>
                  </a:extLst>
                </a:gridCol>
                <a:gridCol w="376117">
                  <a:extLst>
                    <a:ext uri="{9D8B030D-6E8A-4147-A177-3AD203B41FA5}">
                      <a16:colId xmlns:a16="http://schemas.microsoft.com/office/drawing/2014/main" val="4195117202"/>
                    </a:ext>
                  </a:extLst>
                </a:gridCol>
                <a:gridCol w="413468">
                  <a:extLst>
                    <a:ext uri="{9D8B030D-6E8A-4147-A177-3AD203B41FA5}">
                      <a16:colId xmlns:a16="http://schemas.microsoft.com/office/drawing/2014/main" val="2071655966"/>
                    </a:ext>
                  </a:extLst>
                </a:gridCol>
                <a:gridCol w="327199">
                  <a:extLst>
                    <a:ext uri="{9D8B030D-6E8A-4147-A177-3AD203B41FA5}">
                      <a16:colId xmlns:a16="http://schemas.microsoft.com/office/drawing/2014/main" val="725804568"/>
                    </a:ext>
                  </a:extLst>
                </a:gridCol>
                <a:gridCol w="423258">
                  <a:extLst>
                    <a:ext uri="{9D8B030D-6E8A-4147-A177-3AD203B41FA5}">
                      <a16:colId xmlns:a16="http://schemas.microsoft.com/office/drawing/2014/main" val="1507682428"/>
                    </a:ext>
                  </a:extLst>
                </a:gridCol>
                <a:gridCol w="336884">
                  <a:extLst>
                    <a:ext uri="{9D8B030D-6E8A-4147-A177-3AD203B41FA5}">
                      <a16:colId xmlns:a16="http://schemas.microsoft.com/office/drawing/2014/main" val="148875133"/>
                    </a:ext>
                  </a:extLst>
                </a:gridCol>
                <a:gridCol w="324853">
                  <a:extLst>
                    <a:ext uri="{9D8B030D-6E8A-4147-A177-3AD203B41FA5}">
                      <a16:colId xmlns:a16="http://schemas.microsoft.com/office/drawing/2014/main" val="1233904705"/>
                    </a:ext>
                  </a:extLst>
                </a:gridCol>
                <a:gridCol w="395524">
                  <a:extLst>
                    <a:ext uri="{9D8B030D-6E8A-4147-A177-3AD203B41FA5}">
                      <a16:colId xmlns:a16="http://schemas.microsoft.com/office/drawing/2014/main" val="3656884100"/>
                    </a:ext>
                  </a:extLst>
                </a:gridCol>
                <a:gridCol w="344557">
                  <a:extLst>
                    <a:ext uri="{9D8B030D-6E8A-4147-A177-3AD203B41FA5}">
                      <a16:colId xmlns:a16="http://schemas.microsoft.com/office/drawing/2014/main" val="2509758925"/>
                    </a:ext>
                  </a:extLst>
                </a:gridCol>
                <a:gridCol w="357809">
                  <a:extLst>
                    <a:ext uri="{9D8B030D-6E8A-4147-A177-3AD203B41FA5}">
                      <a16:colId xmlns:a16="http://schemas.microsoft.com/office/drawing/2014/main" val="1113358615"/>
                    </a:ext>
                  </a:extLst>
                </a:gridCol>
                <a:gridCol w="371060">
                  <a:extLst>
                    <a:ext uri="{9D8B030D-6E8A-4147-A177-3AD203B41FA5}">
                      <a16:colId xmlns:a16="http://schemas.microsoft.com/office/drawing/2014/main" val="2422224856"/>
                    </a:ext>
                  </a:extLst>
                </a:gridCol>
                <a:gridCol w="318053">
                  <a:extLst>
                    <a:ext uri="{9D8B030D-6E8A-4147-A177-3AD203B41FA5}">
                      <a16:colId xmlns:a16="http://schemas.microsoft.com/office/drawing/2014/main" val="1253338770"/>
                    </a:ext>
                  </a:extLst>
                </a:gridCol>
                <a:gridCol w="331304">
                  <a:extLst>
                    <a:ext uri="{9D8B030D-6E8A-4147-A177-3AD203B41FA5}">
                      <a16:colId xmlns:a16="http://schemas.microsoft.com/office/drawing/2014/main" val="2419459170"/>
                    </a:ext>
                  </a:extLst>
                </a:gridCol>
                <a:gridCol w="962733">
                  <a:extLst>
                    <a:ext uri="{9D8B030D-6E8A-4147-A177-3AD203B41FA5}">
                      <a16:colId xmlns:a16="http://schemas.microsoft.com/office/drawing/2014/main" val="405931063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US" sz="1800" dirty="0"/>
                        <a:t>Cu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6767904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en-US" sz="1800" dirty="0"/>
                        <a:t>DTT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290224659"/>
                  </a:ext>
                </a:extLst>
              </a:tr>
            </a:tbl>
          </a:graphicData>
        </a:graphic>
      </p:graphicFrame>
      <p:sp>
        <p:nvSpPr>
          <p:cNvPr id="12" name="Rectangle 11">
            <a:extLst>
              <a:ext uri="{FF2B5EF4-FFF2-40B4-BE49-F238E27FC236}">
                <a16:creationId xmlns:a16="http://schemas.microsoft.com/office/drawing/2014/main" id="{83DE2251-F7E1-3E42-B923-8EB624AE6126}"/>
              </a:ext>
            </a:extLst>
          </p:cNvPr>
          <p:cNvSpPr/>
          <p:nvPr/>
        </p:nvSpPr>
        <p:spPr>
          <a:xfrm>
            <a:off x="3724095" y="197614"/>
            <a:ext cx="219149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/>
              <a:t>V70C cytTM-SpoIVFB</a:t>
            </a:r>
          </a:p>
          <a:p>
            <a:pPr algn="ctr"/>
            <a:r>
              <a:rPr lang="en-US" dirty="0"/>
              <a:t>BofA + SpoIVFA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90B1C1C5-BFF8-FF4D-8A0E-24B06406C54B}"/>
              </a:ext>
            </a:extLst>
          </p:cNvPr>
          <p:cNvCxnSpPr>
            <a:cxnSpLocks/>
          </p:cNvCxnSpPr>
          <p:nvPr/>
        </p:nvCxnSpPr>
        <p:spPr>
          <a:xfrm>
            <a:off x="2911654" y="849268"/>
            <a:ext cx="3933283" cy="1264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B8C9592F-49D7-0844-99C2-8DB7C7D943FF}"/>
              </a:ext>
            </a:extLst>
          </p:cNvPr>
          <p:cNvSpPr txBox="1"/>
          <p:nvPr/>
        </p:nvSpPr>
        <p:spPr>
          <a:xfrm>
            <a:off x="4274583" y="827299"/>
            <a:ext cx="24518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Single-</a:t>
            </a:r>
            <a:r>
              <a:rPr lang="en-US" dirty="0" err="1"/>
              <a:t>Cys</a:t>
            </a:r>
            <a:r>
              <a:rPr lang="en-US" dirty="0"/>
              <a:t> Pro-</a:t>
            </a:r>
            <a:r>
              <a:rPr lang="en-US" dirty="0" err="1"/>
              <a:t>σ</a:t>
            </a:r>
            <a:r>
              <a:rPr lang="en-US" baseline="30000" dirty="0" err="1"/>
              <a:t>K</a:t>
            </a:r>
            <a:r>
              <a:rPr lang="en-US" dirty="0"/>
              <a:t>(1-127)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DEA5484-071C-664D-94DA-2C56D1648213}"/>
              </a:ext>
            </a:extLst>
          </p:cNvPr>
          <p:cNvSpPr txBox="1"/>
          <p:nvPr/>
        </p:nvSpPr>
        <p:spPr>
          <a:xfrm>
            <a:off x="2745378" y="818598"/>
            <a:ext cx="150823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err="1"/>
              <a:t>Cys</a:t>
            </a:r>
            <a:r>
              <a:rPr lang="en-US" dirty="0"/>
              <a:t>-less</a:t>
            </a:r>
          </a:p>
          <a:p>
            <a:pPr algn="ctr"/>
            <a:r>
              <a:rPr lang="en-US" dirty="0"/>
              <a:t>Pro-</a:t>
            </a:r>
            <a:r>
              <a:rPr lang="en-US" dirty="0" err="1"/>
              <a:t>σ</a:t>
            </a:r>
            <a:r>
              <a:rPr lang="en-US" baseline="30000" dirty="0" err="1"/>
              <a:t>K</a:t>
            </a:r>
            <a:r>
              <a:rPr lang="en-US" dirty="0"/>
              <a:t>(1-127)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87EC2711-1D39-E843-A970-B77EB66F9C73}"/>
              </a:ext>
            </a:extLst>
          </p:cNvPr>
          <p:cNvCxnSpPr>
            <a:cxnSpLocks/>
          </p:cNvCxnSpPr>
          <p:nvPr/>
        </p:nvCxnSpPr>
        <p:spPr>
          <a:xfrm>
            <a:off x="4179222" y="849274"/>
            <a:ext cx="0" cy="131130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E737BF3F-6EE7-7A48-85B4-D3C35E84D4BD}"/>
              </a:ext>
            </a:extLst>
          </p:cNvPr>
          <p:cNvCxnSpPr>
            <a:cxnSpLocks/>
          </p:cNvCxnSpPr>
          <p:nvPr/>
        </p:nvCxnSpPr>
        <p:spPr>
          <a:xfrm>
            <a:off x="4187369" y="1165995"/>
            <a:ext cx="2657568" cy="674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6DADAD4B-A451-BF44-9398-55F086826971}"/>
              </a:ext>
            </a:extLst>
          </p:cNvPr>
          <p:cNvSpPr txBox="1"/>
          <p:nvPr/>
        </p:nvSpPr>
        <p:spPr>
          <a:xfrm>
            <a:off x="4425792" y="1148029"/>
            <a:ext cx="6479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F18C</a:t>
            </a:r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AFE3AA2A-12E4-264D-A90B-64D156CF03CF}"/>
              </a:ext>
            </a:extLst>
          </p:cNvPr>
          <p:cNvCxnSpPr>
            <a:cxnSpLocks/>
          </p:cNvCxnSpPr>
          <p:nvPr/>
        </p:nvCxnSpPr>
        <p:spPr>
          <a:xfrm>
            <a:off x="5309073" y="1160379"/>
            <a:ext cx="0" cy="98143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4AE5154D-8589-134C-9585-E38585188821}"/>
              </a:ext>
            </a:extLst>
          </p:cNvPr>
          <p:cNvSpPr txBox="1"/>
          <p:nvPr/>
        </p:nvSpPr>
        <p:spPr>
          <a:xfrm>
            <a:off x="5544528" y="1148029"/>
            <a:ext cx="6623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K24C</a:t>
            </a:r>
          </a:p>
        </p:txBody>
      </p: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0926B058-5B54-3E43-B685-ABAA106C43CF}"/>
              </a:ext>
            </a:extLst>
          </p:cNvPr>
          <p:cNvCxnSpPr>
            <a:cxnSpLocks/>
          </p:cNvCxnSpPr>
          <p:nvPr/>
        </p:nvCxnSpPr>
        <p:spPr>
          <a:xfrm>
            <a:off x="4169118" y="6026657"/>
            <a:ext cx="0" cy="49071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383B9593-88A9-EA41-A87C-4EB639B3F15D}"/>
              </a:ext>
            </a:extLst>
          </p:cNvPr>
          <p:cNvCxnSpPr>
            <a:cxnSpLocks/>
          </p:cNvCxnSpPr>
          <p:nvPr/>
        </p:nvCxnSpPr>
        <p:spPr>
          <a:xfrm>
            <a:off x="5327267" y="6026657"/>
            <a:ext cx="0" cy="49071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Rectangle 42">
            <a:extLst>
              <a:ext uri="{FF2B5EF4-FFF2-40B4-BE49-F238E27FC236}">
                <a16:creationId xmlns:a16="http://schemas.microsoft.com/office/drawing/2014/main" id="{1CE3BB52-3627-0E44-AE04-A9864AACB996}"/>
              </a:ext>
            </a:extLst>
          </p:cNvPr>
          <p:cNvSpPr/>
          <p:nvPr/>
        </p:nvSpPr>
        <p:spPr>
          <a:xfrm>
            <a:off x="1290740" y="3552873"/>
            <a:ext cx="7969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α</a:t>
            </a:r>
            <a:r>
              <a:rPr lang="en-US" dirty="0">
                <a:solidFill>
                  <a:prstClr val="black"/>
                </a:solidFill>
                <a:cs typeface="Arial" panose="020B0604020202020204" pitchFamily="34" charset="0"/>
              </a:rPr>
              <a:t>FLAG</a:t>
            </a:r>
            <a:endParaRPr lang="en-US" dirty="0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6EFB319C-01FB-CF45-B370-A688D5811BFC}"/>
              </a:ext>
            </a:extLst>
          </p:cNvPr>
          <p:cNvSpPr txBox="1"/>
          <p:nvPr/>
        </p:nvSpPr>
        <p:spPr>
          <a:xfrm>
            <a:off x="6706913" y="4536372"/>
            <a:ext cx="9727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complex</a:t>
            </a:r>
          </a:p>
        </p:txBody>
      </p:sp>
      <p:cxnSp>
        <p:nvCxnSpPr>
          <p:cNvPr id="45" name="Straight Arrow Connector 44">
            <a:extLst>
              <a:ext uri="{FF2B5EF4-FFF2-40B4-BE49-F238E27FC236}">
                <a16:creationId xmlns:a16="http://schemas.microsoft.com/office/drawing/2014/main" id="{C2D0DA33-455E-C74C-A4FE-3F9B5D705F35}"/>
              </a:ext>
            </a:extLst>
          </p:cNvPr>
          <p:cNvCxnSpPr>
            <a:cxnSpLocks/>
          </p:cNvCxnSpPr>
          <p:nvPr/>
        </p:nvCxnSpPr>
        <p:spPr>
          <a:xfrm flipH="1">
            <a:off x="6474441" y="4731801"/>
            <a:ext cx="276954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>
            <a:extLst>
              <a:ext uri="{FF2B5EF4-FFF2-40B4-BE49-F238E27FC236}">
                <a16:creationId xmlns:a16="http://schemas.microsoft.com/office/drawing/2014/main" id="{3C37B689-6B36-1740-81D0-715391613210}"/>
              </a:ext>
            </a:extLst>
          </p:cNvPr>
          <p:cNvCxnSpPr>
            <a:cxnSpLocks/>
          </p:cNvCxnSpPr>
          <p:nvPr/>
        </p:nvCxnSpPr>
        <p:spPr>
          <a:xfrm flipH="1">
            <a:off x="6463347" y="5444485"/>
            <a:ext cx="276954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7" name="Rectangle 46">
            <a:extLst>
              <a:ext uri="{FF2B5EF4-FFF2-40B4-BE49-F238E27FC236}">
                <a16:creationId xmlns:a16="http://schemas.microsoft.com/office/drawing/2014/main" id="{DB45A5D7-91CB-204C-A340-B265AAA3482A}"/>
              </a:ext>
            </a:extLst>
          </p:cNvPr>
          <p:cNvSpPr/>
          <p:nvPr/>
        </p:nvSpPr>
        <p:spPr>
          <a:xfrm>
            <a:off x="6706913" y="3966742"/>
            <a:ext cx="236285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cytTM-SpoIVFB dimer</a:t>
            </a:r>
          </a:p>
        </p:txBody>
      </p:sp>
      <p:cxnSp>
        <p:nvCxnSpPr>
          <p:cNvPr id="48" name="Straight Arrow Connector 47">
            <a:extLst>
              <a:ext uri="{FF2B5EF4-FFF2-40B4-BE49-F238E27FC236}">
                <a16:creationId xmlns:a16="http://schemas.microsoft.com/office/drawing/2014/main" id="{EC112A1D-8ADD-B74C-9F34-D182455DA6B6}"/>
              </a:ext>
            </a:extLst>
          </p:cNvPr>
          <p:cNvCxnSpPr>
            <a:cxnSpLocks/>
          </p:cNvCxnSpPr>
          <p:nvPr/>
        </p:nvCxnSpPr>
        <p:spPr>
          <a:xfrm flipH="1">
            <a:off x="6486735" y="4152810"/>
            <a:ext cx="276954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9" name="TextBox 48">
            <a:extLst>
              <a:ext uri="{FF2B5EF4-FFF2-40B4-BE49-F238E27FC236}">
                <a16:creationId xmlns:a16="http://schemas.microsoft.com/office/drawing/2014/main" id="{0ECB1A0D-6AAD-FD49-AEFF-54C7A587AF7B}"/>
              </a:ext>
            </a:extLst>
          </p:cNvPr>
          <p:cNvSpPr txBox="1"/>
          <p:nvPr/>
        </p:nvSpPr>
        <p:spPr>
          <a:xfrm>
            <a:off x="6689025" y="5246566"/>
            <a:ext cx="23628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cytTM-SpoIVFB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66F88F1-5A2D-B94A-8CE5-BB446B0C75B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23247" y="2172461"/>
            <a:ext cx="3302000" cy="383540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1324250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9F8BD83-931F-E144-B9DE-7C674F6B90B1}"/>
              </a:ext>
            </a:extLst>
          </p:cNvPr>
          <p:cNvSpPr txBox="1"/>
          <p:nvPr/>
        </p:nvSpPr>
        <p:spPr>
          <a:xfrm>
            <a:off x="632494" y="1172736"/>
            <a:ext cx="104227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45 min</a:t>
            </a:r>
          </a:p>
          <a:p>
            <a:endParaRPr lang="en-US" sz="2400" dirty="0"/>
          </a:p>
          <a:p>
            <a:r>
              <a:rPr lang="en-US" sz="2400" dirty="0"/>
              <a:t>Set2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A22D743-1214-FC4A-81F6-CA774A7D0E61}"/>
              </a:ext>
            </a:extLst>
          </p:cNvPr>
          <p:cNvSpPr txBox="1"/>
          <p:nvPr/>
        </p:nvSpPr>
        <p:spPr>
          <a:xfrm>
            <a:off x="5636730" y="5843052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237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809B4BD-50BF-6946-ADBA-74F86A49B5F8}"/>
              </a:ext>
            </a:extLst>
          </p:cNvPr>
          <p:cNvSpPr txBox="1"/>
          <p:nvPr/>
        </p:nvSpPr>
        <p:spPr>
          <a:xfrm>
            <a:off x="4551981" y="5823457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236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0E46386-1021-9A45-965A-D8F78A7CF4CC}"/>
              </a:ext>
            </a:extLst>
          </p:cNvPr>
          <p:cNvSpPr txBox="1"/>
          <p:nvPr/>
        </p:nvSpPr>
        <p:spPr>
          <a:xfrm>
            <a:off x="3332868" y="5823457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230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5BE0B7D-8381-114E-9D3C-6DD0EBA47928}"/>
              </a:ext>
            </a:extLst>
          </p:cNvPr>
          <p:cNvSpPr txBox="1"/>
          <p:nvPr/>
        </p:nvSpPr>
        <p:spPr>
          <a:xfrm>
            <a:off x="2060673" y="5823457"/>
            <a:ext cx="10310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Plasmid#</a:t>
            </a:r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25C9830D-339D-2140-B7CD-A7DA8B9FFF6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0588612"/>
              </p:ext>
            </p:extLst>
          </p:nvPr>
        </p:nvGraphicFramePr>
        <p:xfrm>
          <a:off x="2438147" y="1455564"/>
          <a:ext cx="6682746" cy="7315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74180">
                  <a:extLst>
                    <a:ext uri="{9D8B030D-6E8A-4147-A177-3AD203B41FA5}">
                      <a16:colId xmlns:a16="http://schemas.microsoft.com/office/drawing/2014/main" val="850517030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3547230292"/>
                    </a:ext>
                  </a:extLst>
                </a:gridCol>
                <a:gridCol w="278296">
                  <a:extLst>
                    <a:ext uri="{9D8B030D-6E8A-4147-A177-3AD203B41FA5}">
                      <a16:colId xmlns:a16="http://schemas.microsoft.com/office/drawing/2014/main" val="3374799695"/>
                    </a:ext>
                  </a:extLst>
                </a:gridCol>
                <a:gridCol w="351831">
                  <a:extLst>
                    <a:ext uri="{9D8B030D-6E8A-4147-A177-3AD203B41FA5}">
                      <a16:colId xmlns:a16="http://schemas.microsoft.com/office/drawing/2014/main" val="4195117202"/>
                    </a:ext>
                  </a:extLst>
                </a:gridCol>
                <a:gridCol w="403543">
                  <a:extLst>
                    <a:ext uri="{9D8B030D-6E8A-4147-A177-3AD203B41FA5}">
                      <a16:colId xmlns:a16="http://schemas.microsoft.com/office/drawing/2014/main" val="2071655966"/>
                    </a:ext>
                  </a:extLst>
                </a:gridCol>
                <a:gridCol w="343101">
                  <a:extLst>
                    <a:ext uri="{9D8B030D-6E8A-4147-A177-3AD203B41FA5}">
                      <a16:colId xmlns:a16="http://schemas.microsoft.com/office/drawing/2014/main" val="725804568"/>
                    </a:ext>
                  </a:extLst>
                </a:gridCol>
                <a:gridCol w="423258">
                  <a:extLst>
                    <a:ext uri="{9D8B030D-6E8A-4147-A177-3AD203B41FA5}">
                      <a16:colId xmlns:a16="http://schemas.microsoft.com/office/drawing/2014/main" val="1507682428"/>
                    </a:ext>
                  </a:extLst>
                </a:gridCol>
                <a:gridCol w="336884">
                  <a:extLst>
                    <a:ext uri="{9D8B030D-6E8A-4147-A177-3AD203B41FA5}">
                      <a16:colId xmlns:a16="http://schemas.microsoft.com/office/drawing/2014/main" val="148875133"/>
                    </a:ext>
                  </a:extLst>
                </a:gridCol>
                <a:gridCol w="324853">
                  <a:extLst>
                    <a:ext uri="{9D8B030D-6E8A-4147-A177-3AD203B41FA5}">
                      <a16:colId xmlns:a16="http://schemas.microsoft.com/office/drawing/2014/main" val="1233904705"/>
                    </a:ext>
                  </a:extLst>
                </a:gridCol>
                <a:gridCol w="395524">
                  <a:extLst>
                    <a:ext uri="{9D8B030D-6E8A-4147-A177-3AD203B41FA5}">
                      <a16:colId xmlns:a16="http://schemas.microsoft.com/office/drawing/2014/main" val="3656884100"/>
                    </a:ext>
                  </a:extLst>
                </a:gridCol>
                <a:gridCol w="344557">
                  <a:extLst>
                    <a:ext uri="{9D8B030D-6E8A-4147-A177-3AD203B41FA5}">
                      <a16:colId xmlns:a16="http://schemas.microsoft.com/office/drawing/2014/main" val="2509758925"/>
                    </a:ext>
                  </a:extLst>
                </a:gridCol>
                <a:gridCol w="357809">
                  <a:extLst>
                    <a:ext uri="{9D8B030D-6E8A-4147-A177-3AD203B41FA5}">
                      <a16:colId xmlns:a16="http://schemas.microsoft.com/office/drawing/2014/main" val="1113358615"/>
                    </a:ext>
                  </a:extLst>
                </a:gridCol>
                <a:gridCol w="371060">
                  <a:extLst>
                    <a:ext uri="{9D8B030D-6E8A-4147-A177-3AD203B41FA5}">
                      <a16:colId xmlns:a16="http://schemas.microsoft.com/office/drawing/2014/main" val="2422224856"/>
                    </a:ext>
                  </a:extLst>
                </a:gridCol>
                <a:gridCol w="318053">
                  <a:extLst>
                    <a:ext uri="{9D8B030D-6E8A-4147-A177-3AD203B41FA5}">
                      <a16:colId xmlns:a16="http://schemas.microsoft.com/office/drawing/2014/main" val="1253338770"/>
                    </a:ext>
                  </a:extLst>
                </a:gridCol>
                <a:gridCol w="331304">
                  <a:extLst>
                    <a:ext uri="{9D8B030D-6E8A-4147-A177-3AD203B41FA5}">
                      <a16:colId xmlns:a16="http://schemas.microsoft.com/office/drawing/2014/main" val="2419459170"/>
                    </a:ext>
                  </a:extLst>
                </a:gridCol>
                <a:gridCol w="962733">
                  <a:extLst>
                    <a:ext uri="{9D8B030D-6E8A-4147-A177-3AD203B41FA5}">
                      <a16:colId xmlns:a16="http://schemas.microsoft.com/office/drawing/2014/main" val="405931063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US" sz="1800" dirty="0"/>
                        <a:t>Cu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6767904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en-US" sz="1800" dirty="0"/>
                        <a:t>DTT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290224659"/>
                  </a:ext>
                </a:extLst>
              </a:tr>
            </a:tbl>
          </a:graphicData>
        </a:graphic>
      </p:graphicFrame>
      <p:sp>
        <p:nvSpPr>
          <p:cNvPr id="12" name="Rectangle 11">
            <a:extLst>
              <a:ext uri="{FF2B5EF4-FFF2-40B4-BE49-F238E27FC236}">
                <a16:creationId xmlns:a16="http://schemas.microsoft.com/office/drawing/2014/main" id="{83DE2251-F7E1-3E42-B923-8EB624AE6126}"/>
              </a:ext>
            </a:extLst>
          </p:cNvPr>
          <p:cNvSpPr/>
          <p:nvPr/>
        </p:nvSpPr>
        <p:spPr>
          <a:xfrm>
            <a:off x="3724095" y="197614"/>
            <a:ext cx="219149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/>
              <a:t>V70C cytTM-SpoIVFB</a:t>
            </a:r>
          </a:p>
          <a:p>
            <a:pPr algn="ctr"/>
            <a:r>
              <a:rPr lang="en-US" dirty="0"/>
              <a:t>BofA + SpoIVFA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90B1C1C5-BFF8-FF4D-8A0E-24B06406C54B}"/>
              </a:ext>
            </a:extLst>
          </p:cNvPr>
          <p:cNvCxnSpPr>
            <a:cxnSpLocks/>
          </p:cNvCxnSpPr>
          <p:nvPr/>
        </p:nvCxnSpPr>
        <p:spPr>
          <a:xfrm>
            <a:off x="2911654" y="849268"/>
            <a:ext cx="3933283" cy="1264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B8C9592F-49D7-0844-99C2-8DB7C7D943FF}"/>
              </a:ext>
            </a:extLst>
          </p:cNvPr>
          <p:cNvSpPr txBox="1"/>
          <p:nvPr/>
        </p:nvSpPr>
        <p:spPr>
          <a:xfrm>
            <a:off x="4274583" y="827299"/>
            <a:ext cx="24518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Single-</a:t>
            </a:r>
            <a:r>
              <a:rPr lang="en-US" dirty="0" err="1"/>
              <a:t>Cys</a:t>
            </a:r>
            <a:r>
              <a:rPr lang="en-US" dirty="0"/>
              <a:t> Pro-</a:t>
            </a:r>
            <a:r>
              <a:rPr lang="en-US" dirty="0" err="1"/>
              <a:t>σ</a:t>
            </a:r>
            <a:r>
              <a:rPr lang="en-US" baseline="30000" dirty="0" err="1"/>
              <a:t>K</a:t>
            </a:r>
            <a:r>
              <a:rPr lang="en-US" dirty="0"/>
              <a:t>(1-127)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DEA5484-071C-664D-94DA-2C56D1648213}"/>
              </a:ext>
            </a:extLst>
          </p:cNvPr>
          <p:cNvSpPr txBox="1"/>
          <p:nvPr/>
        </p:nvSpPr>
        <p:spPr>
          <a:xfrm>
            <a:off x="2745378" y="818598"/>
            <a:ext cx="150823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err="1"/>
              <a:t>Cys</a:t>
            </a:r>
            <a:r>
              <a:rPr lang="en-US" dirty="0"/>
              <a:t>-less</a:t>
            </a:r>
          </a:p>
          <a:p>
            <a:pPr algn="ctr"/>
            <a:r>
              <a:rPr lang="en-US" dirty="0"/>
              <a:t>Pro-</a:t>
            </a:r>
            <a:r>
              <a:rPr lang="en-US" dirty="0" err="1"/>
              <a:t>σ</a:t>
            </a:r>
            <a:r>
              <a:rPr lang="en-US" baseline="30000" dirty="0" err="1"/>
              <a:t>K</a:t>
            </a:r>
            <a:r>
              <a:rPr lang="en-US" dirty="0"/>
              <a:t>(1-127)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87EC2711-1D39-E843-A970-B77EB66F9C73}"/>
              </a:ext>
            </a:extLst>
          </p:cNvPr>
          <p:cNvCxnSpPr>
            <a:cxnSpLocks/>
          </p:cNvCxnSpPr>
          <p:nvPr/>
        </p:nvCxnSpPr>
        <p:spPr>
          <a:xfrm>
            <a:off x="4179223" y="849274"/>
            <a:ext cx="0" cy="131130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E737BF3F-6EE7-7A48-85B4-D3C35E84D4BD}"/>
              </a:ext>
            </a:extLst>
          </p:cNvPr>
          <p:cNvCxnSpPr>
            <a:cxnSpLocks/>
          </p:cNvCxnSpPr>
          <p:nvPr/>
        </p:nvCxnSpPr>
        <p:spPr>
          <a:xfrm>
            <a:off x="4187369" y="1165995"/>
            <a:ext cx="2657568" cy="674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6DADAD4B-A451-BF44-9398-55F086826971}"/>
              </a:ext>
            </a:extLst>
          </p:cNvPr>
          <p:cNvSpPr txBox="1"/>
          <p:nvPr/>
        </p:nvSpPr>
        <p:spPr>
          <a:xfrm>
            <a:off x="4425795" y="1148029"/>
            <a:ext cx="6479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F18C</a:t>
            </a:r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AFE3AA2A-12E4-264D-A90B-64D156CF03CF}"/>
              </a:ext>
            </a:extLst>
          </p:cNvPr>
          <p:cNvCxnSpPr>
            <a:cxnSpLocks/>
          </p:cNvCxnSpPr>
          <p:nvPr/>
        </p:nvCxnSpPr>
        <p:spPr>
          <a:xfrm>
            <a:off x="5309073" y="1160379"/>
            <a:ext cx="0" cy="98143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4AE5154D-8589-134C-9585-E38585188821}"/>
              </a:ext>
            </a:extLst>
          </p:cNvPr>
          <p:cNvSpPr txBox="1"/>
          <p:nvPr/>
        </p:nvSpPr>
        <p:spPr>
          <a:xfrm>
            <a:off x="5552483" y="1148029"/>
            <a:ext cx="6623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K24C</a:t>
            </a:r>
          </a:p>
        </p:txBody>
      </p: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0926B058-5B54-3E43-B685-ABAA106C43CF}"/>
              </a:ext>
            </a:extLst>
          </p:cNvPr>
          <p:cNvCxnSpPr>
            <a:cxnSpLocks/>
          </p:cNvCxnSpPr>
          <p:nvPr/>
        </p:nvCxnSpPr>
        <p:spPr>
          <a:xfrm>
            <a:off x="4169118" y="5823457"/>
            <a:ext cx="0" cy="49071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383B9593-88A9-EA41-A87C-4EB639B3F15D}"/>
              </a:ext>
            </a:extLst>
          </p:cNvPr>
          <p:cNvCxnSpPr>
            <a:cxnSpLocks/>
          </p:cNvCxnSpPr>
          <p:nvPr/>
        </p:nvCxnSpPr>
        <p:spPr>
          <a:xfrm>
            <a:off x="5327267" y="5823457"/>
            <a:ext cx="0" cy="49071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Rectangle 42">
            <a:extLst>
              <a:ext uri="{FF2B5EF4-FFF2-40B4-BE49-F238E27FC236}">
                <a16:creationId xmlns:a16="http://schemas.microsoft.com/office/drawing/2014/main" id="{1CE3BB52-3627-0E44-AE04-A9864AACB996}"/>
              </a:ext>
            </a:extLst>
          </p:cNvPr>
          <p:cNvSpPr/>
          <p:nvPr/>
        </p:nvSpPr>
        <p:spPr>
          <a:xfrm>
            <a:off x="1290740" y="3552873"/>
            <a:ext cx="7969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α</a:t>
            </a:r>
            <a:r>
              <a:rPr lang="en-US" dirty="0">
                <a:solidFill>
                  <a:prstClr val="black"/>
                </a:solidFill>
                <a:cs typeface="Arial" panose="020B0604020202020204" pitchFamily="34" charset="0"/>
              </a:rPr>
              <a:t>FLAG</a:t>
            </a:r>
            <a:endParaRPr lang="en-US" dirty="0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6EFB319C-01FB-CF45-B370-A688D5811BFC}"/>
              </a:ext>
            </a:extLst>
          </p:cNvPr>
          <p:cNvSpPr txBox="1"/>
          <p:nvPr/>
        </p:nvSpPr>
        <p:spPr>
          <a:xfrm>
            <a:off x="6706913" y="4307772"/>
            <a:ext cx="9727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complex</a:t>
            </a:r>
          </a:p>
        </p:txBody>
      </p:sp>
      <p:cxnSp>
        <p:nvCxnSpPr>
          <p:cNvPr id="45" name="Straight Arrow Connector 44">
            <a:extLst>
              <a:ext uri="{FF2B5EF4-FFF2-40B4-BE49-F238E27FC236}">
                <a16:creationId xmlns:a16="http://schemas.microsoft.com/office/drawing/2014/main" id="{C2D0DA33-455E-C74C-A4FE-3F9B5D705F35}"/>
              </a:ext>
            </a:extLst>
          </p:cNvPr>
          <p:cNvCxnSpPr>
            <a:cxnSpLocks/>
          </p:cNvCxnSpPr>
          <p:nvPr/>
        </p:nvCxnSpPr>
        <p:spPr>
          <a:xfrm flipH="1">
            <a:off x="6474441" y="4503201"/>
            <a:ext cx="276954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>
            <a:extLst>
              <a:ext uri="{FF2B5EF4-FFF2-40B4-BE49-F238E27FC236}">
                <a16:creationId xmlns:a16="http://schemas.microsoft.com/office/drawing/2014/main" id="{3C37B689-6B36-1740-81D0-715391613210}"/>
              </a:ext>
            </a:extLst>
          </p:cNvPr>
          <p:cNvCxnSpPr>
            <a:cxnSpLocks/>
          </p:cNvCxnSpPr>
          <p:nvPr/>
        </p:nvCxnSpPr>
        <p:spPr>
          <a:xfrm flipH="1">
            <a:off x="6463347" y="5190485"/>
            <a:ext cx="276954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7" name="Rectangle 46">
            <a:extLst>
              <a:ext uri="{FF2B5EF4-FFF2-40B4-BE49-F238E27FC236}">
                <a16:creationId xmlns:a16="http://schemas.microsoft.com/office/drawing/2014/main" id="{DB45A5D7-91CB-204C-A340-B265AAA3482A}"/>
              </a:ext>
            </a:extLst>
          </p:cNvPr>
          <p:cNvSpPr/>
          <p:nvPr/>
        </p:nvSpPr>
        <p:spPr>
          <a:xfrm>
            <a:off x="6706913" y="3741236"/>
            <a:ext cx="236285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cytTM-SpoIVFB dimer</a:t>
            </a:r>
          </a:p>
        </p:txBody>
      </p:sp>
      <p:cxnSp>
        <p:nvCxnSpPr>
          <p:cNvPr id="48" name="Straight Arrow Connector 47">
            <a:extLst>
              <a:ext uri="{FF2B5EF4-FFF2-40B4-BE49-F238E27FC236}">
                <a16:creationId xmlns:a16="http://schemas.microsoft.com/office/drawing/2014/main" id="{EC112A1D-8ADD-B74C-9F34-D182455DA6B6}"/>
              </a:ext>
            </a:extLst>
          </p:cNvPr>
          <p:cNvCxnSpPr>
            <a:cxnSpLocks/>
          </p:cNvCxnSpPr>
          <p:nvPr/>
        </p:nvCxnSpPr>
        <p:spPr>
          <a:xfrm flipH="1">
            <a:off x="6486735" y="3927304"/>
            <a:ext cx="276954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9" name="TextBox 48">
            <a:extLst>
              <a:ext uri="{FF2B5EF4-FFF2-40B4-BE49-F238E27FC236}">
                <a16:creationId xmlns:a16="http://schemas.microsoft.com/office/drawing/2014/main" id="{0ECB1A0D-6AAD-FD49-AEFF-54C7A587AF7B}"/>
              </a:ext>
            </a:extLst>
          </p:cNvPr>
          <p:cNvSpPr txBox="1"/>
          <p:nvPr/>
        </p:nvSpPr>
        <p:spPr>
          <a:xfrm>
            <a:off x="6689025" y="5000519"/>
            <a:ext cx="23628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cytTM-SpoIVFB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1A27A8A-91E2-144D-9E98-0BC1B98359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75070" y="2166193"/>
            <a:ext cx="3276600" cy="363220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64947905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9F8BD83-931F-E144-B9DE-7C674F6B90B1}"/>
              </a:ext>
            </a:extLst>
          </p:cNvPr>
          <p:cNvSpPr txBox="1"/>
          <p:nvPr/>
        </p:nvSpPr>
        <p:spPr>
          <a:xfrm>
            <a:off x="632494" y="1172736"/>
            <a:ext cx="104227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60 min</a:t>
            </a:r>
          </a:p>
          <a:p>
            <a:endParaRPr lang="en-US" sz="2400" dirty="0"/>
          </a:p>
          <a:p>
            <a:r>
              <a:rPr lang="en-US" sz="2400" dirty="0"/>
              <a:t>Set1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A22D743-1214-FC4A-81F6-CA774A7D0E61}"/>
              </a:ext>
            </a:extLst>
          </p:cNvPr>
          <p:cNvSpPr txBox="1"/>
          <p:nvPr/>
        </p:nvSpPr>
        <p:spPr>
          <a:xfrm>
            <a:off x="5636730" y="5843052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237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809B4BD-50BF-6946-ADBA-74F86A49B5F8}"/>
              </a:ext>
            </a:extLst>
          </p:cNvPr>
          <p:cNvSpPr txBox="1"/>
          <p:nvPr/>
        </p:nvSpPr>
        <p:spPr>
          <a:xfrm>
            <a:off x="4551981" y="5823457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236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0E46386-1021-9A45-965A-D8F78A7CF4CC}"/>
              </a:ext>
            </a:extLst>
          </p:cNvPr>
          <p:cNvSpPr txBox="1"/>
          <p:nvPr/>
        </p:nvSpPr>
        <p:spPr>
          <a:xfrm>
            <a:off x="3332868" y="5823457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230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5BE0B7D-8381-114E-9D3C-6DD0EBA47928}"/>
              </a:ext>
            </a:extLst>
          </p:cNvPr>
          <p:cNvSpPr txBox="1"/>
          <p:nvPr/>
        </p:nvSpPr>
        <p:spPr>
          <a:xfrm>
            <a:off x="2060673" y="5823457"/>
            <a:ext cx="10310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Plasmid#</a:t>
            </a:r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25C9830D-339D-2140-B7CD-A7DA8B9FFF6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438147" y="1455564"/>
          <a:ext cx="6682746" cy="7315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26158">
                  <a:extLst>
                    <a:ext uri="{9D8B030D-6E8A-4147-A177-3AD203B41FA5}">
                      <a16:colId xmlns:a16="http://schemas.microsoft.com/office/drawing/2014/main" val="850517030"/>
                    </a:ext>
                  </a:extLst>
                </a:gridCol>
                <a:gridCol w="353595">
                  <a:extLst>
                    <a:ext uri="{9D8B030D-6E8A-4147-A177-3AD203B41FA5}">
                      <a16:colId xmlns:a16="http://schemas.microsoft.com/office/drawing/2014/main" val="3547230292"/>
                    </a:ext>
                  </a:extLst>
                </a:gridCol>
                <a:gridCol w="320174">
                  <a:extLst>
                    <a:ext uri="{9D8B030D-6E8A-4147-A177-3AD203B41FA5}">
                      <a16:colId xmlns:a16="http://schemas.microsoft.com/office/drawing/2014/main" val="3374799695"/>
                    </a:ext>
                  </a:extLst>
                </a:gridCol>
                <a:gridCol w="370140">
                  <a:extLst>
                    <a:ext uri="{9D8B030D-6E8A-4147-A177-3AD203B41FA5}">
                      <a16:colId xmlns:a16="http://schemas.microsoft.com/office/drawing/2014/main" val="4195117202"/>
                    </a:ext>
                  </a:extLst>
                </a:gridCol>
                <a:gridCol w="378436">
                  <a:extLst>
                    <a:ext uri="{9D8B030D-6E8A-4147-A177-3AD203B41FA5}">
                      <a16:colId xmlns:a16="http://schemas.microsoft.com/office/drawing/2014/main" val="2071655966"/>
                    </a:ext>
                  </a:extLst>
                </a:gridCol>
                <a:gridCol w="368208">
                  <a:extLst>
                    <a:ext uri="{9D8B030D-6E8A-4147-A177-3AD203B41FA5}">
                      <a16:colId xmlns:a16="http://schemas.microsoft.com/office/drawing/2014/main" val="725804568"/>
                    </a:ext>
                  </a:extLst>
                </a:gridCol>
                <a:gridCol w="423258">
                  <a:extLst>
                    <a:ext uri="{9D8B030D-6E8A-4147-A177-3AD203B41FA5}">
                      <a16:colId xmlns:a16="http://schemas.microsoft.com/office/drawing/2014/main" val="1507682428"/>
                    </a:ext>
                  </a:extLst>
                </a:gridCol>
                <a:gridCol w="336884">
                  <a:extLst>
                    <a:ext uri="{9D8B030D-6E8A-4147-A177-3AD203B41FA5}">
                      <a16:colId xmlns:a16="http://schemas.microsoft.com/office/drawing/2014/main" val="148875133"/>
                    </a:ext>
                  </a:extLst>
                </a:gridCol>
                <a:gridCol w="324853">
                  <a:extLst>
                    <a:ext uri="{9D8B030D-6E8A-4147-A177-3AD203B41FA5}">
                      <a16:colId xmlns:a16="http://schemas.microsoft.com/office/drawing/2014/main" val="1233904705"/>
                    </a:ext>
                  </a:extLst>
                </a:gridCol>
                <a:gridCol w="395524">
                  <a:extLst>
                    <a:ext uri="{9D8B030D-6E8A-4147-A177-3AD203B41FA5}">
                      <a16:colId xmlns:a16="http://schemas.microsoft.com/office/drawing/2014/main" val="3656884100"/>
                    </a:ext>
                  </a:extLst>
                </a:gridCol>
                <a:gridCol w="344557">
                  <a:extLst>
                    <a:ext uri="{9D8B030D-6E8A-4147-A177-3AD203B41FA5}">
                      <a16:colId xmlns:a16="http://schemas.microsoft.com/office/drawing/2014/main" val="2509758925"/>
                    </a:ext>
                  </a:extLst>
                </a:gridCol>
                <a:gridCol w="357809">
                  <a:extLst>
                    <a:ext uri="{9D8B030D-6E8A-4147-A177-3AD203B41FA5}">
                      <a16:colId xmlns:a16="http://schemas.microsoft.com/office/drawing/2014/main" val="1113358615"/>
                    </a:ext>
                  </a:extLst>
                </a:gridCol>
                <a:gridCol w="371060">
                  <a:extLst>
                    <a:ext uri="{9D8B030D-6E8A-4147-A177-3AD203B41FA5}">
                      <a16:colId xmlns:a16="http://schemas.microsoft.com/office/drawing/2014/main" val="2422224856"/>
                    </a:ext>
                  </a:extLst>
                </a:gridCol>
                <a:gridCol w="318053">
                  <a:extLst>
                    <a:ext uri="{9D8B030D-6E8A-4147-A177-3AD203B41FA5}">
                      <a16:colId xmlns:a16="http://schemas.microsoft.com/office/drawing/2014/main" val="1253338770"/>
                    </a:ext>
                  </a:extLst>
                </a:gridCol>
                <a:gridCol w="331304">
                  <a:extLst>
                    <a:ext uri="{9D8B030D-6E8A-4147-A177-3AD203B41FA5}">
                      <a16:colId xmlns:a16="http://schemas.microsoft.com/office/drawing/2014/main" val="2419459170"/>
                    </a:ext>
                  </a:extLst>
                </a:gridCol>
                <a:gridCol w="962733">
                  <a:extLst>
                    <a:ext uri="{9D8B030D-6E8A-4147-A177-3AD203B41FA5}">
                      <a16:colId xmlns:a16="http://schemas.microsoft.com/office/drawing/2014/main" val="405931063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US" sz="1800" dirty="0"/>
                        <a:t>Cu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6767904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en-US" sz="1800" dirty="0"/>
                        <a:t>DTT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290224659"/>
                  </a:ext>
                </a:extLst>
              </a:tr>
            </a:tbl>
          </a:graphicData>
        </a:graphic>
      </p:graphicFrame>
      <p:sp>
        <p:nvSpPr>
          <p:cNvPr id="12" name="Rectangle 11">
            <a:extLst>
              <a:ext uri="{FF2B5EF4-FFF2-40B4-BE49-F238E27FC236}">
                <a16:creationId xmlns:a16="http://schemas.microsoft.com/office/drawing/2014/main" id="{83DE2251-F7E1-3E42-B923-8EB624AE6126}"/>
              </a:ext>
            </a:extLst>
          </p:cNvPr>
          <p:cNvSpPr/>
          <p:nvPr/>
        </p:nvSpPr>
        <p:spPr>
          <a:xfrm>
            <a:off x="3724095" y="197614"/>
            <a:ext cx="219149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/>
              <a:t>V70C cytTM-SpoIVFB</a:t>
            </a:r>
          </a:p>
          <a:p>
            <a:pPr algn="ctr"/>
            <a:r>
              <a:rPr lang="en-US" dirty="0"/>
              <a:t>BofA + SpoIVFA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90B1C1C5-BFF8-FF4D-8A0E-24B06406C54B}"/>
              </a:ext>
            </a:extLst>
          </p:cNvPr>
          <p:cNvCxnSpPr>
            <a:cxnSpLocks/>
          </p:cNvCxnSpPr>
          <p:nvPr/>
        </p:nvCxnSpPr>
        <p:spPr>
          <a:xfrm>
            <a:off x="2911654" y="849268"/>
            <a:ext cx="3933283" cy="1264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B8C9592F-49D7-0844-99C2-8DB7C7D943FF}"/>
              </a:ext>
            </a:extLst>
          </p:cNvPr>
          <p:cNvSpPr txBox="1"/>
          <p:nvPr/>
        </p:nvSpPr>
        <p:spPr>
          <a:xfrm>
            <a:off x="4274583" y="827299"/>
            <a:ext cx="24518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Single-</a:t>
            </a:r>
            <a:r>
              <a:rPr lang="en-US" dirty="0" err="1"/>
              <a:t>Cys</a:t>
            </a:r>
            <a:r>
              <a:rPr lang="en-US" dirty="0"/>
              <a:t> Pro-</a:t>
            </a:r>
            <a:r>
              <a:rPr lang="en-US" dirty="0" err="1"/>
              <a:t>σ</a:t>
            </a:r>
            <a:r>
              <a:rPr lang="en-US" baseline="30000" dirty="0" err="1"/>
              <a:t>K</a:t>
            </a:r>
            <a:r>
              <a:rPr lang="en-US" dirty="0"/>
              <a:t>(1-127)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DEA5484-071C-664D-94DA-2C56D1648213}"/>
              </a:ext>
            </a:extLst>
          </p:cNvPr>
          <p:cNvSpPr txBox="1"/>
          <p:nvPr/>
        </p:nvSpPr>
        <p:spPr>
          <a:xfrm>
            <a:off x="2745378" y="818598"/>
            <a:ext cx="150823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err="1"/>
              <a:t>Cys</a:t>
            </a:r>
            <a:r>
              <a:rPr lang="en-US" dirty="0"/>
              <a:t>-less</a:t>
            </a:r>
          </a:p>
          <a:p>
            <a:pPr algn="ctr"/>
            <a:r>
              <a:rPr lang="en-US" dirty="0"/>
              <a:t>Pro-</a:t>
            </a:r>
            <a:r>
              <a:rPr lang="en-US" dirty="0" err="1"/>
              <a:t>σ</a:t>
            </a:r>
            <a:r>
              <a:rPr lang="en-US" baseline="30000" dirty="0" err="1"/>
              <a:t>K</a:t>
            </a:r>
            <a:r>
              <a:rPr lang="en-US" dirty="0"/>
              <a:t>(1-127)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87EC2711-1D39-E843-A970-B77EB66F9C73}"/>
              </a:ext>
            </a:extLst>
          </p:cNvPr>
          <p:cNvCxnSpPr>
            <a:cxnSpLocks/>
          </p:cNvCxnSpPr>
          <p:nvPr/>
        </p:nvCxnSpPr>
        <p:spPr>
          <a:xfrm>
            <a:off x="4179223" y="849274"/>
            <a:ext cx="0" cy="131130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E737BF3F-6EE7-7A48-85B4-D3C35E84D4BD}"/>
              </a:ext>
            </a:extLst>
          </p:cNvPr>
          <p:cNvCxnSpPr>
            <a:cxnSpLocks/>
          </p:cNvCxnSpPr>
          <p:nvPr/>
        </p:nvCxnSpPr>
        <p:spPr>
          <a:xfrm>
            <a:off x="4187369" y="1165995"/>
            <a:ext cx="2657568" cy="674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6DADAD4B-A451-BF44-9398-55F086826971}"/>
              </a:ext>
            </a:extLst>
          </p:cNvPr>
          <p:cNvSpPr txBox="1"/>
          <p:nvPr/>
        </p:nvSpPr>
        <p:spPr>
          <a:xfrm>
            <a:off x="4425795" y="1148029"/>
            <a:ext cx="6479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F18C</a:t>
            </a:r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AFE3AA2A-12E4-264D-A90B-64D156CF03CF}"/>
              </a:ext>
            </a:extLst>
          </p:cNvPr>
          <p:cNvCxnSpPr>
            <a:cxnSpLocks/>
          </p:cNvCxnSpPr>
          <p:nvPr/>
        </p:nvCxnSpPr>
        <p:spPr>
          <a:xfrm>
            <a:off x="5309073" y="1160379"/>
            <a:ext cx="0" cy="98143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4AE5154D-8589-134C-9585-E38585188821}"/>
              </a:ext>
            </a:extLst>
          </p:cNvPr>
          <p:cNvSpPr txBox="1"/>
          <p:nvPr/>
        </p:nvSpPr>
        <p:spPr>
          <a:xfrm>
            <a:off x="5552484" y="1148029"/>
            <a:ext cx="6623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K24C</a:t>
            </a:r>
          </a:p>
        </p:txBody>
      </p: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0926B058-5B54-3E43-B685-ABAA106C43CF}"/>
              </a:ext>
            </a:extLst>
          </p:cNvPr>
          <p:cNvCxnSpPr>
            <a:cxnSpLocks/>
          </p:cNvCxnSpPr>
          <p:nvPr/>
        </p:nvCxnSpPr>
        <p:spPr>
          <a:xfrm>
            <a:off x="4169118" y="5823457"/>
            <a:ext cx="0" cy="49071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383B9593-88A9-EA41-A87C-4EB639B3F15D}"/>
              </a:ext>
            </a:extLst>
          </p:cNvPr>
          <p:cNvCxnSpPr>
            <a:cxnSpLocks/>
          </p:cNvCxnSpPr>
          <p:nvPr/>
        </p:nvCxnSpPr>
        <p:spPr>
          <a:xfrm>
            <a:off x="5327267" y="5823457"/>
            <a:ext cx="0" cy="49071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Rectangle 42">
            <a:extLst>
              <a:ext uri="{FF2B5EF4-FFF2-40B4-BE49-F238E27FC236}">
                <a16:creationId xmlns:a16="http://schemas.microsoft.com/office/drawing/2014/main" id="{1CE3BB52-3627-0E44-AE04-A9864AACB996}"/>
              </a:ext>
            </a:extLst>
          </p:cNvPr>
          <p:cNvSpPr/>
          <p:nvPr/>
        </p:nvSpPr>
        <p:spPr>
          <a:xfrm>
            <a:off x="1290740" y="3552873"/>
            <a:ext cx="7969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α</a:t>
            </a:r>
            <a:r>
              <a:rPr lang="en-US" dirty="0">
                <a:solidFill>
                  <a:prstClr val="black"/>
                </a:solidFill>
                <a:cs typeface="Arial" panose="020B0604020202020204" pitchFamily="34" charset="0"/>
              </a:rPr>
              <a:t>FLAG</a:t>
            </a:r>
            <a:endParaRPr lang="en-US" dirty="0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6EFB319C-01FB-CF45-B370-A688D5811BFC}"/>
              </a:ext>
            </a:extLst>
          </p:cNvPr>
          <p:cNvSpPr txBox="1"/>
          <p:nvPr/>
        </p:nvSpPr>
        <p:spPr>
          <a:xfrm>
            <a:off x="6706913" y="4236706"/>
            <a:ext cx="9727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complex</a:t>
            </a:r>
          </a:p>
        </p:txBody>
      </p:sp>
      <p:cxnSp>
        <p:nvCxnSpPr>
          <p:cNvPr id="45" name="Straight Arrow Connector 44">
            <a:extLst>
              <a:ext uri="{FF2B5EF4-FFF2-40B4-BE49-F238E27FC236}">
                <a16:creationId xmlns:a16="http://schemas.microsoft.com/office/drawing/2014/main" id="{C2D0DA33-455E-C74C-A4FE-3F9B5D705F35}"/>
              </a:ext>
            </a:extLst>
          </p:cNvPr>
          <p:cNvCxnSpPr>
            <a:cxnSpLocks/>
          </p:cNvCxnSpPr>
          <p:nvPr/>
        </p:nvCxnSpPr>
        <p:spPr>
          <a:xfrm flipH="1">
            <a:off x="6474441" y="4432135"/>
            <a:ext cx="276954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>
            <a:extLst>
              <a:ext uri="{FF2B5EF4-FFF2-40B4-BE49-F238E27FC236}">
                <a16:creationId xmlns:a16="http://schemas.microsoft.com/office/drawing/2014/main" id="{3C37B689-6B36-1740-81D0-715391613210}"/>
              </a:ext>
            </a:extLst>
          </p:cNvPr>
          <p:cNvCxnSpPr>
            <a:cxnSpLocks/>
          </p:cNvCxnSpPr>
          <p:nvPr/>
        </p:nvCxnSpPr>
        <p:spPr>
          <a:xfrm flipH="1">
            <a:off x="6463347" y="5087615"/>
            <a:ext cx="276954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7" name="Rectangle 46">
            <a:extLst>
              <a:ext uri="{FF2B5EF4-FFF2-40B4-BE49-F238E27FC236}">
                <a16:creationId xmlns:a16="http://schemas.microsoft.com/office/drawing/2014/main" id="{DB45A5D7-91CB-204C-A340-B265AAA3482A}"/>
              </a:ext>
            </a:extLst>
          </p:cNvPr>
          <p:cNvSpPr/>
          <p:nvPr/>
        </p:nvSpPr>
        <p:spPr>
          <a:xfrm>
            <a:off x="6706913" y="3670170"/>
            <a:ext cx="236285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cytTM-SpoIVFB dimer</a:t>
            </a:r>
          </a:p>
        </p:txBody>
      </p:sp>
      <p:cxnSp>
        <p:nvCxnSpPr>
          <p:cNvPr id="48" name="Straight Arrow Connector 47">
            <a:extLst>
              <a:ext uri="{FF2B5EF4-FFF2-40B4-BE49-F238E27FC236}">
                <a16:creationId xmlns:a16="http://schemas.microsoft.com/office/drawing/2014/main" id="{EC112A1D-8ADD-B74C-9F34-D182455DA6B6}"/>
              </a:ext>
            </a:extLst>
          </p:cNvPr>
          <p:cNvCxnSpPr>
            <a:cxnSpLocks/>
          </p:cNvCxnSpPr>
          <p:nvPr/>
        </p:nvCxnSpPr>
        <p:spPr>
          <a:xfrm flipH="1">
            <a:off x="6486735" y="3856238"/>
            <a:ext cx="276954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9" name="TextBox 48">
            <a:extLst>
              <a:ext uri="{FF2B5EF4-FFF2-40B4-BE49-F238E27FC236}">
                <a16:creationId xmlns:a16="http://schemas.microsoft.com/office/drawing/2014/main" id="{0ECB1A0D-6AAD-FD49-AEFF-54C7A587AF7B}"/>
              </a:ext>
            </a:extLst>
          </p:cNvPr>
          <p:cNvSpPr txBox="1"/>
          <p:nvPr/>
        </p:nvSpPr>
        <p:spPr>
          <a:xfrm>
            <a:off x="6689025" y="4897649"/>
            <a:ext cx="23628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cytTM-SpoIVFB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26C6ED7-2EBB-E04D-842F-24BAFACA810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75070" y="2150022"/>
            <a:ext cx="3276600" cy="364490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04377843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9F8BD83-931F-E144-B9DE-7C674F6B90B1}"/>
              </a:ext>
            </a:extLst>
          </p:cNvPr>
          <p:cNvSpPr txBox="1"/>
          <p:nvPr/>
        </p:nvSpPr>
        <p:spPr>
          <a:xfrm>
            <a:off x="632494" y="1172736"/>
            <a:ext cx="104227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60 min</a:t>
            </a:r>
          </a:p>
          <a:p>
            <a:endParaRPr lang="en-US" sz="2400" dirty="0"/>
          </a:p>
          <a:p>
            <a:r>
              <a:rPr lang="en-US" sz="2400" dirty="0"/>
              <a:t>Set2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A22D743-1214-FC4A-81F6-CA774A7D0E61}"/>
              </a:ext>
            </a:extLst>
          </p:cNvPr>
          <p:cNvSpPr txBox="1"/>
          <p:nvPr/>
        </p:nvSpPr>
        <p:spPr>
          <a:xfrm>
            <a:off x="5636730" y="6003072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237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809B4BD-50BF-6946-ADBA-74F86A49B5F8}"/>
              </a:ext>
            </a:extLst>
          </p:cNvPr>
          <p:cNvSpPr txBox="1"/>
          <p:nvPr/>
        </p:nvSpPr>
        <p:spPr>
          <a:xfrm>
            <a:off x="4551981" y="5983477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236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0E46386-1021-9A45-965A-D8F78A7CF4CC}"/>
              </a:ext>
            </a:extLst>
          </p:cNvPr>
          <p:cNvSpPr txBox="1"/>
          <p:nvPr/>
        </p:nvSpPr>
        <p:spPr>
          <a:xfrm>
            <a:off x="3332868" y="5983477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230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5BE0B7D-8381-114E-9D3C-6DD0EBA47928}"/>
              </a:ext>
            </a:extLst>
          </p:cNvPr>
          <p:cNvSpPr txBox="1"/>
          <p:nvPr/>
        </p:nvSpPr>
        <p:spPr>
          <a:xfrm>
            <a:off x="2060673" y="5983477"/>
            <a:ext cx="10310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Plasmid#</a:t>
            </a:r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25C9830D-339D-2140-B7CD-A7DA8B9FFF6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28404776"/>
              </p:ext>
            </p:extLst>
          </p:nvPr>
        </p:nvGraphicFramePr>
        <p:xfrm>
          <a:off x="2438147" y="1455564"/>
          <a:ext cx="6682746" cy="7315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26158">
                  <a:extLst>
                    <a:ext uri="{9D8B030D-6E8A-4147-A177-3AD203B41FA5}">
                      <a16:colId xmlns:a16="http://schemas.microsoft.com/office/drawing/2014/main" val="850517030"/>
                    </a:ext>
                  </a:extLst>
                </a:gridCol>
                <a:gridCol w="353595">
                  <a:extLst>
                    <a:ext uri="{9D8B030D-6E8A-4147-A177-3AD203B41FA5}">
                      <a16:colId xmlns:a16="http://schemas.microsoft.com/office/drawing/2014/main" val="3547230292"/>
                    </a:ext>
                  </a:extLst>
                </a:gridCol>
                <a:gridCol w="320174">
                  <a:extLst>
                    <a:ext uri="{9D8B030D-6E8A-4147-A177-3AD203B41FA5}">
                      <a16:colId xmlns:a16="http://schemas.microsoft.com/office/drawing/2014/main" val="3374799695"/>
                    </a:ext>
                  </a:extLst>
                </a:gridCol>
                <a:gridCol w="370140">
                  <a:extLst>
                    <a:ext uri="{9D8B030D-6E8A-4147-A177-3AD203B41FA5}">
                      <a16:colId xmlns:a16="http://schemas.microsoft.com/office/drawing/2014/main" val="4195117202"/>
                    </a:ext>
                  </a:extLst>
                </a:gridCol>
                <a:gridCol w="378436">
                  <a:extLst>
                    <a:ext uri="{9D8B030D-6E8A-4147-A177-3AD203B41FA5}">
                      <a16:colId xmlns:a16="http://schemas.microsoft.com/office/drawing/2014/main" val="2071655966"/>
                    </a:ext>
                  </a:extLst>
                </a:gridCol>
                <a:gridCol w="368208">
                  <a:extLst>
                    <a:ext uri="{9D8B030D-6E8A-4147-A177-3AD203B41FA5}">
                      <a16:colId xmlns:a16="http://schemas.microsoft.com/office/drawing/2014/main" val="725804568"/>
                    </a:ext>
                  </a:extLst>
                </a:gridCol>
                <a:gridCol w="423258">
                  <a:extLst>
                    <a:ext uri="{9D8B030D-6E8A-4147-A177-3AD203B41FA5}">
                      <a16:colId xmlns:a16="http://schemas.microsoft.com/office/drawing/2014/main" val="1507682428"/>
                    </a:ext>
                  </a:extLst>
                </a:gridCol>
                <a:gridCol w="302594">
                  <a:extLst>
                    <a:ext uri="{9D8B030D-6E8A-4147-A177-3AD203B41FA5}">
                      <a16:colId xmlns:a16="http://schemas.microsoft.com/office/drawing/2014/main" val="148875133"/>
                    </a:ext>
                  </a:extLst>
                </a:gridCol>
                <a:gridCol w="320040">
                  <a:extLst>
                    <a:ext uri="{9D8B030D-6E8A-4147-A177-3AD203B41FA5}">
                      <a16:colId xmlns:a16="http://schemas.microsoft.com/office/drawing/2014/main" val="1233904705"/>
                    </a:ext>
                  </a:extLst>
                </a:gridCol>
                <a:gridCol w="434627">
                  <a:extLst>
                    <a:ext uri="{9D8B030D-6E8A-4147-A177-3AD203B41FA5}">
                      <a16:colId xmlns:a16="http://schemas.microsoft.com/office/drawing/2014/main" val="3656884100"/>
                    </a:ext>
                  </a:extLst>
                </a:gridCol>
                <a:gridCol w="344557">
                  <a:extLst>
                    <a:ext uri="{9D8B030D-6E8A-4147-A177-3AD203B41FA5}">
                      <a16:colId xmlns:a16="http://schemas.microsoft.com/office/drawing/2014/main" val="2509758925"/>
                    </a:ext>
                  </a:extLst>
                </a:gridCol>
                <a:gridCol w="357809">
                  <a:extLst>
                    <a:ext uri="{9D8B030D-6E8A-4147-A177-3AD203B41FA5}">
                      <a16:colId xmlns:a16="http://schemas.microsoft.com/office/drawing/2014/main" val="1113358615"/>
                    </a:ext>
                  </a:extLst>
                </a:gridCol>
                <a:gridCol w="371060">
                  <a:extLst>
                    <a:ext uri="{9D8B030D-6E8A-4147-A177-3AD203B41FA5}">
                      <a16:colId xmlns:a16="http://schemas.microsoft.com/office/drawing/2014/main" val="2422224856"/>
                    </a:ext>
                  </a:extLst>
                </a:gridCol>
                <a:gridCol w="318053">
                  <a:extLst>
                    <a:ext uri="{9D8B030D-6E8A-4147-A177-3AD203B41FA5}">
                      <a16:colId xmlns:a16="http://schemas.microsoft.com/office/drawing/2014/main" val="1253338770"/>
                    </a:ext>
                  </a:extLst>
                </a:gridCol>
                <a:gridCol w="331304">
                  <a:extLst>
                    <a:ext uri="{9D8B030D-6E8A-4147-A177-3AD203B41FA5}">
                      <a16:colId xmlns:a16="http://schemas.microsoft.com/office/drawing/2014/main" val="2419459170"/>
                    </a:ext>
                  </a:extLst>
                </a:gridCol>
                <a:gridCol w="962733">
                  <a:extLst>
                    <a:ext uri="{9D8B030D-6E8A-4147-A177-3AD203B41FA5}">
                      <a16:colId xmlns:a16="http://schemas.microsoft.com/office/drawing/2014/main" val="405931063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US" sz="1800" dirty="0"/>
                        <a:t>Cu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6767904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en-US" sz="1800" dirty="0"/>
                        <a:t>DTT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290224659"/>
                  </a:ext>
                </a:extLst>
              </a:tr>
            </a:tbl>
          </a:graphicData>
        </a:graphic>
      </p:graphicFrame>
      <p:sp>
        <p:nvSpPr>
          <p:cNvPr id="12" name="Rectangle 11">
            <a:extLst>
              <a:ext uri="{FF2B5EF4-FFF2-40B4-BE49-F238E27FC236}">
                <a16:creationId xmlns:a16="http://schemas.microsoft.com/office/drawing/2014/main" id="{83DE2251-F7E1-3E42-B923-8EB624AE6126}"/>
              </a:ext>
            </a:extLst>
          </p:cNvPr>
          <p:cNvSpPr/>
          <p:nvPr/>
        </p:nvSpPr>
        <p:spPr>
          <a:xfrm>
            <a:off x="3724095" y="197614"/>
            <a:ext cx="219149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/>
              <a:t>V70C cytTM-SpoIVFB</a:t>
            </a:r>
          </a:p>
          <a:p>
            <a:pPr algn="ctr"/>
            <a:r>
              <a:rPr lang="en-US" dirty="0"/>
              <a:t>BofA + SpoIVFA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90B1C1C5-BFF8-FF4D-8A0E-24B06406C54B}"/>
              </a:ext>
            </a:extLst>
          </p:cNvPr>
          <p:cNvCxnSpPr>
            <a:cxnSpLocks/>
          </p:cNvCxnSpPr>
          <p:nvPr/>
        </p:nvCxnSpPr>
        <p:spPr>
          <a:xfrm>
            <a:off x="2911654" y="849268"/>
            <a:ext cx="3933283" cy="1264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B8C9592F-49D7-0844-99C2-8DB7C7D943FF}"/>
              </a:ext>
            </a:extLst>
          </p:cNvPr>
          <p:cNvSpPr txBox="1"/>
          <p:nvPr/>
        </p:nvSpPr>
        <p:spPr>
          <a:xfrm>
            <a:off x="4274583" y="827299"/>
            <a:ext cx="24518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Single-</a:t>
            </a:r>
            <a:r>
              <a:rPr lang="en-US" dirty="0" err="1"/>
              <a:t>Cys</a:t>
            </a:r>
            <a:r>
              <a:rPr lang="en-US" dirty="0"/>
              <a:t> Pro-</a:t>
            </a:r>
            <a:r>
              <a:rPr lang="en-US" dirty="0" err="1"/>
              <a:t>σ</a:t>
            </a:r>
            <a:r>
              <a:rPr lang="en-US" baseline="30000" dirty="0" err="1"/>
              <a:t>K</a:t>
            </a:r>
            <a:r>
              <a:rPr lang="en-US" dirty="0"/>
              <a:t>(1-127)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DEA5484-071C-664D-94DA-2C56D1648213}"/>
              </a:ext>
            </a:extLst>
          </p:cNvPr>
          <p:cNvSpPr txBox="1"/>
          <p:nvPr/>
        </p:nvSpPr>
        <p:spPr>
          <a:xfrm>
            <a:off x="2745378" y="818598"/>
            <a:ext cx="150823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err="1"/>
              <a:t>Cys</a:t>
            </a:r>
            <a:r>
              <a:rPr lang="en-US" dirty="0"/>
              <a:t>-less</a:t>
            </a:r>
          </a:p>
          <a:p>
            <a:pPr algn="ctr"/>
            <a:r>
              <a:rPr lang="en-US" dirty="0"/>
              <a:t>Pro-</a:t>
            </a:r>
            <a:r>
              <a:rPr lang="en-US" dirty="0" err="1"/>
              <a:t>σ</a:t>
            </a:r>
            <a:r>
              <a:rPr lang="en-US" baseline="30000" dirty="0" err="1"/>
              <a:t>K</a:t>
            </a:r>
            <a:r>
              <a:rPr lang="en-US" dirty="0"/>
              <a:t>(1-127)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87EC2711-1D39-E843-A970-B77EB66F9C73}"/>
              </a:ext>
            </a:extLst>
          </p:cNvPr>
          <p:cNvCxnSpPr>
            <a:cxnSpLocks/>
          </p:cNvCxnSpPr>
          <p:nvPr/>
        </p:nvCxnSpPr>
        <p:spPr>
          <a:xfrm>
            <a:off x="4179223" y="849274"/>
            <a:ext cx="0" cy="131130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E737BF3F-6EE7-7A48-85B4-D3C35E84D4BD}"/>
              </a:ext>
            </a:extLst>
          </p:cNvPr>
          <p:cNvCxnSpPr>
            <a:cxnSpLocks/>
          </p:cNvCxnSpPr>
          <p:nvPr/>
        </p:nvCxnSpPr>
        <p:spPr>
          <a:xfrm>
            <a:off x="4187369" y="1165995"/>
            <a:ext cx="2657568" cy="674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6DADAD4B-A451-BF44-9398-55F086826971}"/>
              </a:ext>
            </a:extLst>
          </p:cNvPr>
          <p:cNvSpPr txBox="1"/>
          <p:nvPr/>
        </p:nvSpPr>
        <p:spPr>
          <a:xfrm>
            <a:off x="4425792" y="1148029"/>
            <a:ext cx="6479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F18C</a:t>
            </a:r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AFE3AA2A-12E4-264D-A90B-64D156CF03CF}"/>
              </a:ext>
            </a:extLst>
          </p:cNvPr>
          <p:cNvCxnSpPr>
            <a:cxnSpLocks/>
          </p:cNvCxnSpPr>
          <p:nvPr/>
        </p:nvCxnSpPr>
        <p:spPr>
          <a:xfrm>
            <a:off x="5286213" y="1160379"/>
            <a:ext cx="0" cy="98143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4AE5154D-8589-134C-9585-E38585188821}"/>
              </a:ext>
            </a:extLst>
          </p:cNvPr>
          <p:cNvSpPr txBox="1"/>
          <p:nvPr/>
        </p:nvSpPr>
        <p:spPr>
          <a:xfrm>
            <a:off x="5512722" y="1148029"/>
            <a:ext cx="6623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K24C</a:t>
            </a:r>
          </a:p>
        </p:txBody>
      </p: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0926B058-5B54-3E43-B685-ABAA106C43CF}"/>
              </a:ext>
            </a:extLst>
          </p:cNvPr>
          <p:cNvCxnSpPr>
            <a:cxnSpLocks/>
          </p:cNvCxnSpPr>
          <p:nvPr/>
        </p:nvCxnSpPr>
        <p:spPr>
          <a:xfrm>
            <a:off x="4169118" y="5983477"/>
            <a:ext cx="0" cy="49071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383B9593-88A9-EA41-A87C-4EB639B3F15D}"/>
              </a:ext>
            </a:extLst>
          </p:cNvPr>
          <p:cNvCxnSpPr>
            <a:cxnSpLocks/>
          </p:cNvCxnSpPr>
          <p:nvPr/>
        </p:nvCxnSpPr>
        <p:spPr>
          <a:xfrm>
            <a:off x="5327267" y="5983477"/>
            <a:ext cx="0" cy="49071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Rectangle 42">
            <a:extLst>
              <a:ext uri="{FF2B5EF4-FFF2-40B4-BE49-F238E27FC236}">
                <a16:creationId xmlns:a16="http://schemas.microsoft.com/office/drawing/2014/main" id="{1CE3BB52-3627-0E44-AE04-A9864AACB996}"/>
              </a:ext>
            </a:extLst>
          </p:cNvPr>
          <p:cNvSpPr/>
          <p:nvPr/>
        </p:nvSpPr>
        <p:spPr>
          <a:xfrm>
            <a:off x="1290740" y="3552873"/>
            <a:ext cx="7969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α</a:t>
            </a:r>
            <a:r>
              <a:rPr lang="en-US" dirty="0">
                <a:solidFill>
                  <a:prstClr val="black"/>
                </a:solidFill>
                <a:cs typeface="Arial" panose="020B0604020202020204" pitchFamily="34" charset="0"/>
              </a:rPr>
              <a:t>FLAG</a:t>
            </a:r>
            <a:endParaRPr lang="en-US" dirty="0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6EFB319C-01FB-CF45-B370-A688D5811BFC}"/>
              </a:ext>
            </a:extLst>
          </p:cNvPr>
          <p:cNvSpPr txBox="1"/>
          <p:nvPr/>
        </p:nvSpPr>
        <p:spPr>
          <a:xfrm>
            <a:off x="6591620" y="4320195"/>
            <a:ext cx="9727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complex</a:t>
            </a:r>
          </a:p>
        </p:txBody>
      </p:sp>
      <p:cxnSp>
        <p:nvCxnSpPr>
          <p:cNvPr id="45" name="Straight Arrow Connector 44">
            <a:extLst>
              <a:ext uri="{FF2B5EF4-FFF2-40B4-BE49-F238E27FC236}">
                <a16:creationId xmlns:a16="http://schemas.microsoft.com/office/drawing/2014/main" id="{C2D0DA33-455E-C74C-A4FE-3F9B5D705F35}"/>
              </a:ext>
            </a:extLst>
          </p:cNvPr>
          <p:cNvCxnSpPr>
            <a:cxnSpLocks/>
          </p:cNvCxnSpPr>
          <p:nvPr/>
        </p:nvCxnSpPr>
        <p:spPr>
          <a:xfrm flipH="1">
            <a:off x="6359148" y="4515624"/>
            <a:ext cx="276954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>
            <a:extLst>
              <a:ext uri="{FF2B5EF4-FFF2-40B4-BE49-F238E27FC236}">
                <a16:creationId xmlns:a16="http://schemas.microsoft.com/office/drawing/2014/main" id="{3C37B689-6B36-1740-81D0-715391613210}"/>
              </a:ext>
            </a:extLst>
          </p:cNvPr>
          <p:cNvCxnSpPr>
            <a:cxnSpLocks/>
          </p:cNvCxnSpPr>
          <p:nvPr/>
        </p:nvCxnSpPr>
        <p:spPr>
          <a:xfrm flipH="1">
            <a:off x="6348054" y="5202908"/>
            <a:ext cx="276954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7" name="Rectangle 46">
            <a:extLst>
              <a:ext uri="{FF2B5EF4-FFF2-40B4-BE49-F238E27FC236}">
                <a16:creationId xmlns:a16="http://schemas.microsoft.com/office/drawing/2014/main" id="{DB45A5D7-91CB-204C-A340-B265AAA3482A}"/>
              </a:ext>
            </a:extLst>
          </p:cNvPr>
          <p:cNvSpPr/>
          <p:nvPr/>
        </p:nvSpPr>
        <p:spPr>
          <a:xfrm>
            <a:off x="6591620" y="3753659"/>
            <a:ext cx="236285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cytTM-SpoIVFB dimer</a:t>
            </a:r>
          </a:p>
        </p:txBody>
      </p:sp>
      <p:cxnSp>
        <p:nvCxnSpPr>
          <p:cNvPr id="48" name="Straight Arrow Connector 47">
            <a:extLst>
              <a:ext uri="{FF2B5EF4-FFF2-40B4-BE49-F238E27FC236}">
                <a16:creationId xmlns:a16="http://schemas.microsoft.com/office/drawing/2014/main" id="{EC112A1D-8ADD-B74C-9F34-D182455DA6B6}"/>
              </a:ext>
            </a:extLst>
          </p:cNvPr>
          <p:cNvCxnSpPr>
            <a:cxnSpLocks/>
          </p:cNvCxnSpPr>
          <p:nvPr/>
        </p:nvCxnSpPr>
        <p:spPr>
          <a:xfrm flipH="1">
            <a:off x="6371442" y="3939727"/>
            <a:ext cx="276954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9" name="TextBox 48">
            <a:extLst>
              <a:ext uri="{FF2B5EF4-FFF2-40B4-BE49-F238E27FC236}">
                <a16:creationId xmlns:a16="http://schemas.microsoft.com/office/drawing/2014/main" id="{0ECB1A0D-6AAD-FD49-AEFF-54C7A587AF7B}"/>
              </a:ext>
            </a:extLst>
          </p:cNvPr>
          <p:cNvSpPr txBox="1"/>
          <p:nvPr/>
        </p:nvSpPr>
        <p:spPr>
          <a:xfrm>
            <a:off x="6573732" y="5012942"/>
            <a:ext cx="23628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cytTM-SpoIVFB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4A0D361-5D9C-E64E-94BC-BA03DE7146D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34373" y="2156420"/>
            <a:ext cx="3289300" cy="382270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61018953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2C5B878757C6144B104C5E4029E0BB6" ma:contentTypeVersion="14" ma:contentTypeDescription="Create a new document." ma:contentTypeScope="" ma:versionID="9f688f900531a4236b6da98bf3cb268f">
  <xsd:schema xmlns:xsd="http://www.w3.org/2001/XMLSchema" xmlns:xs="http://www.w3.org/2001/XMLSchema" xmlns:p="http://schemas.microsoft.com/office/2006/metadata/properties" xmlns:ns3="0b01a07b-8d13-4cb5-9d22-64822278069e" xmlns:ns4="198a9f0d-948e-4f5a-af70-f6d2f30972cd" targetNamespace="http://schemas.microsoft.com/office/2006/metadata/properties" ma:root="true" ma:fieldsID="c04d3e0e4baedd5a0de5ec8817e1430b" ns3:_="" ns4:_="">
    <xsd:import namespace="0b01a07b-8d13-4cb5-9d22-64822278069e"/>
    <xsd:import namespace="198a9f0d-948e-4f5a-af70-f6d2f30972cd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4:SharedWithUsers" minOccurs="0"/>
                <xsd:element ref="ns4:SharedWithDetails" minOccurs="0"/>
                <xsd:element ref="ns4:SharingHintHash" minOccurs="0"/>
                <xsd:element ref="ns3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b01a07b-8d13-4cb5-9d22-64822278069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98a9f0d-948e-4f5a-af70-f6d2f30972cd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BAECEA95-A63F-4093-B268-D4D263FEFABB}">
  <ds:schemaRefs>
    <ds:schemaRef ds:uri="198a9f0d-948e-4f5a-af70-f6d2f30972cd"/>
    <ds:schemaRef ds:uri="http://purl.org/dc/elements/1.1/"/>
    <ds:schemaRef ds:uri="http://schemas.microsoft.com/office/infopath/2007/PartnerControls"/>
    <ds:schemaRef ds:uri="http://schemas.microsoft.com/office/2006/documentManagement/types"/>
    <ds:schemaRef ds:uri="http://purl.org/dc/terms/"/>
    <ds:schemaRef ds:uri="http://schemas.microsoft.com/office/2006/metadata/properties"/>
    <ds:schemaRef ds:uri="http://www.w3.org/XML/1998/namespace"/>
    <ds:schemaRef ds:uri="http://schemas.openxmlformats.org/package/2006/metadata/core-properties"/>
    <ds:schemaRef ds:uri="0b01a07b-8d13-4cb5-9d22-64822278069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07193606-99D5-4175-AF66-9360966F790A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44073020-CBAA-4D42-9BBC-A00CA71AF47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b01a07b-8d13-4cb5-9d22-64822278069e"/>
    <ds:schemaRef ds:uri="198a9f0d-948e-4f5a-af70-f6d2f30972c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363</TotalTime>
  <Words>368</Words>
  <Application>Microsoft Office PowerPoint</Application>
  <PresentationFormat>Widescreen</PresentationFormat>
  <Paragraphs>304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</vt:lpstr>
      <vt:lpstr>Calibri</vt:lpstr>
      <vt:lpstr>Calibri Light</vt:lpstr>
      <vt:lpstr>Courier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Lee Kroos</cp:lastModifiedBy>
  <cp:revision>47</cp:revision>
  <dcterms:created xsi:type="dcterms:W3CDTF">2021-10-04T18:25:27Z</dcterms:created>
  <dcterms:modified xsi:type="dcterms:W3CDTF">2021-10-15T15:31:20Z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0x010100C2C5B878757C6144B104C5E4029E0BB6</vt:lpwstr>
  </property>
</Properties>
</file>