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28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6141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6716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79661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09176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31851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48382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58012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432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3542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2001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37375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5FF8B-6239-4BEE-80B0-30E474E872F0}" type="datetimeFigureOut">
              <a:rPr lang="en-SE" smtClean="0"/>
              <a:t>2022-03-07</a:t>
            </a:fld>
            <a:endParaRPr lang="en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7BA65-C155-4D28-9076-29DFC7A61DA2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88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C285941-0EBB-48B3-AE15-6A4387F72FA7}"/>
              </a:ext>
            </a:extLst>
          </p:cNvPr>
          <p:cNvGrpSpPr/>
          <p:nvPr/>
        </p:nvGrpSpPr>
        <p:grpSpPr>
          <a:xfrm>
            <a:off x="327152" y="304800"/>
            <a:ext cx="4486175" cy="3342640"/>
            <a:chOff x="327152" y="304800"/>
            <a:chExt cx="4486175" cy="3342640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D204E23-15D8-4787-8C3D-7910BF619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52" y="304800"/>
              <a:ext cx="4486175" cy="33426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4B24A4-60BB-4A87-96BE-D6F516169D2B}"/>
                </a:ext>
              </a:extLst>
            </p:cNvPr>
            <p:cNvSpPr txBox="1"/>
            <p:nvPr/>
          </p:nvSpPr>
          <p:spPr>
            <a:xfrm>
              <a:off x="711200" y="1168400"/>
              <a:ext cx="447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dirty="0"/>
                <a:t>70</a:t>
              </a:r>
              <a:endParaRPr lang="en-SE" sz="1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A1CB44-2EEF-45BB-ACC8-4A69B2702B38}"/>
                </a:ext>
              </a:extLst>
            </p:cNvPr>
            <p:cNvSpPr txBox="1"/>
            <p:nvPr/>
          </p:nvSpPr>
          <p:spPr>
            <a:xfrm>
              <a:off x="711200" y="1752329"/>
              <a:ext cx="3891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dirty="0"/>
                <a:t>50</a:t>
              </a:r>
              <a:endParaRPr lang="en-SE" sz="1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E69CEE-56C9-45D5-94CB-9C40066E6086}"/>
                </a:ext>
              </a:extLst>
            </p:cNvPr>
            <p:cNvSpPr txBox="1"/>
            <p:nvPr/>
          </p:nvSpPr>
          <p:spPr>
            <a:xfrm>
              <a:off x="711200" y="2059259"/>
              <a:ext cx="3891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dirty="0"/>
                <a:t>40</a:t>
              </a:r>
              <a:endParaRPr lang="en-SE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397917-C4C9-4831-BAD4-B5BA91A33B01}"/>
                </a:ext>
              </a:extLst>
            </p:cNvPr>
            <p:cNvSpPr txBox="1"/>
            <p:nvPr/>
          </p:nvSpPr>
          <p:spPr>
            <a:xfrm>
              <a:off x="436638" y="419300"/>
              <a:ext cx="2523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solidFill>
                    <a:schemeClr val="bg1"/>
                  </a:solidFill>
                </a:rPr>
                <a:t>Figure 6A+B uncropped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A6BDFF-DB9A-4A7E-B24E-6058DF67DFF6}"/>
                </a:ext>
              </a:extLst>
            </p:cNvPr>
            <p:cNvSpPr txBox="1"/>
            <p:nvPr/>
          </p:nvSpPr>
          <p:spPr>
            <a:xfrm>
              <a:off x="500742" y="877602"/>
              <a:ext cx="4312585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300" dirty="0">
                  <a:solidFill>
                    <a:schemeClr val="bg1"/>
                  </a:solidFill>
                </a:rPr>
                <a:t>0+3 minutes anti-CD3/CD28 stimulation-higher exposure</a:t>
              </a:r>
              <a:endParaRPr lang="en-SE" sz="13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AA6E65-2EC3-46F6-B028-DF4B2C7364DC}"/>
                </a:ext>
              </a:extLst>
            </p:cNvPr>
            <p:cNvSpPr txBox="1"/>
            <p:nvPr/>
          </p:nvSpPr>
          <p:spPr>
            <a:xfrm flipH="1">
              <a:off x="1468119" y="2550160"/>
              <a:ext cx="3606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dirty="0"/>
                <a:t>0’</a:t>
              </a:r>
              <a:endParaRPr lang="en-SE" sz="120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14DCB5-4B09-4BEF-8E1D-57B2AA4566AA}"/>
                </a:ext>
              </a:extLst>
            </p:cNvPr>
            <p:cNvCxnSpPr/>
            <p:nvPr/>
          </p:nvCxnSpPr>
          <p:spPr>
            <a:xfrm>
              <a:off x="1391920" y="2550160"/>
              <a:ext cx="4368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69845-1958-46BC-860D-C012ADF27A9F}"/>
                </a:ext>
              </a:extLst>
            </p:cNvPr>
            <p:cNvSpPr txBox="1"/>
            <p:nvPr/>
          </p:nvSpPr>
          <p:spPr>
            <a:xfrm flipH="1">
              <a:off x="2960382" y="2550159"/>
              <a:ext cx="3606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dirty="0"/>
                <a:t>3’</a:t>
              </a:r>
              <a:endParaRPr lang="en-SE" sz="12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B0074AF-A7E1-4DD4-B375-3560B348BC9A}"/>
                </a:ext>
              </a:extLst>
            </p:cNvPr>
            <p:cNvCxnSpPr>
              <a:cxnSpLocks/>
            </p:cNvCxnSpPr>
            <p:nvPr/>
          </p:nvCxnSpPr>
          <p:spPr>
            <a:xfrm>
              <a:off x="1899920" y="2550159"/>
              <a:ext cx="20720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EC8FFE-B2DF-4D9A-8F3F-5806E87D193C}"/>
                </a:ext>
              </a:extLst>
            </p:cNvPr>
            <p:cNvSpPr txBox="1"/>
            <p:nvPr/>
          </p:nvSpPr>
          <p:spPr>
            <a:xfrm>
              <a:off x="1244359" y="2838700"/>
              <a:ext cx="5181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50" dirty="0"/>
                <a:t>WT</a:t>
              </a:r>
              <a:endParaRPr lang="en-SE" sz="105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81C41C-3F92-46D1-8D9C-16923B0363A8}"/>
                </a:ext>
              </a:extLst>
            </p:cNvPr>
            <p:cNvSpPr txBox="1"/>
            <p:nvPr/>
          </p:nvSpPr>
          <p:spPr>
            <a:xfrm>
              <a:off x="1484568" y="2836105"/>
              <a:ext cx="84519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50" dirty="0"/>
                <a:t>PTPN22 C129S</a:t>
              </a:r>
              <a:endParaRPr lang="en-SE" sz="105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0CB39B-154B-464B-9392-C7A842AB2984}"/>
                </a:ext>
              </a:extLst>
            </p:cNvPr>
            <p:cNvSpPr txBox="1"/>
            <p:nvPr/>
          </p:nvSpPr>
          <p:spPr>
            <a:xfrm>
              <a:off x="2367837" y="2856425"/>
              <a:ext cx="5181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50" dirty="0"/>
                <a:t>WT</a:t>
              </a:r>
              <a:endParaRPr lang="en-SE" sz="105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82C8851-C717-4E27-8F03-FDAB657B0AB7}"/>
                </a:ext>
              </a:extLst>
            </p:cNvPr>
            <p:cNvCxnSpPr>
              <a:cxnSpLocks/>
            </p:cNvCxnSpPr>
            <p:nvPr/>
          </p:nvCxnSpPr>
          <p:spPr>
            <a:xfrm>
              <a:off x="1899920" y="2838700"/>
              <a:ext cx="1240802" cy="177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E67EF33-F317-4D45-BED4-217BFBCC63EF}"/>
                </a:ext>
              </a:extLst>
            </p:cNvPr>
            <p:cNvCxnSpPr>
              <a:cxnSpLocks/>
            </p:cNvCxnSpPr>
            <p:nvPr/>
          </p:nvCxnSpPr>
          <p:spPr>
            <a:xfrm>
              <a:off x="3178797" y="2857225"/>
              <a:ext cx="90552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FD0671-0A10-4CFC-BCCB-5682D7300D56}"/>
                </a:ext>
              </a:extLst>
            </p:cNvPr>
            <p:cNvSpPr txBox="1"/>
            <p:nvPr/>
          </p:nvSpPr>
          <p:spPr>
            <a:xfrm>
              <a:off x="3453845" y="2856425"/>
              <a:ext cx="90552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50" dirty="0"/>
                <a:t>PTPN22 C129S</a:t>
              </a:r>
              <a:endParaRPr lang="en-SE" sz="1050" dirty="0"/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640ABA-690A-4BCF-9798-36892E4DF582}"/>
              </a:ext>
            </a:extLst>
          </p:cNvPr>
          <p:cNvCxnSpPr>
            <a:cxnSpLocks/>
          </p:cNvCxnSpPr>
          <p:nvPr/>
        </p:nvCxnSpPr>
        <p:spPr>
          <a:xfrm flipH="1">
            <a:off x="4419599" y="1445399"/>
            <a:ext cx="30228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0741F5F-D3B7-49FB-A654-1023514996D1}"/>
              </a:ext>
            </a:extLst>
          </p:cNvPr>
          <p:cNvCxnSpPr>
            <a:cxnSpLocks/>
          </p:cNvCxnSpPr>
          <p:nvPr/>
        </p:nvCxnSpPr>
        <p:spPr>
          <a:xfrm flipH="1">
            <a:off x="4419599" y="1752329"/>
            <a:ext cx="30228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9CE237A-2122-4FDD-867D-A2C6D2A0EF15}"/>
              </a:ext>
            </a:extLst>
          </p:cNvPr>
          <p:cNvSpPr txBox="1"/>
          <p:nvPr/>
        </p:nvSpPr>
        <p:spPr>
          <a:xfrm flipH="1">
            <a:off x="4813327" y="1306899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pZap70 Y493</a:t>
            </a:r>
            <a:endParaRPr lang="en-SE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BC0A8C-BF23-4ACF-9F38-2EF32C96BB4F}"/>
              </a:ext>
            </a:extLst>
          </p:cNvPr>
          <p:cNvSpPr txBox="1"/>
          <p:nvPr/>
        </p:nvSpPr>
        <p:spPr>
          <a:xfrm flipH="1">
            <a:off x="4813327" y="1613829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pSrc Y416</a:t>
            </a:r>
            <a:endParaRPr lang="en-SE" sz="1200" dirty="0"/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470BAE01-F0EF-48C7-A24D-ADD70031C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" y="3761939"/>
            <a:ext cx="4486174" cy="334263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73F1BE9-F4E0-476F-855D-F7F1E316D7CE}"/>
              </a:ext>
            </a:extLst>
          </p:cNvPr>
          <p:cNvSpPr txBox="1"/>
          <p:nvPr/>
        </p:nvSpPr>
        <p:spPr>
          <a:xfrm>
            <a:off x="436637" y="3926499"/>
            <a:ext cx="252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Figure 6A+B uncropped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7ACD86-E010-400E-BE14-6069FB2E1F7D}"/>
              </a:ext>
            </a:extLst>
          </p:cNvPr>
          <p:cNvSpPr txBox="1"/>
          <p:nvPr/>
        </p:nvSpPr>
        <p:spPr>
          <a:xfrm>
            <a:off x="436637" y="4207327"/>
            <a:ext cx="431258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 dirty="0">
                <a:solidFill>
                  <a:schemeClr val="bg1"/>
                </a:solidFill>
              </a:rPr>
              <a:t>0+3 minutes anti-CD3/CD28 stimulation-lower exposure</a:t>
            </a:r>
            <a:endParaRPr lang="en-SE" sz="13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7362D1-8899-4804-91DF-1A53C6880AA8}"/>
              </a:ext>
            </a:extLst>
          </p:cNvPr>
          <p:cNvSpPr txBox="1"/>
          <p:nvPr/>
        </p:nvSpPr>
        <p:spPr>
          <a:xfrm flipH="1">
            <a:off x="1468119" y="5535819"/>
            <a:ext cx="360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0’</a:t>
            </a:r>
            <a:endParaRPr lang="en-SE" sz="1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58B1BA-BC5A-48D9-A63B-90695D862F1D}"/>
              </a:ext>
            </a:extLst>
          </p:cNvPr>
          <p:cNvSpPr txBox="1"/>
          <p:nvPr/>
        </p:nvSpPr>
        <p:spPr>
          <a:xfrm flipH="1">
            <a:off x="2960382" y="5535818"/>
            <a:ext cx="360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3’</a:t>
            </a:r>
            <a:endParaRPr lang="en-SE" sz="12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929720C-65E2-456A-9F79-28FF53F0B912}"/>
              </a:ext>
            </a:extLst>
          </p:cNvPr>
          <p:cNvCxnSpPr>
            <a:cxnSpLocks/>
          </p:cNvCxnSpPr>
          <p:nvPr/>
        </p:nvCxnSpPr>
        <p:spPr>
          <a:xfrm>
            <a:off x="1899919" y="5535818"/>
            <a:ext cx="20720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D1E02AB-AB21-4B43-B378-B422EF74A35C}"/>
              </a:ext>
            </a:extLst>
          </p:cNvPr>
          <p:cNvSpPr txBox="1"/>
          <p:nvPr/>
        </p:nvSpPr>
        <p:spPr>
          <a:xfrm>
            <a:off x="1244359" y="5824359"/>
            <a:ext cx="518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WT</a:t>
            </a:r>
            <a:endParaRPr lang="en-SE" sz="105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DD32CA-5145-428E-9606-9012C922564A}"/>
              </a:ext>
            </a:extLst>
          </p:cNvPr>
          <p:cNvSpPr txBox="1"/>
          <p:nvPr/>
        </p:nvSpPr>
        <p:spPr>
          <a:xfrm>
            <a:off x="1484568" y="5821764"/>
            <a:ext cx="7458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PTPN22 C129S</a:t>
            </a:r>
            <a:endParaRPr lang="en-SE" sz="1050" dirty="0"/>
          </a:p>
          <a:p>
            <a:endParaRPr lang="en-SE" sz="105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2A0251B-EB26-43AD-94E6-C9EACB24090A}"/>
              </a:ext>
            </a:extLst>
          </p:cNvPr>
          <p:cNvSpPr txBox="1"/>
          <p:nvPr/>
        </p:nvSpPr>
        <p:spPr>
          <a:xfrm>
            <a:off x="2367837" y="5842084"/>
            <a:ext cx="518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WT</a:t>
            </a:r>
            <a:endParaRPr lang="en-SE" sz="1050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40E859F-37FF-4F5C-B5B9-1BD2B71CF7C0}"/>
              </a:ext>
            </a:extLst>
          </p:cNvPr>
          <p:cNvCxnSpPr>
            <a:cxnSpLocks/>
          </p:cNvCxnSpPr>
          <p:nvPr/>
        </p:nvCxnSpPr>
        <p:spPr>
          <a:xfrm>
            <a:off x="1899920" y="5824359"/>
            <a:ext cx="1240802" cy="177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F881053-4942-4F7F-AFE6-6FB23EDA8C03}"/>
              </a:ext>
            </a:extLst>
          </p:cNvPr>
          <p:cNvSpPr txBox="1"/>
          <p:nvPr/>
        </p:nvSpPr>
        <p:spPr>
          <a:xfrm>
            <a:off x="3453844" y="5842084"/>
            <a:ext cx="63010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PTPN22 C129S</a:t>
            </a:r>
            <a:endParaRPr lang="en-SE" sz="1050" dirty="0"/>
          </a:p>
          <a:p>
            <a:endParaRPr lang="en-SE" sz="1050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3F26194-8843-4438-96D0-DBA902D2BF78}"/>
              </a:ext>
            </a:extLst>
          </p:cNvPr>
          <p:cNvCxnSpPr>
            <a:cxnSpLocks/>
          </p:cNvCxnSpPr>
          <p:nvPr/>
        </p:nvCxnSpPr>
        <p:spPr>
          <a:xfrm flipV="1">
            <a:off x="3200678" y="5823133"/>
            <a:ext cx="883642" cy="201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086BD12-8E49-413C-B36B-7B83156000A2}"/>
              </a:ext>
            </a:extLst>
          </p:cNvPr>
          <p:cNvCxnSpPr>
            <a:cxnSpLocks/>
          </p:cNvCxnSpPr>
          <p:nvPr/>
        </p:nvCxnSpPr>
        <p:spPr>
          <a:xfrm flipV="1">
            <a:off x="1350676" y="5814271"/>
            <a:ext cx="392973" cy="11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8220476-DCD3-4831-8A7D-2B1880C68458}"/>
              </a:ext>
            </a:extLst>
          </p:cNvPr>
          <p:cNvCxnSpPr>
            <a:cxnSpLocks/>
          </p:cNvCxnSpPr>
          <p:nvPr/>
        </p:nvCxnSpPr>
        <p:spPr>
          <a:xfrm flipH="1">
            <a:off x="4511039" y="4930279"/>
            <a:ext cx="30228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9CBF4C6-0CF5-40CE-973F-859335BEE80C}"/>
              </a:ext>
            </a:extLst>
          </p:cNvPr>
          <p:cNvCxnSpPr>
            <a:cxnSpLocks/>
          </p:cNvCxnSpPr>
          <p:nvPr/>
        </p:nvCxnSpPr>
        <p:spPr>
          <a:xfrm flipH="1">
            <a:off x="4511039" y="5237209"/>
            <a:ext cx="30228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1AD96BE-A6B3-4ACF-88FF-4901598833EC}"/>
              </a:ext>
            </a:extLst>
          </p:cNvPr>
          <p:cNvSpPr txBox="1"/>
          <p:nvPr/>
        </p:nvSpPr>
        <p:spPr>
          <a:xfrm flipH="1">
            <a:off x="4904767" y="4791779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pZap70 Y493</a:t>
            </a:r>
            <a:endParaRPr lang="en-SE" sz="12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D6796D1-B54B-458C-87E7-5D108A9F9164}"/>
              </a:ext>
            </a:extLst>
          </p:cNvPr>
          <p:cNvSpPr txBox="1"/>
          <p:nvPr/>
        </p:nvSpPr>
        <p:spPr>
          <a:xfrm flipH="1">
            <a:off x="4904767" y="5098709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pSrc Y416</a:t>
            </a:r>
            <a:endParaRPr lang="en-SE" sz="1200" dirty="0"/>
          </a:p>
        </p:txBody>
      </p:sp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CA74942E-C822-437C-80FB-6899DF1EC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1" y="7547371"/>
            <a:ext cx="4486173" cy="334263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FDFB5C2-639D-4AB6-831B-68F854FC9E4F}"/>
              </a:ext>
            </a:extLst>
          </p:cNvPr>
          <p:cNvSpPr txBox="1"/>
          <p:nvPr/>
        </p:nvSpPr>
        <p:spPr>
          <a:xfrm>
            <a:off x="682262" y="4661345"/>
            <a:ext cx="44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70</a:t>
            </a:r>
            <a:endParaRPr lang="en-SE" sz="12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70825FB-A932-4B7B-A354-4C820089E007}"/>
              </a:ext>
            </a:extLst>
          </p:cNvPr>
          <p:cNvSpPr txBox="1"/>
          <p:nvPr/>
        </p:nvSpPr>
        <p:spPr>
          <a:xfrm>
            <a:off x="670560" y="5206830"/>
            <a:ext cx="389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50</a:t>
            </a:r>
            <a:endParaRPr lang="en-SE" sz="12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EACD7E-6E43-4B29-856E-18AF32F0D22D}"/>
              </a:ext>
            </a:extLst>
          </p:cNvPr>
          <p:cNvSpPr txBox="1"/>
          <p:nvPr/>
        </p:nvSpPr>
        <p:spPr>
          <a:xfrm>
            <a:off x="670560" y="5513760"/>
            <a:ext cx="389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40</a:t>
            </a:r>
            <a:endParaRPr lang="en-SE" sz="12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C19012-BE75-4A4C-8713-89EA3D6551A5}"/>
              </a:ext>
            </a:extLst>
          </p:cNvPr>
          <p:cNvSpPr txBox="1"/>
          <p:nvPr/>
        </p:nvSpPr>
        <p:spPr>
          <a:xfrm>
            <a:off x="1158240" y="8558147"/>
            <a:ext cx="389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50</a:t>
            </a:r>
            <a:endParaRPr lang="en-SE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90F3B6E-972A-42C3-9FBA-A6956F913A95}"/>
              </a:ext>
            </a:extLst>
          </p:cNvPr>
          <p:cNvSpPr txBox="1"/>
          <p:nvPr/>
        </p:nvSpPr>
        <p:spPr>
          <a:xfrm>
            <a:off x="1158240" y="8865077"/>
            <a:ext cx="389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40</a:t>
            </a:r>
            <a:endParaRPr lang="en-SE" sz="12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2982FAD-8591-4E51-96A2-BED6520972DE}"/>
              </a:ext>
            </a:extLst>
          </p:cNvPr>
          <p:cNvSpPr txBox="1"/>
          <p:nvPr/>
        </p:nvSpPr>
        <p:spPr>
          <a:xfrm>
            <a:off x="1158240" y="7991546"/>
            <a:ext cx="44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70</a:t>
            </a:r>
            <a:endParaRPr lang="en-SE" sz="1200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773F5B8-8E6F-432C-8A2F-D683A7CD572B}"/>
              </a:ext>
            </a:extLst>
          </p:cNvPr>
          <p:cNvCxnSpPr>
            <a:cxnSpLocks/>
          </p:cNvCxnSpPr>
          <p:nvPr/>
        </p:nvCxnSpPr>
        <p:spPr>
          <a:xfrm>
            <a:off x="1899919" y="9142076"/>
            <a:ext cx="20720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38F31E7-85DE-47F0-852D-FCB435D14F80}"/>
              </a:ext>
            </a:extLst>
          </p:cNvPr>
          <p:cNvSpPr txBox="1"/>
          <p:nvPr/>
        </p:nvSpPr>
        <p:spPr>
          <a:xfrm flipH="1">
            <a:off x="2661941" y="9130397"/>
            <a:ext cx="360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6’</a:t>
            </a:r>
            <a:endParaRPr lang="en-SE" sz="12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362E1A6-37FD-463D-8F06-5778C64EEB77}"/>
              </a:ext>
            </a:extLst>
          </p:cNvPr>
          <p:cNvSpPr txBox="1"/>
          <p:nvPr/>
        </p:nvSpPr>
        <p:spPr>
          <a:xfrm flipH="1">
            <a:off x="2054714" y="8738119"/>
            <a:ext cx="6863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WT</a:t>
            </a:r>
            <a:endParaRPr lang="en-SE" sz="105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B2AE13C-832A-414E-A5C0-B8F9AABB0106}"/>
              </a:ext>
            </a:extLst>
          </p:cNvPr>
          <p:cNvSpPr txBox="1"/>
          <p:nvPr/>
        </p:nvSpPr>
        <p:spPr>
          <a:xfrm flipH="1">
            <a:off x="3140722" y="8738119"/>
            <a:ext cx="6863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PTPN22 C129S</a:t>
            </a:r>
            <a:endParaRPr lang="en-SE" sz="1050" dirty="0"/>
          </a:p>
          <a:p>
            <a:endParaRPr lang="en-SE" sz="1050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621A4BC-BF3F-46D6-9010-881B517D4DD0}"/>
              </a:ext>
            </a:extLst>
          </p:cNvPr>
          <p:cNvCxnSpPr>
            <a:cxnSpLocks/>
          </p:cNvCxnSpPr>
          <p:nvPr/>
        </p:nvCxnSpPr>
        <p:spPr>
          <a:xfrm flipV="1">
            <a:off x="1700071" y="8696646"/>
            <a:ext cx="1185925" cy="326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5B4BFE8-1A29-4780-9A19-71072BA4E5D6}"/>
              </a:ext>
            </a:extLst>
          </p:cNvPr>
          <p:cNvCxnSpPr>
            <a:cxnSpLocks/>
          </p:cNvCxnSpPr>
          <p:nvPr/>
        </p:nvCxnSpPr>
        <p:spPr>
          <a:xfrm>
            <a:off x="2935961" y="8696646"/>
            <a:ext cx="1148359" cy="9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FC653FE-38F9-489B-B3A5-5896E5184AB1}"/>
              </a:ext>
            </a:extLst>
          </p:cNvPr>
          <p:cNvSpPr txBox="1"/>
          <p:nvPr/>
        </p:nvSpPr>
        <p:spPr>
          <a:xfrm>
            <a:off x="327151" y="7632974"/>
            <a:ext cx="252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Figure 6B uncropped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1F1B4B1-02AB-4A41-92FC-EC5488B0FE61}"/>
              </a:ext>
            </a:extLst>
          </p:cNvPr>
          <p:cNvSpPr txBox="1"/>
          <p:nvPr/>
        </p:nvSpPr>
        <p:spPr>
          <a:xfrm>
            <a:off x="436637" y="10123773"/>
            <a:ext cx="431258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 dirty="0">
                <a:solidFill>
                  <a:schemeClr val="bg1"/>
                </a:solidFill>
              </a:rPr>
              <a:t>6 minutes anti-CD3/CD28 stimulation</a:t>
            </a:r>
            <a:endParaRPr lang="en-SE" sz="1300" dirty="0">
              <a:solidFill>
                <a:schemeClr val="bg1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39E1314-B12C-4595-A0E4-8A786A3BAEAE}"/>
              </a:ext>
            </a:extLst>
          </p:cNvPr>
          <p:cNvCxnSpPr>
            <a:cxnSpLocks/>
          </p:cNvCxnSpPr>
          <p:nvPr/>
        </p:nvCxnSpPr>
        <p:spPr>
          <a:xfrm flipH="1">
            <a:off x="4543638" y="8428426"/>
            <a:ext cx="30228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972108F7-965A-4162-B03B-F9471A6EEE8A}"/>
              </a:ext>
            </a:extLst>
          </p:cNvPr>
          <p:cNvSpPr txBox="1"/>
          <p:nvPr/>
        </p:nvSpPr>
        <p:spPr>
          <a:xfrm flipH="1">
            <a:off x="4937366" y="8289926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pSrc Y416</a:t>
            </a:r>
            <a:endParaRPr lang="en-SE" sz="1200" dirty="0"/>
          </a:p>
        </p:txBody>
      </p:sp>
    </p:spTree>
    <p:extLst>
      <p:ext uri="{BB962C8B-B14F-4D97-AF65-F5344CB8AC3E}">
        <p14:creationId xmlns:p14="http://schemas.microsoft.com/office/powerpoint/2010/main" val="288494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371176-0DCB-4587-B6F2-0E0C82204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1" y="3954640"/>
            <a:ext cx="4303950" cy="32068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E1F8AD-ED40-4350-BADF-EBD9F84E8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1" y="717296"/>
            <a:ext cx="4303950" cy="3206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0729C2-461C-40FA-A482-8443728E3F8C}"/>
              </a:ext>
            </a:extLst>
          </p:cNvPr>
          <p:cNvSpPr txBox="1"/>
          <p:nvPr/>
        </p:nvSpPr>
        <p:spPr>
          <a:xfrm>
            <a:off x="425607" y="686816"/>
            <a:ext cx="252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Figure 6A+B uncropped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2C2E7-00CF-4ED5-A9AE-97E17F9E9299}"/>
              </a:ext>
            </a:extLst>
          </p:cNvPr>
          <p:cNvSpPr txBox="1"/>
          <p:nvPr/>
        </p:nvSpPr>
        <p:spPr>
          <a:xfrm>
            <a:off x="489711" y="1086628"/>
            <a:ext cx="431258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 dirty="0">
                <a:solidFill>
                  <a:schemeClr val="bg1"/>
                </a:solidFill>
              </a:rPr>
              <a:t>0+3 minutes anti-CD3/CD28 stimulation</a:t>
            </a:r>
            <a:endParaRPr lang="en-SE" sz="13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3ADABF-2A17-4C41-9CD8-8AC2459CED25}"/>
              </a:ext>
            </a:extLst>
          </p:cNvPr>
          <p:cNvSpPr txBox="1"/>
          <p:nvPr/>
        </p:nvSpPr>
        <p:spPr>
          <a:xfrm>
            <a:off x="601471" y="4261394"/>
            <a:ext cx="431258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 dirty="0">
                <a:solidFill>
                  <a:schemeClr val="bg1"/>
                </a:solidFill>
              </a:rPr>
              <a:t>6 minutes anti-CD3/CD28 stimulation</a:t>
            </a:r>
            <a:endParaRPr lang="en-SE" sz="13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0731C5-7FFA-4C1A-B0D9-8CB6FD9809D8}"/>
              </a:ext>
            </a:extLst>
          </p:cNvPr>
          <p:cNvSpPr txBox="1"/>
          <p:nvPr/>
        </p:nvSpPr>
        <p:spPr>
          <a:xfrm flipH="1">
            <a:off x="4793661" y="1409133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Zap70 </a:t>
            </a:r>
            <a:endParaRPr lang="en-SE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2CBE6-17E6-4676-9E31-44D900954284}"/>
              </a:ext>
            </a:extLst>
          </p:cNvPr>
          <p:cNvSpPr txBox="1"/>
          <p:nvPr/>
        </p:nvSpPr>
        <p:spPr>
          <a:xfrm flipH="1">
            <a:off x="4802296" y="1715886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LCK/Fyn </a:t>
            </a:r>
            <a:endParaRPr lang="en-SE" sz="1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FC3F19-F23F-4FA5-8760-7A5B30A63C20}"/>
              </a:ext>
            </a:extLst>
          </p:cNvPr>
          <p:cNvCxnSpPr>
            <a:cxnSpLocks/>
            <a:stCxn id="9" idx="3"/>
          </p:cNvCxnSpPr>
          <p:nvPr/>
        </p:nvCxnSpPr>
        <p:spPr>
          <a:xfrm flipH="1" flipV="1">
            <a:off x="4521200" y="1547632"/>
            <a:ext cx="272461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378152-3C87-41F8-8E15-0F7F99AB4C38}"/>
              </a:ext>
            </a:extLst>
          </p:cNvPr>
          <p:cNvCxnSpPr>
            <a:cxnSpLocks/>
          </p:cNvCxnSpPr>
          <p:nvPr/>
        </p:nvCxnSpPr>
        <p:spPr>
          <a:xfrm flipH="1" flipV="1">
            <a:off x="4529835" y="1854386"/>
            <a:ext cx="272461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BFCA178-0A5C-403A-BE49-8BDC243C468A}"/>
              </a:ext>
            </a:extLst>
          </p:cNvPr>
          <p:cNvSpPr txBox="1"/>
          <p:nvPr/>
        </p:nvSpPr>
        <p:spPr>
          <a:xfrm flipH="1">
            <a:off x="4785026" y="4667170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Zap70 </a:t>
            </a:r>
            <a:endParaRPr lang="en-SE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11D5E3-35C7-4008-8DBF-5C8750B5C1F7}"/>
              </a:ext>
            </a:extLst>
          </p:cNvPr>
          <p:cNvSpPr txBox="1"/>
          <p:nvPr/>
        </p:nvSpPr>
        <p:spPr>
          <a:xfrm flipH="1">
            <a:off x="4793661" y="4973923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LCK/Fyn </a:t>
            </a:r>
            <a:endParaRPr lang="en-SE" sz="12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52C7FA-81F8-4E13-8BC0-FE2852BFED15}"/>
              </a:ext>
            </a:extLst>
          </p:cNvPr>
          <p:cNvCxnSpPr>
            <a:cxnSpLocks/>
            <a:stCxn id="15" idx="3"/>
          </p:cNvCxnSpPr>
          <p:nvPr/>
        </p:nvCxnSpPr>
        <p:spPr>
          <a:xfrm flipH="1" flipV="1">
            <a:off x="4512565" y="4805669"/>
            <a:ext cx="272461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84ACAAD-7AE9-4073-A991-76206F11F153}"/>
              </a:ext>
            </a:extLst>
          </p:cNvPr>
          <p:cNvCxnSpPr>
            <a:cxnSpLocks/>
          </p:cNvCxnSpPr>
          <p:nvPr/>
        </p:nvCxnSpPr>
        <p:spPr>
          <a:xfrm flipH="1" flipV="1">
            <a:off x="4521200" y="5112423"/>
            <a:ext cx="272461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ECBF4A-8DC2-4714-94BB-973CDA9E216F}"/>
              </a:ext>
            </a:extLst>
          </p:cNvPr>
          <p:cNvCxnSpPr>
            <a:cxnSpLocks/>
          </p:cNvCxnSpPr>
          <p:nvPr/>
        </p:nvCxnSpPr>
        <p:spPr>
          <a:xfrm>
            <a:off x="1737359" y="6096000"/>
            <a:ext cx="20720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9AC412-440A-4455-A59A-08534BBC63E8}"/>
              </a:ext>
            </a:extLst>
          </p:cNvPr>
          <p:cNvSpPr txBox="1"/>
          <p:nvPr/>
        </p:nvSpPr>
        <p:spPr>
          <a:xfrm flipH="1">
            <a:off x="2499381" y="6084321"/>
            <a:ext cx="360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6’</a:t>
            </a:r>
            <a:endParaRPr lang="en-SE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EA56DF-622F-4D71-9B6D-1192B5EF9C89}"/>
              </a:ext>
            </a:extLst>
          </p:cNvPr>
          <p:cNvSpPr txBox="1"/>
          <p:nvPr/>
        </p:nvSpPr>
        <p:spPr>
          <a:xfrm flipH="1">
            <a:off x="1892154" y="5692043"/>
            <a:ext cx="6863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WT</a:t>
            </a:r>
            <a:endParaRPr lang="en-SE" sz="10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787A84-D40B-4463-9300-EB3437331BF6}"/>
              </a:ext>
            </a:extLst>
          </p:cNvPr>
          <p:cNvSpPr txBox="1"/>
          <p:nvPr/>
        </p:nvSpPr>
        <p:spPr>
          <a:xfrm flipH="1">
            <a:off x="2978162" y="5692043"/>
            <a:ext cx="6863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PTPN22</a:t>
            </a:r>
          </a:p>
          <a:p>
            <a:r>
              <a:rPr lang="sv-SE" sz="1050" dirty="0"/>
              <a:t>C129S</a:t>
            </a:r>
            <a:endParaRPr lang="en-SE" sz="1050" dirty="0"/>
          </a:p>
          <a:p>
            <a:endParaRPr lang="en-SE" sz="105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6E2531-72D2-4BC7-AD23-5B04C04A1C47}"/>
              </a:ext>
            </a:extLst>
          </p:cNvPr>
          <p:cNvCxnSpPr>
            <a:cxnSpLocks/>
          </p:cNvCxnSpPr>
          <p:nvPr/>
        </p:nvCxnSpPr>
        <p:spPr>
          <a:xfrm>
            <a:off x="1537511" y="5683180"/>
            <a:ext cx="1104175" cy="88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0E4A4B-08C7-4218-858C-18B3541ED25A}"/>
              </a:ext>
            </a:extLst>
          </p:cNvPr>
          <p:cNvCxnSpPr>
            <a:cxnSpLocks/>
          </p:cNvCxnSpPr>
          <p:nvPr/>
        </p:nvCxnSpPr>
        <p:spPr>
          <a:xfrm>
            <a:off x="2773401" y="5681491"/>
            <a:ext cx="1148359" cy="9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E42C353-CF64-46F4-906B-EB3C5DA67ADD}"/>
              </a:ext>
            </a:extLst>
          </p:cNvPr>
          <p:cNvSpPr txBox="1"/>
          <p:nvPr/>
        </p:nvSpPr>
        <p:spPr>
          <a:xfrm flipH="1">
            <a:off x="2537838" y="2330248"/>
            <a:ext cx="6863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WT</a:t>
            </a:r>
            <a:endParaRPr lang="en-SE" sz="105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080252-7CB9-42BE-9A1F-886997D8EC14}"/>
              </a:ext>
            </a:extLst>
          </p:cNvPr>
          <p:cNvSpPr txBox="1"/>
          <p:nvPr/>
        </p:nvSpPr>
        <p:spPr>
          <a:xfrm flipH="1">
            <a:off x="3596619" y="2350644"/>
            <a:ext cx="6863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PTPN22</a:t>
            </a:r>
          </a:p>
          <a:p>
            <a:r>
              <a:rPr lang="sv-SE" sz="1050" dirty="0"/>
              <a:t>C129S</a:t>
            </a:r>
            <a:endParaRPr lang="en-SE" sz="1050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953C401-51B4-4CEF-BF65-06C8389C8E94}"/>
              </a:ext>
            </a:extLst>
          </p:cNvPr>
          <p:cNvCxnSpPr>
            <a:cxnSpLocks/>
          </p:cNvCxnSpPr>
          <p:nvPr/>
        </p:nvCxnSpPr>
        <p:spPr>
          <a:xfrm>
            <a:off x="2146465" y="2309981"/>
            <a:ext cx="1104175" cy="88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05FC370-40C3-41CD-B3D0-5615F41487F9}"/>
              </a:ext>
            </a:extLst>
          </p:cNvPr>
          <p:cNvCxnSpPr>
            <a:cxnSpLocks/>
          </p:cNvCxnSpPr>
          <p:nvPr/>
        </p:nvCxnSpPr>
        <p:spPr>
          <a:xfrm>
            <a:off x="3321316" y="2318844"/>
            <a:ext cx="9107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19183E1-6B32-4CB3-BC0F-343641FEDD7E}"/>
              </a:ext>
            </a:extLst>
          </p:cNvPr>
          <p:cNvSpPr txBox="1"/>
          <p:nvPr/>
        </p:nvSpPr>
        <p:spPr>
          <a:xfrm flipH="1">
            <a:off x="1737359" y="2093461"/>
            <a:ext cx="329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0’</a:t>
            </a:r>
            <a:endParaRPr lang="en-SE" sz="1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B70E95-1FC4-40E7-8B6C-2DB11B759BE3}"/>
              </a:ext>
            </a:extLst>
          </p:cNvPr>
          <p:cNvSpPr txBox="1"/>
          <p:nvPr/>
        </p:nvSpPr>
        <p:spPr>
          <a:xfrm>
            <a:off x="1543875" y="2320478"/>
            <a:ext cx="518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WT</a:t>
            </a:r>
            <a:endParaRPr lang="en-SE" sz="105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5CFF49F-92C4-4FAE-95BB-FFDB3F2A6D07}"/>
              </a:ext>
            </a:extLst>
          </p:cNvPr>
          <p:cNvSpPr txBox="1"/>
          <p:nvPr/>
        </p:nvSpPr>
        <p:spPr>
          <a:xfrm>
            <a:off x="1784084" y="2317883"/>
            <a:ext cx="67206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PTPN22 C129S</a:t>
            </a:r>
            <a:endParaRPr lang="en-SE" sz="1050" dirty="0"/>
          </a:p>
          <a:p>
            <a:endParaRPr lang="en-SE" sz="1050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6B27C94-D69B-4AF1-80B6-917F77CD140C}"/>
              </a:ext>
            </a:extLst>
          </p:cNvPr>
          <p:cNvCxnSpPr>
            <a:cxnSpLocks/>
          </p:cNvCxnSpPr>
          <p:nvPr/>
        </p:nvCxnSpPr>
        <p:spPr>
          <a:xfrm flipV="1">
            <a:off x="1650192" y="2318154"/>
            <a:ext cx="392973" cy="11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B15416E-392B-47BD-9D01-CCE5E8C1FA28}"/>
              </a:ext>
            </a:extLst>
          </p:cNvPr>
          <p:cNvSpPr txBox="1"/>
          <p:nvPr/>
        </p:nvSpPr>
        <p:spPr>
          <a:xfrm flipH="1">
            <a:off x="3188779" y="2105272"/>
            <a:ext cx="360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3’</a:t>
            </a:r>
            <a:endParaRPr lang="en-SE" sz="1200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5F9C512-715E-40FB-911A-6A01BEBF799C}"/>
              </a:ext>
            </a:extLst>
          </p:cNvPr>
          <p:cNvCxnSpPr>
            <a:cxnSpLocks/>
          </p:cNvCxnSpPr>
          <p:nvPr/>
        </p:nvCxnSpPr>
        <p:spPr>
          <a:xfrm>
            <a:off x="2128316" y="2105272"/>
            <a:ext cx="20720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2BB8EAD-1AD1-4E80-9A97-B1BC048AFD0B}"/>
              </a:ext>
            </a:extLst>
          </p:cNvPr>
          <p:cNvCxnSpPr>
            <a:cxnSpLocks/>
          </p:cNvCxnSpPr>
          <p:nvPr/>
        </p:nvCxnSpPr>
        <p:spPr>
          <a:xfrm flipV="1">
            <a:off x="1650191" y="2093461"/>
            <a:ext cx="392973" cy="11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9597552-697A-4477-86DC-5F103F75B2D5}"/>
              </a:ext>
            </a:extLst>
          </p:cNvPr>
          <p:cNvSpPr txBox="1"/>
          <p:nvPr/>
        </p:nvSpPr>
        <p:spPr>
          <a:xfrm>
            <a:off x="1090471" y="5382996"/>
            <a:ext cx="389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40</a:t>
            </a:r>
            <a:endParaRPr lang="en-SE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0B9B11-42AD-4588-BE65-963EA08C9389}"/>
              </a:ext>
            </a:extLst>
          </p:cNvPr>
          <p:cNvSpPr txBox="1"/>
          <p:nvPr/>
        </p:nvSpPr>
        <p:spPr>
          <a:xfrm>
            <a:off x="1090471" y="4509465"/>
            <a:ext cx="44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70</a:t>
            </a:r>
            <a:endParaRPr lang="en-SE" sz="12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DD6DD9C-53F6-44CC-A27A-F3306E32D69D}"/>
              </a:ext>
            </a:extLst>
          </p:cNvPr>
          <p:cNvSpPr txBox="1"/>
          <p:nvPr/>
        </p:nvSpPr>
        <p:spPr>
          <a:xfrm>
            <a:off x="1087639" y="5052714"/>
            <a:ext cx="389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50</a:t>
            </a:r>
            <a:endParaRPr lang="en-SE" sz="12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12717D8-4BB7-41EB-94DC-3DC2C994581F}"/>
              </a:ext>
            </a:extLst>
          </p:cNvPr>
          <p:cNvSpPr txBox="1"/>
          <p:nvPr/>
        </p:nvSpPr>
        <p:spPr>
          <a:xfrm>
            <a:off x="980442" y="2147102"/>
            <a:ext cx="389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40</a:t>
            </a:r>
            <a:endParaRPr lang="en-SE" sz="12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A153F10-553A-4721-A4E1-DD4F8C15721A}"/>
              </a:ext>
            </a:extLst>
          </p:cNvPr>
          <p:cNvSpPr txBox="1"/>
          <p:nvPr/>
        </p:nvSpPr>
        <p:spPr>
          <a:xfrm>
            <a:off x="977610" y="1816820"/>
            <a:ext cx="389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50</a:t>
            </a:r>
            <a:endParaRPr lang="en-SE" sz="12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F2750C-90D9-4AE1-8F74-5DF03A88461E}"/>
              </a:ext>
            </a:extLst>
          </p:cNvPr>
          <p:cNvSpPr txBox="1"/>
          <p:nvPr/>
        </p:nvSpPr>
        <p:spPr>
          <a:xfrm>
            <a:off x="964645" y="1319743"/>
            <a:ext cx="44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70</a:t>
            </a:r>
            <a:endParaRPr lang="en-SE" sz="1200" dirty="0"/>
          </a:p>
        </p:txBody>
      </p:sp>
    </p:spTree>
    <p:extLst>
      <p:ext uri="{BB962C8B-B14F-4D97-AF65-F5344CB8AC3E}">
        <p14:creationId xmlns:p14="http://schemas.microsoft.com/office/powerpoint/2010/main" val="3637302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0A70139-C753-4700-9D14-D71E3D18C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4" y="1128787"/>
            <a:ext cx="4387088" cy="326881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2CEF8C0-1A4F-4F77-9059-2FE406079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1" y="4601201"/>
            <a:ext cx="4382661" cy="3268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7EE625-778C-45EB-9EB0-D23B6FBBBC61}"/>
              </a:ext>
            </a:extLst>
          </p:cNvPr>
          <p:cNvSpPr txBox="1"/>
          <p:nvPr/>
        </p:nvSpPr>
        <p:spPr>
          <a:xfrm flipH="1">
            <a:off x="5081525" y="3105853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P-PKC T538 </a:t>
            </a:r>
            <a:endParaRPr lang="en-SE" sz="12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98E0D6-35DF-4AEC-98AC-589C60E5B731}"/>
              </a:ext>
            </a:extLst>
          </p:cNvPr>
          <p:cNvCxnSpPr>
            <a:cxnSpLocks/>
            <a:stCxn id="8" idx="3"/>
          </p:cNvCxnSpPr>
          <p:nvPr/>
        </p:nvCxnSpPr>
        <p:spPr>
          <a:xfrm flipH="1" flipV="1">
            <a:off x="4809064" y="3244352"/>
            <a:ext cx="272461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1166F6-7E0D-4576-A232-99114BF6725A}"/>
              </a:ext>
            </a:extLst>
          </p:cNvPr>
          <p:cNvSpPr txBox="1"/>
          <p:nvPr/>
        </p:nvSpPr>
        <p:spPr>
          <a:xfrm flipH="1">
            <a:off x="5172965" y="6242154"/>
            <a:ext cx="1140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PKC</a:t>
            </a:r>
            <a:endParaRPr lang="en-SE" sz="1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48A6AA-3BB0-44AC-9EEB-B87A14579223}"/>
              </a:ext>
            </a:extLst>
          </p:cNvPr>
          <p:cNvCxnSpPr>
            <a:cxnSpLocks/>
            <a:stCxn id="12" idx="3"/>
          </p:cNvCxnSpPr>
          <p:nvPr/>
        </p:nvCxnSpPr>
        <p:spPr>
          <a:xfrm flipH="1" flipV="1">
            <a:off x="4900504" y="6380653"/>
            <a:ext cx="27246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2FD8A14-D722-44EE-AC53-1749A520F563}"/>
              </a:ext>
            </a:extLst>
          </p:cNvPr>
          <p:cNvSpPr txBox="1"/>
          <p:nvPr/>
        </p:nvSpPr>
        <p:spPr>
          <a:xfrm flipH="1">
            <a:off x="1960879" y="2507857"/>
            <a:ext cx="579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WT</a:t>
            </a:r>
            <a:endParaRPr lang="en-SE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F9E4FD-8BEC-4D99-9441-0414ECB26839}"/>
              </a:ext>
            </a:extLst>
          </p:cNvPr>
          <p:cNvSpPr txBox="1"/>
          <p:nvPr/>
        </p:nvSpPr>
        <p:spPr>
          <a:xfrm flipH="1">
            <a:off x="3428999" y="2587126"/>
            <a:ext cx="1173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PTPN22 C129S</a:t>
            </a:r>
            <a:endParaRPr lang="en-SE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988BE-EC0D-474F-8CB3-E59D1F52C3DB}"/>
              </a:ext>
            </a:extLst>
          </p:cNvPr>
          <p:cNvSpPr txBox="1"/>
          <p:nvPr/>
        </p:nvSpPr>
        <p:spPr>
          <a:xfrm flipH="1">
            <a:off x="2464312" y="2763192"/>
            <a:ext cx="878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BSO</a:t>
            </a:r>
            <a:endParaRPr lang="en-SE" sz="11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30D1FC-BAE1-405A-A2C2-4E74A9E6AD2D}"/>
              </a:ext>
            </a:extLst>
          </p:cNvPr>
          <p:cNvSpPr txBox="1"/>
          <p:nvPr/>
        </p:nvSpPr>
        <p:spPr>
          <a:xfrm flipH="1">
            <a:off x="1659549" y="2749028"/>
            <a:ext cx="878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untreated</a:t>
            </a:r>
            <a:endParaRPr lang="en-SE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63DFB3-94D8-41CE-A3DF-4EDDBADEA8AE}"/>
              </a:ext>
            </a:extLst>
          </p:cNvPr>
          <p:cNvSpPr txBox="1"/>
          <p:nvPr/>
        </p:nvSpPr>
        <p:spPr>
          <a:xfrm flipH="1">
            <a:off x="4021663" y="2725902"/>
            <a:ext cx="878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BSO</a:t>
            </a:r>
            <a:endParaRPr lang="en-SE" sz="11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B5CC4-9E9A-40A3-A6A2-E7B9985DE702}"/>
              </a:ext>
            </a:extLst>
          </p:cNvPr>
          <p:cNvSpPr txBox="1"/>
          <p:nvPr/>
        </p:nvSpPr>
        <p:spPr>
          <a:xfrm flipH="1">
            <a:off x="3216900" y="2733320"/>
            <a:ext cx="878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untreated</a:t>
            </a:r>
            <a:endParaRPr lang="en-SE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D87116-8DC8-43B2-8ACA-3BFCD95C6A11}"/>
              </a:ext>
            </a:extLst>
          </p:cNvPr>
          <p:cNvSpPr txBox="1"/>
          <p:nvPr/>
        </p:nvSpPr>
        <p:spPr>
          <a:xfrm>
            <a:off x="1615950" y="2966796"/>
            <a:ext cx="81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0   2.5  6</a:t>
            </a:r>
            <a:endParaRPr lang="en-SE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9633F-AFDE-413F-B166-65B7B3846B14}"/>
              </a:ext>
            </a:extLst>
          </p:cNvPr>
          <p:cNvSpPr txBox="1"/>
          <p:nvPr/>
        </p:nvSpPr>
        <p:spPr>
          <a:xfrm>
            <a:off x="2306654" y="2966796"/>
            <a:ext cx="81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0   2.5  6</a:t>
            </a:r>
            <a:endParaRPr lang="en-SE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13DBA1-DD18-4F1A-A0B9-C7E62650BA1D}"/>
              </a:ext>
            </a:extLst>
          </p:cNvPr>
          <p:cNvSpPr txBox="1"/>
          <p:nvPr/>
        </p:nvSpPr>
        <p:spPr>
          <a:xfrm>
            <a:off x="3207339" y="2943394"/>
            <a:ext cx="81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0   2.5  6</a:t>
            </a:r>
            <a:endParaRPr lang="en-SE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D30109-EDFE-42FD-A45B-0AE7A0966A44}"/>
              </a:ext>
            </a:extLst>
          </p:cNvPr>
          <p:cNvSpPr txBox="1"/>
          <p:nvPr/>
        </p:nvSpPr>
        <p:spPr>
          <a:xfrm>
            <a:off x="3856380" y="2932311"/>
            <a:ext cx="81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0   2.5  6</a:t>
            </a:r>
            <a:endParaRPr lang="en-SE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24E0CA-1B81-46A8-9F7B-D699FB593FEE}"/>
              </a:ext>
            </a:extLst>
          </p:cNvPr>
          <p:cNvSpPr txBox="1"/>
          <p:nvPr/>
        </p:nvSpPr>
        <p:spPr>
          <a:xfrm flipH="1">
            <a:off x="2087944" y="5628492"/>
            <a:ext cx="579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WT</a:t>
            </a:r>
            <a:endParaRPr lang="en-SE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DA6085-6E3F-44FF-BF77-C090DC6FD3F5}"/>
              </a:ext>
            </a:extLst>
          </p:cNvPr>
          <p:cNvSpPr txBox="1"/>
          <p:nvPr/>
        </p:nvSpPr>
        <p:spPr>
          <a:xfrm flipH="1">
            <a:off x="3556064" y="5707761"/>
            <a:ext cx="125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PTPN22 C129S</a:t>
            </a:r>
            <a:endParaRPr lang="en-SE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34E9CD-E73C-411A-B6A4-6BF52DB61CB7}"/>
              </a:ext>
            </a:extLst>
          </p:cNvPr>
          <p:cNvSpPr txBox="1"/>
          <p:nvPr/>
        </p:nvSpPr>
        <p:spPr>
          <a:xfrm flipH="1">
            <a:off x="2500482" y="5962901"/>
            <a:ext cx="878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BSO</a:t>
            </a:r>
            <a:endParaRPr lang="en-SE" sz="11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DE4997-0736-4E42-9F6F-5D6F98E53EC4}"/>
              </a:ext>
            </a:extLst>
          </p:cNvPr>
          <p:cNvSpPr txBox="1"/>
          <p:nvPr/>
        </p:nvSpPr>
        <p:spPr>
          <a:xfrm flipH="1">
            <a:off x="1612282" y="5969629"/>
            <a:ext cx="878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untreated</a:t>
            </a:r>
            <a:endParaRPr lang="en-SE" sz="11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370D83-6FCD-41CE-B805-E765ABF54C90}"/>
              </a:ext>
            </a:extLst>
          </p:cNvPr>
          <p:cNvSpPr txBox="1"/>
          <p:nvPr/>
        </p:nvSpPr>
        <p:spPr>
          <a:xfrm flipH="1">
            <a:off x="4267564" y="5977065"/>
            <a:ext cx="878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BSO</a:t>
            </a:r>
            <a:endParaRPr lang="en-SE" sz="11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9145A8-5930-4864-AD13-ED4F4A652148}"/>
              </a:ext>
            </a:extLst>
          </p:cNvPr>
          <p:cNvSpPr txBox="1"/>
          <p:nvPr/>
        </p:nvSpPr>
        <p:spPr>
          <a:xfrm flipH="1">
            <a:off x="3375366" y="5965477"/>
            <a:ext cx="878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untreated</a:t>
            </a:r>
            <a:endParaRPr lang="en-SE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59939D-BC0E-4D49-8A79-584C73EE0AD2}"/>
              </a:ext>
            </a:extLst>
          </p:cNvPr>
          <p:cNvSpPr txBox="1"/>
          <p:nvPr/>
        </p:nvSpPr>
        <p:spPr>
          <a:xfrm>
            <a:off x="1600350" y="6185601"/>
            <a:ext cx="81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0   2.5  6</a:t>
            </a:r>
            <a:endParaRPr lang="en-SE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36A4E7-FB39-4735-9BEE-9ACE59F21726}"/>
              </a:ext>
            </a:extLst>
          </p:cNvPr>
          <p:cNvSpPr txBox="1"/>
          <p:nvPr/>
        </p:nvSpPr>
        <p:spPr>
          <a:xfrm>
            <a:off x="2352574" y="6185601"/>
            <a:ext cx="81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0   2.5  6</a:t>
            </a:r>
            <a:endParaRPr lang="en-SE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EC15D0-0C10-401B-9DB8-8E716106154B}"/>
              </a:ext>
            </a:extLst>
          </p:cNvPr>
          <p:cNvSpPr txBox="1"/>
          <p:nvPr/>
        </p:nvSpPr>
        <p:spPr>
          <a:xfrm>
            <a:off x="3375366" y="6161444"/>
            <a:ext cx="81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0   2.5  6</a:t>
            </a:r>
            <a:endParaRPr lang="en-SE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50C4C6-097F-4328-BF0A-FF60DC37A91B}"/>
              </a:ext>
            </a:extLst>
          </p:cNvPr>
          <p:cNvSpPr txBox="1"/>
          <p:nvPr/>
        </p:nvSpPr>
        <p:spPr>
          <a:xfrm>
            <a:off x="4098265" y="6161444"/>
            <a:ext cx="81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0   2.5  6</a:t>
            </a:r>
            <a:endParaRPr lang="en-SE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AB5802-24A9-4DAB-AE88-F0E36B7AFF72}"/>
              </a:ext>
            </a:extLst>
          </p:cNvPr>
          <p:cNvSpPr txBox="1"/>
          <p:nvPr/>
        </p:nvSpPr>
        <p:spPr>
          <a:xfrm>
            <a:off x="632994" y="1328405"/>
            <a:ext cx="252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Figure 6C uncropped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F7BE2E-7A7D-4DB1-AE4B-B4557C8C950B}"/>
              </a:ext>
            </a:extLst>
          </p:cNvPr>
          <p:cNvSpPr txBox="1"/>
          <p:nvPr/>
        </p:nvSpPr>
        <p:spPr>
          <a:xfrm>
            <a:off x="1002906" y="3105014"/>
            <a:ext cx="408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80</a:t>
            </a:r>
            <a:endParaRPr lang="en-SE" sz="12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8106C2-7C15-42EF-B978-A8E4948D27A3}"/>
              </a:ext>
            </a:extLst>
          </p:cNvPr>
          <p:cNvSpPr txBox="1"/>
          <p:nvPr/>
        </p:nvSpPr>
        <p:spPr>
          <a:xfrm>
            <a:off x="997801" y="2915996"/>
            <a:ext cx="52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115</a:t>
            </a:r>
            <a:endParaRPr lang="en-SE" sz="12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2A0CED-BC04-402D-93A6-67A7E1A736A7}"/>
              </a:ext>
            </a:extLst>
          </p:cNvPr>
          <p:cNvSpPr txBox="1"/>
          <p:nvPr/>
        </p:nvSpPr>
        <p:spPr>
          <a:xfrm>
            <a:off x="1007568" y="2801330"/>
            <a:ext cx="469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140</a:t>
            </a:r>
            <a:endParaRPr lang="en-SE" sz="12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0D9668-B22B-40FF-BD79-6CAB7CCC0258}"/>
              </a:ext>
            </a:extLst>
          </p:cNvPr>
          <p:cNvSpPr txBox="1"/>
          <p:nvPr/>
        </p:nvSpPr>
        <p:spPr>
          <a:xfrm>
            <a:off x="829937" y="6340853"/>
            <a:ext cx="408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80</a:t>
            </a:r>
            <a:endParaRPr lang="en-SE" sz="12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43941F-162D-4316-AE84-F6C7BCFE907C}"/>
              </a:ext>
            </a:extLst>
          </p:cNvPr>
          <p:cNvSpPr txBox="1"/>
          <p:nvPr/>
        </p:nvSpPr>
        <p:spPr>
          <a:xfrm>
            <a:off x="783465" y="5927555"/>
            <a:ext cx="469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140</a:t>
            </a:r>
            <a:endParaRPr lang="en-SE" sz="12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2EF7EA-B353-426E-BDCA-9B32B39C218B}"/>
              </a:ext>
            </a:extLst>
          </p:cNvPr>
          <p:cNvSpPr txBox="1"/>
          <p:nvPr/>
        </p:nvSpPr>
        <p:spPr>
          <a:xfrm>
            <a:off x="783465" y="6088126"/>
            <a:ext cx="469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115</a:t>
            </a:r>
            <a:endParaRPr lang="en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72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</TotalTime>
  <Words>173</Words>
  <Application>Microsoft Office PowerPoint</Application>
  <PresentationFormat>Widescreen</PresentationFormat>
  <Paragraphs>88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 James</dc:creator>
  <cp:lastModifiedBy>Jaime James</cp:lastModifiedBy>
  <cp:revision>18</cp:revision>
  <dcterms:created xsi:type="dcterms:W3CDTF">2021-10-27T07:39:31Z</dcterms:created>
  <dcterms:modified xsi:type="dcterms:W3CDTF">2022-03-07T13:00:01Z</dcterms:modified>
</cp:coreProperties>
</file>