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81" r:id="rId2"/>
  </p:sldIdLst>
  <p:sldSz cx="6858000" cy="9144000" type="screen4x3"/>
  <p:notesSz cx="6794500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34">
          <p15:clr>
            <a:srgbClr val="A4A3A4"/>
          </p15:clr>
        </p15:guide>
        <p15:guide id="2" pos="417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FF00"/>
    <a:srgbClr val="0000FF"/>
    <a:srgbClr val="FF00F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25" autoAdjust="0"/>
    <p:restoredTop sz="96866" autoAdjust="0"/>
  </p:normalViewPr>
  <p:slideViewPr>
    <p:cSldViewPr snapToGrid="0" showGuides="1">
      <p:cViewPr varScale="1">
        <p:scale>
          <a:sx n="53" d="100"/>
          <a:sy n="53" d="100"/>
        </p:scale>
        <p:origin x="2088" y="57"/>
      </p:cViewPr>
      <p:guideLst>
        <p:guide orient="horz" pos="5534"/>
        <p:guide pos="41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godard:Desktop:Project%20early%20dev:Quantification%20metaphase%20to%20anaphase:AVVR%20and%20spindle%20meta%20vs%20an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godard:Desktop:Project%20early%20dev:Quantification%20metaphase%20to%20anaphase:AVVR%20and%20spindle%20meta%20vs%20an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godard:Desktop:Project%20early%20dev:Quantification%20metaphase%20to%20anaphase:AVVR%20and%20spindle%20meta%20vs%20an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881032091390062"/>
          <c:y val="4.9429463123437503E-2"/>
          <c:w val="0.53571265149850078"/>
          <c:h val="0.82509505703422004"/>
        </c:manualLayout>
      </c:layout>
      <c:barChart>
        <c:barDir val="col"/>
        <c:grouping val="stacked"/>
        <c:varyColors val="0"/>
        <c:ser>
          <c:idx val="0"/>
          <c:order val="0"/>
          <c:spPr>
            <a:noFill/>
            <a:ln>
              <a:noFill/>
            </a:ln>
            <a:effectLst/>
          </c:spPr>
          <c:invertIfNegative val="0"/>
          <c:errBars>
            <c:errBarType val="minus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'A3 - side view'!$V$15:$W$15</c:f>
                <c:numCache>
                  <c:formatCode>General</c:formatCode>
                  <c:ptCount val="2"/>
                  <c:pt idx="0">
                    <c:v>4.32727965106533E-3</c:v>
                  </c:pt>
                  <c:pt idx="1">
                    <c:v>5.2249564684638799E-3</c:v>
                  </c:pt>
                </c:numCache>
              </c:numRef>
            </c:minus>
            <c:spPr>
              <a:ln>
                <a:solidFill>
                  <a:srgbClr val="BFBFBF"/>
                </a:solidFill>
              </a:ln>
            </c:spPr>
          </c:errBars>
          <c:cat>
            <c:strRef>
              <c:f>'A3 - side view'!$V$1:$W$1</c:f>
              <c:strCache>
                <c:ptCount val="2"/>
                <c:pt idx="0">
                  <c:v>Metaphase</c:v>
                </c:pt>
                <c:pt idx="1">
                  <c:v>Anaphase</c:v>
                </c:pt>
              </c:strCache>
            </c:strRef>
          </c:cat>
          <c:val>
            <c:numRef>
              <c:f>'A3 - side view'!$V$12:$W$12</c:f>
              <c:numCache>
                <c:formatCode>0.00</c:formatCode>
                <c:ptCount val="2"/>
                <c:pt idx="0">
                  <c:v>0.47162335536906902</c:v>
                </c:pt>
                <c:pt idx="1">
                  <c:v>0.45538108807268601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508-4E6F-8AEA-620D84BBF11A}"/>
            </c:ext>
          </c:extLst>
        </c:ser>
        <c:ser>
          <c:idx val="1"/>
          <c:order val="1"/>
          <c:spPr>
            <a:noFill/>
            <a:ln>
              <a:solidFill>
                <a:srgbClr val="0066FF"/>
              </a:solidFill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5508-4E6F-8AEA-620D84BBF11A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5508-4E6F-8AEA-620D84BBF11A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5508-4E6F-8AEA-620D84BBF11A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5508-4E6F-8AEA-620D84BBF11A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5508-4E6F-8AEA-620D84BBF11A}"/>
              </c:ext>
            </c:extLst>
          </c:dPt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5508-4E6F-8AEA-620D84BBF11A}"/>
              </c:ext>
            </c:extLst>
          </c:dPt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5508-4E6F-8AEA-620D84BBF11A}"/>
              </c:ext>
            </c:extLst>
          </c:dPt>
          <c:dPt>
            <c:idx val="7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5508-4E6F-8AEA-620D84BBF11A}"/>
              </c:ext>
            </c:extLst>
          </c:dPt>
          <c:dPt>
            <c:idx val="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5508-4E6F-8AEA-620D84BBF11A}"/>
              </c:ext>
            </c:extLst>
          </c:dPt>
          <c:dPt>
            <c:idx val="9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A-5508-4E6F-8AEA-620D84BBF11A}"/>
              </c:ext>
            </c:extLst>
          </c:dPt>
          <c:dPt>
            <c:idx val="1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B-5508-4E6F-8AEA-620D84BBF11A}"/>
              </c:ext>
            </c:extLst>
          </c:dPt>
          <c:dPt>
            <c:idx val="1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C-5508-4E6F-8AEA-620D84BBF11A}"/>
              </c:ext>
            </c:extLst>
          </c:dPt>
          <c:dPt>
            <c:idx val="1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D-5508-4E6F-8AEA-620D84BBF11A}"/>
              </c:ext>
            </c:extLst>
          </c:dPt>
          <c:cat>
            <c:strRef>
              <c:f>'A3 - side view'!$V$1:$W$1</c:f>
              <c:strCache>
                <c:ptCount val="2"/>
                <c:pt idx="0">
                  <c:v>Metaphase</c:v>
                </c:pt>
                <c:pt idx="1">
                  <c:v>Anaphase</c:v>
                </c:pt>
              </c:strCache>
            </c:strRef>
          </c:cat>
          <c:val>
            <c:numRef>
              <c:f>'A3 - side view'!$V$13:$W$13</c:f>
              <c:numCache>
                <c:formatCode>0.00</c:formatCode>
                <c:ptCount val="2"/>
                <c:pt idx="0">
                  <c:v>7.1683178192237197E-3</c:v>
                </c:pt>
                <c:pt idx="1">
                  <c:v>2.58320033480057E-2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5508-4E6F-8AEA-620D84BBF11A}"/>
            </c:ext>
          </c:extLst>
        </c:ser>
        <c:ser>
          <c:idx val="2"/>
          <c:order val="2"/>
          <c:spPr>
            <a:noFill/>
            <a:ln>
              <a:solidFill>
                <a:srgbClr val="0066FF"/>
              </a:solidFill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F-5508-4E6F-8AEA-620D84BBF11A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0-5508-4E6F-8AEA-620D84BBF11A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1-5508-4E6F-8AEA-620D84BBF11A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2-5508-4E6F-8AEA-620D84BBF11A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3-5508-4E6F-8AEA-620D84BBF11A}"/>
              </c:ext>
            </c:extLst>
          </c:dPt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4-5508-4E6F-8AEA-620D84BBF11A}"/>
              </c:ext>
            </c:extLst>
          </c:dPt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5-5508-4E6F-8AEA-620D84BBF11A}"/>
              </c:ext>
            </c:extLst>
          </c:dPt>
          <c:dPt>
            <c:idx val="7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6-5508-4E6F-8AEA-620D84BBF11A}"/>
              </c:ext>
            </c:extLst>
          </c:dPt>
          <c:dPt>
            <c:idx val="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7-5508-4E6F-8AEA-620D84BBF11A}"/>
              </c:ext>
            </c:extLst>
          </c:dPt>
          <c:dPt>
            <c:idx val="9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8-5508-4E6F-8AEA-620D84BBF11A}"/>
              </c:ext>
            </c:extLst>
          </c:dPt>
          <c:dPt>
            <c:idx val="1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9-5508-4E6F-8AEA-620D84BBF11A}"/>
              </c:ext>
            </c:extLst>
          </c:dPt>
          <c:dPt>
            <c:idx val="1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A-5508-4E6F-8AEA-620D84BBF11A}"/>
              </c:ext>
            </c:extLst>
          </c:dPt>
          <c:dPt>
            <c:idx val="1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B-5508-4E6F-8AEA-620D84BBF11A}"/>
              </c:ext>
            </c:extLst>
          </c:dPt>
          <c:errBars>
            <c:errBarType val="plus"/>
            <c:errValType val="cust"/>
            <c:noEndCap val="0"/>
            <c:plus>
              <c:numRef>
                <c:f>'A3 - side view'!$V$16:$W$16</c:f>
                <c:numCache>
                  <c:formatCode>General</c:formatCode>
                  <c:ptCount val="2"/>
                  <c:pt idx="0">
                    <c:v>1.26505971700436E-2</c:v>
                  </c:pt>
                  <c:pt idx="1">
                    <c:v>7.7452708061186998E-3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>
                <a:solidFill>
                  <a:schemeClr val="bg1">
                    <a:lumMod val="75000"/>
                  </a:schemeClr>
                </a:solidFill>
              </a:ln>
            </c:spPr>
          </c:errBars>
          <c:cat>
            <c:strRef>
              <c:f>'A3 - side view'!$V$1:$W$1</c:f>
              <c:strCache>
                <c:ptCount val="2"/>
                <c:pt idx="0">
                  <c:v>Metaphase</c:v>
                </c:pt>
                <c:pt idx="1">
                  <c:v>Anaphase</c:v>
                </c:pt>
              </c:strCache>
            </c:strRef>
          </c:cat>
          <c:val>
            <c:numRef>
              <c:f>'A3 - side view'!$V$14:$W$14</c:f>
              <c:numCache>
                <c:formatCode>0.00</c:formatCode>
                <c:ptCount val="2"/>
                <c:pt idx="0">
                  <c:v>1.36016618108216E-2</c:v>
                </c:pt>
                <c:pt idx="1">
                  <c:v>2.1719578453968098E-3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C-5508-4E6F-8AEA-620D84BBF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789115216"/>
        <c:axId val="789113040"/>
      </c:barChart>
      <c:scatterChart>
        <c:scatterStyle val="lineMarker"/>
        <c:varyColors val="0"/>
        <c:ser>
          <c:idx val="3"/>
          <c:order val="3"/>
          <c:spPr>
            <a:ln w="47625">
              <a:noFill/>
            </a:ln>
            <a:effectLst/>
          </c:spPr>
          <c:marker>
            <c:symbol val="plus"/>
            <c:size val="7"/>
            <c:spPr>
              <a:noFill/>
              <a:ln>
                <a:solidFill>
                  <a:schemeClr val="tx1"/>
                </a:solidFill>
              </a:ln>
              <a:effectLst/>
            </c:spPr>
          </c:marker>
          <c:yVal>
            <c:numRef>
              <c:f>'A3 - side view'!$V$4:$W$4</c:f>
              <c:numCache>
                <c:formatCode>0,000</c:formatCode>
                <c:ptCount val="2"/>
                <c:pt idx="0">
                  <c:v>0.48273786597311702</c:v>
                </c:pt>
                <c:pt idx="1">
                  <c:v>0.47143311682495298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D-5508-4E6F-8AEA-620D84BBF1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9115216"/>
        <c:axId val="789113040"/>
      </c:scatterChart>
      <c:catAx>
        <c:axId val="7891152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tx1"/>
            </a:solidFill>
          </a:ln>
          <a:effectLst/>
        </c:spPr>
        <c:txPr>
          <a:bodyPr rot="0" lIns="0">
            <a:noAutofit/>
          </a:bodyPr>
          <a:lstStyle/>
          <a:p>
            <a:pPr>
              <a:defRPr sz="400" b="0"/>
            </a:pPr>
            <a:endParaRPr lang="fr-FR"/>
          </a:p>
        </c:txPr>
        <c:crossAx val="789113040"/>
        <c:crossesAt val="-50"/>
        <c:auto val="1"/>
        <c:lblAlgn val="ctr"/>
        <c:lblOffset val="100"/>
        <c:noMultiLvlLbl val="0"/>
      </c:catAx>
      <c:valAx>
        <c:axId val="789113040"/>
        <c:scaling>
          <c:orientation val="minMax"/>
          <c:max val="0.52"/>
          <c:min val="0.44"/>
        </c:scaling>
        <c:delete val="0"/>
        <c:axPos val="l"/>
        <c:majorGridlines>
          <c:spPr>
            <a:ln>
              <a:noFill/>
            </a:ln>
          </c:spPr>
        </c:majorGridlines>
        <c:numFmt formatCode="0.00" sourceLinked="0"/>
        <c:majorTickMark val="out"/>
        <c:minorTickMark val="none"/>
        <c:tickLblPos val="nextTo"/>
        <c:spPr>
          <a:ln w="3175">
            <a:solidFill>
              <a:schemeClr val="tx1"/>
            </a:solidFill>
          </a:ln>
        </c:spPr>
        <c:txPr>
          <a:bodyPr/>
          <a:lstStyle/>
          <a:p>
            <a:pPr>
              <a:defRPr sz="700"/>
            </a:pPr>
            <a:endParaRPr lang="fr-FR"/>
          </a:p>
        </c:txPr>
        <c:crossAx val="789115216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8300675675675677"/>
          <c:y val="6.3264161220043594E-2"/>
          <c:w val="0.53909909909909914"/>
          <c:h val="0.82509505703422004"/>
        </c:manualLayout>
      </c:layout>
      <c:barChart>
        <c:barDir val="col"/>
        <c:grouping val="stacked"/>
        <c:varyColors val="0"/>
        <c:ser>
          <c:idx val="0"/>
          <c:order val="0"/>
          <c:spPr>
            <a:noFill/>
            <a:ln>
              <a:noFill/>
            </a:ln>
            <a:effectLst/>
          </c:spPr>
          <c:invertIfNegative val="0"/>
          <c:errBars>
            <c:errBarType val="minus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'A3 - side view'!$X$15:$Y$15</c:f>
                <c:numCache>
                  <c:formatCode>General</c:formatCode>
                  <c:ptCount val="2"/>
                  <c:pt idx="0">
                    <c:v>1.05328662228256E-2</c:v>
                  </c:pt>
                  <c:pt idx="1">
                    <c:v>1.7992174532675199E-2</c:v>
                  </c:pt>
                </c:numCache>
              </c:numRef>
            </c:minus>
            <c:spPr>
              <a:ln>
                <a:solidFill>
                  <a:srgbClr val="BFBFBF"/>
                </a:solidFill>
              </a:ln>
            </c:spPr>
          </c:errBars>
          <c:cat>
            <c:strRef>
              <c:f>'A3 - side view'!$V$1:$W$1</c:f>
              <c:strCache>
                <c:ptCount val="2"/>
                <c:pt idx="0">
                  <c:v>Metaphase</c:v>
                </c:pt>
                <c:pt idx="1">
                  <c:v>Anaphase</c:v>
                </c:pt>
              </c:strCache>
            </c:strRef>
          </c:cat>
          <c:val>
            <c:numRef>
              <c:f>'A3 - side view'!$X$12:$Y$12</c:f>
              <c:numCache>
                <c:formatCode>0.00</c:formatCode>
                <c:ptCount val="2"/>
                <c:pt idx="0">
                  <c:v>0.47969994050135301</c:v>
                </c:pt>
                <c:pt idx="1">
                  <c:v>0.47607896809863798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568-4990-A315-EF8E175047BF}"/>
            </c:ext>
          </c:extLst>
        </c:ser>
        <c:ser>
          <c:idx val="1"/>
          <c:order val="1"/>
          <c:spPr>
            <a:noFill/>
            <a:ln>
              <a:solidFill>
                <a:srgbClr val="0066FF"/>
              </a:solidFill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4568-4990-A315-EF8E175047B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4568-4990-A315-EF8E175047B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4568-4990-A315-EF8E175047B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4568-4990-A315-EF8E175047BF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4568-4990-A315-EF8E175047BF}"/>
              </c:ext>
            </c:extLst>
          </c:dPt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4568-4990-A315-EF8E175047BF}"/>
              </c:ext>
            </c:extLst>
          </c:dPt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4568-4990-A315-EF8E175047BF}"/>
              </c:ext>
            </c:extLst>
          </c:dPt>
          <c:dPt>
            <c:idx val="7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4568-4990-A315-EF8E175047BF}"/>
              </c:ext>
            </c:extLst>
          </c:dPt>
          <c:dPt>
            <c:idx val="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4568-4990-A315-EF8E175047BF}"/>
              </c:ext>
            </c:extLst>
          </c:dPt>
          <c:dPt>
            <c:idx val="9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A-4568-4990-A315-EF8E175047BF}"/>
              </c:ext>
            </c:extLst>
          </c:dPt>
          <c:dPt>
            <c:idx val="1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B-4568-4990-A315-EF8E175047BF}"/>
              </c:ext>
            </c:extLst>
          </c:dPt>
          <c:dPt>
            <c:idx val="1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C-4568-4990-A315-EF8E175047BF}"/>
              </c:ext>
            </c:extLst>
          </c:dPt>
          <c:dPt>
            <c:idx val="1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D-4568-4990-A315-EF8E175047BF}"/>
              </c:ext>
            </c:extLst>
          </c:dPt>
          <c:cat>
            <c:strRef>
              <c:f>'A3 - side view'!$V$1:$W$1</c:f>
              <c:strCache>
                <c:ptCount val="2"/>
                <c:pt idx="0">
                  <c:v>Metaphase</c:v>
                </c:pt>
                <c:pt idx="1">
                  <c:v>Anaphase</c:v>
                </c:pt>
              </c:strCache>
            </c:strRef>
          </c:cat>
          <c:val>
            <c:numRef>
              <c:f>'A3 - side view'!$X$13:$Y$13</c:f>
              <c:numCache>
                <c:formatCode>0.00</c:formatCode>
                <c:ptCount val="2"/>
                <c:pt idx="0">
                  <c:v>2.4435907757813799E-3</c:v>
                </c:pt>
                <c:pt idx="1">
                  <c:v>1.1465880696851401E-2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4568-4990-A315-EF8E175047BF}"/>
            </c:ext>
          </c:extLst>
        </c:ser>
        <c:ser>
          <c:idx val="2"/>
          <c:order val="2"/>
          <c:spPr>
            <a:noFill/>
            <a:ln>
              <a:solidFill>
                <a:srgbClr val="0066FF"/>
              </a:solidFill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F-4568-4990-A315-EF8E175047BF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0-4568-4990-A315-EF8E175047BF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1-4568-4990-A315-EF8E175047BF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2-4568-4990-A315-EF8E175047BF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3-4568-4990-A315-EF8E175047BF}"/>
              </c:ext>
            </c:extLst>
          </c:dPt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4-4568-4990-A315-EF8E175047BF}"/>
              </c:ext>
            </c:extLst>
          </c:dPt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5-4568-4990-A315-EF8E175047BF}"/>
              </c:ext>
            </c:extLst>
          </c:dPt>
          <c:dPt>
            <c:idx val="7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6-4568-4990-A315-EF8E175047BF}"/>
              </c:ext>
            </c:extLst>
          </c:dPt>
          <c:dPt>
            <c:idx val="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7-4568-4990-A315-EF8E175047BF}"/>
              </c:ext>
            </c:extLst>
          </c:dPt>
          <c:dPt>
            <c:idx val="9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8-4568-4990-A315-EF8E175047BF}"/>
              </c:ext>
            </c:extLst>
          </c:dPt>
          <c:dPt>
            <c:idx val="1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9-4568-4990-A315-EF8E175047BF}"/>
              </c:ext>
            </c:extLst>
          </c:dPt>
          <c:dPt>
            <c:idx val="1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A-4568-4990-A315-EF8E175047BF}"/>
              </c:ext>
            </c:extLst>
          </c:dPt>
          <c:dPt>
            <c:idx val="1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B-4568-4990-A315-EF8E175047BF}"/>
              </c:ext>
            </c:extLst>
          </c:dPt>
          <c:errBars>
            <c:errBarType val="plus"/>
            <c:errValType val="cust"/>
            <c:noEndCap val="0"/>
            <c:plus>
              <c:numRef>
                <c:f>'A3 - side view'!$X$16:$Y$16</c:f>
                <c:numCache>
                  <c:formatCode>General</c:formatCode>
                  <c:ptCount val="2"/>
                  <c:pt idx="0">
                    <c:v>1.16458861643163E-2</c:v>
                  </c:pt>
                  <c:pt idx="1">
                    <c:v>4.7108795276808403E-3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>
                <a:solidFill>
                  <a:schemeClr val="bg1">
                    <a:lumMod val="75000"/>
                  </a:schemeClr>
                </a:solidFill>
              </a:ln>
            </c:spPr>
          </c:errBars>
          <c:cat>
            <c:strRef>
              <c:f>'A3 - side view'!$V$1:$W$1</c:f>
              <c:strCache>
                <c:ptCount val="2"/>
                <c:pt idx="0">
                  <c:v>Metaphase</c:v>
                </c:pt>
                <c:pt idx="1">
                  <c:v>Anaphase</c:v>
                </c:pt>
              </c:strCache>
            </c:strRef>
          </c:cat>
          <c:val>
            <c:numRef>
              <c:f>'A3 - side view'!$X$14:$Y$14</c:f>
              <c:numCache>
                <c:formatCode>0.00</c:formatCode>
                <c:ptCount val="2"/>
                <c:pt idx="0">
                  <c:v>1.0137350448566399E-2</c:v>
                </c:pt>
                <c:pt idx="1">
                  <c:v>8.1454618744158901E-3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C-4568-4990-A315-EF8E175047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789117936"/>
        <c:axId val="789116848"/>
      </c:barChart>
      <c:scatterChart>
        <c:scatterStyle val="lineMarker"/>
        <c:varyColors val="0"/>
        <c:ser>
          <c:idx val="3"/>
          <c:order val="3"/>
          <c:spPr>
            <a:ln w="47625">
              <a:noFill/>
            </a:ln>
            <a:effectLst/>
          </c:spPr>
          <c:marker>
            <c:symbol val="plus"/>
            <c:size val="7"/>
            <c:spPr>
              <a:noFill/>
              <a:ln>
                <a:solidFill>
                  <a:schemeClr val="tx1"/>
                </a:solidFill>
              </a:ln>
              <a:effectLst/>
            </c:spPr>
          </c:marker>
          <c:yVal>
            <c:numRef>
              <c:f>'A3 - side view'!$X$4:$Y$4</c:f>
              <c:numCache>
                <c:formatCode>0,000</c:formatCode>
                <c:ptCount val="2"/>
                <c:pt idx="0">
                  <c:v>0.48559985969996899</c:v>
                </c:pt>
                <c:pt idx="1">
                  <c:v>0.48422448429944598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D-4568-4990-A315-EF8E175047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9117936"/>
        <c:axId val="789116848"/>
      </c:scatterChart>
      <c:catAx>
        <c:axId val="7891179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tx1"/>
            </a:solidFill>
          </a:ln>
          <a:effectLst/>
        </c:spPr>
        <c:txPr>
          <a:bodyPr rot="0" lIns="0">
            <a:noAutofit/>
          </a:bodyPr>
          <a:lstStyle/>
          <a:p>
            <a:pPr>
              <a:defRPr sz="400" b="0"/>
            </a:pPr>
            <a:endParaRPr lang="fr-FR"/>
          </a:p>
        </c:txPr>
        <c:crossAx val="789116848"/>
        <c:crossesAt val="-50"/>
        <c:auto val="1"/>
        <c:lblAlgn val="ctr"/>
        <c:lblOffset val="100"/>
        <c:noMultiLvlLbl val="0"/>
      </c:catAx>
      <c:valAx>
        <c:axId val="789116848"/>
        <c:scaling>
          <c:orientation val="minMax"/>
          <c:max val="0.52"/>
          <c:min val="0.44000000000000006"/>
        </c:scaling>
        <c:delete val="0"/>
        <c:axPos val="l"/>
        <c:majorGridlines>
          <c:spPr>
            <a:ln>
              <a:noFill/>
            </a:ln>
          </c:spPr>
        </c:majorGridlines>
        <c:numFmt formatCode="0.00" sourceLinked="0"/>
        <c:majorTickMark val="out"/>
        <c:minorTickMark val="none"/>
        <c:tickLblPos val="nextTo"/>
        <c:spPr>
          <a:ln w="3175">
            <a:solidFill>
              <a:schemeClr val="tx1"/>
            </a:solidFill>
          </a:ln>
        </c:spPr>
        <c:txPr>
          <a:bodyPr/>
          <a:lstStyle/>
          <a:p>
            <a:pPr>
              <a:defRPr sz="700"/>
            </a:pPr>
            <a:endParaRPr lang="fr-FR"/>
          </a:p>
        </c:txPr>
        <c:crossAx val="789117936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6976968975268248"/>
          <c:y val="4.9429657794676798E-2"/>
          <c:w val="0.53553112784007184"/>
          <c:h val="0.82509505703422004"/>
        </c:manualLayout>
      </c:layout>
      <c:barChart>
        <c:barDir val="col"/>
        <c:grouping val="stacked"/>
        <c:varyColors val="0"/>
        <c:ser>
          <c:idx val="0"/>
          <c:order val="0"/>
          <c:spPr>
            <a:noFill/>
            <a:ln>
              <a:noFill/>
            </a:ln>
            <a:effectLst/>
          </c:spPr>
          <c:invertIfNegative val="0"/>
          <c:errBars>
            <c:errBarType val="minus"/>
            <c:errValType val="cust"/>
            <c:noEndCap val="0"/>
            <c:plus>
              <c:numLit>
                <c:formatCode>General</c:formatCode>
                <c:ptCount val="1"/>
                <c:pt idx="0">
                  <c:v>1</c:v>
                </c:pt>
              </c:numLit>
            </c:plus>
            <c:minus>
              <c:numRef>
                <c:f>'A3 - side view'!$Z$15:$AA$15</c:f>
                <c:numCache>
                  <c:formatCode>General</c:formatCode>
                  <c:ptCount val="2"/>
                  <c:pt idx="0">
                    <c:v>5.0599999999999996</c:v>
                  </c:pt>
                  <c:pt idx="1">
                    <c:v>1.95</c:v>
                  </c:pt>
                </c:numCache>
              </c:numRef>
            </c:minus>
            <c:spPr>
              <a:ln>
                <a:solidFill>
                  <a:srgbClr val="BFBFBF"/>
                </a:solidFill>
              </a:ln>
            </c:spPr>
          </c:errBars>
          <c:cat>
            <c:strRef>
              <c:f>'A3 - side view'!$V$1:$W$1</c:f>
              <c:strCache>
                <c:ptCount val="2"/>
                <c:pt idx="0">
                  <c:v>Metaphase</c:v>
                </c:pt>
                <c:pt idx="1">
                  <c:v>Anaphase</c:v>
                </c:pt>
              </c:strCache>
            </c:strRef>
          </c:cat>
          <c:val>
            <c:numRef>
              <c:f>'A3 - side view'!$Z$12:$AA$12</c:f>
              <c:numCache>
                <c:formatCode>0.00</c:formatCode>
                <c:ptCount val="2"/>
                <c:pt idx="0">
                  <c:v>4.3499999999999996</c:v>
                </c:pt>
                <c:pt idx="1">
                  <c:v>0.45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78F-43B7-8423-1127029CDEBA}"/>
            </c:ext>
          </c:extLst>
        </c:ser>
        <c:ser>
          <c:idx val="1"/>
          <c:order val="1"/>
          <c:spPr>
            <a:noFill/>
            <a:ln>
              <a:solidFill>
                <a:srgbClr val="0066FF"/>
              </a:solidFill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B78F-43B7-8423-1127029CDEBA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B78F-43B7-8423-1127029CDEBA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B78F-43B7-8423-1127029CDEBA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B78F-43B7-8423-1127029CDEBA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B78F-43B7-8423-1127029CDEBA}"/>
              </c:ext>
            </c:extLst>
          </c:dPt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6-B78F-43B7-8423-1127029CDEBA}"/>
              </c:ext>
            </c:extLst>
          </c:dPt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7-B78F-43B7-8423-1127029CDEBA}"/>
              </c:ext>
            </c:extLst>
          </c:dPt>
          <c:dPt>
            <c:idx val="7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8-B78F-43B7-8423-1127029CDEBA}"/>
              </c:ext>
            </c:extLst>
          </c:dPt>
          <c:dPt>
            <c:idx val="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9-B78F-43B7-8423-1127029CDEBA}"/>
              </c:ext>
            </c:extLst>
          </c:dPt>
          <c:dPt>
            <c:idx val="9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A-B78F-43B7-8423-1127029CDEBA}"/>
              </c:ext>
            </c:extLst>
          </c:dPt>
          <c:dPt>
            <c:idx val="1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B-B78F-43B7-8423-1127029CDEBA}"/>
              </c:ext>
            </c:extLst>
          </c:dPt>
          <c:dPt>
            <c:idx val="1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C-B78F-43B7-8423-1127029CDEBA}"/>
              </c:ext>
            </c:extLst>
          </c:dPt>
          <c:dPt>
            <c:idx val="1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D-B78F-43B7-8423-1127029CDEBA}"/>
              </c:ext>
            </c:extLst>
          </c:dPt>
          <c:cat>
            <c:strRef>
              <c:f>'A3 - side view'!$V$1:$W$1</c:f>
              <c:strCache>
                <c:ptCount val="2"/>
                <c:pt idx="0">
                  <c:v>Metaphase</c:v>
                </c:pt>
                <c:pt idx="1">
                  <c:v>Anaphase</c:v>
                </c:pt>
              </c:strCache>
            </c:strRef>
          </c:cat>
          <c:val>
            <c:numRef>
              <c:f>'A3 - side view'!$Z$13:$AA$13</c:f>
              <c:numCache>
                <c:formatCode>0.00</c:formatCode>
                <c:ptCount val="2"/>
                <c:pt idx="0">
                  <c:v>1.4700000000000011</c:v>
                </c:pt>
                <c:pt idx="1">
                  <c:v>1.94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B78F-43B7-8423-1127029CDEBA}"/>
            </c:ext>
          </c:extLst>
        </c:ser>
        <c:ser>
          <c:idx val="2"/>
          <c:order val="2"/>
          <c:spPr>
            <a:noFill/>
            <a:ln>
              <a:solidFill>
                <a:srgbClr val="0066FF"/>
              </a:solidFill>
            </a:ln>
            <a:effectLst/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F-B78F-43B7-8423-1127029CDEBA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0-B78F-43B7-8423-1127029CDEBA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1-B78F-43B7-8423-1127029CDEBA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2-B78F-43B7-8423-1127029CDEBA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3-B78F-43B7-8423-1127029CDEBA}"/>
              </c:ext>
            </c:extLst>
          </c:dPt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4-B78F-43B7-8423-1127029CDEBA}"/>
              </c:ext>
            </c:extLst>
          </c:dPt>
          <c:dPt>
            <c:idx val="6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5-B78F-43B7-8423-1127029CDEBA}"/>
              </c:ext>
            </c:extLst>
          </c:dPt>
          <c:dPt>
            <c:idx val="7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6-B78F-43B7-8423-1127029CDEBA}"/>
              </c:ext>
            </c:extLst>
          </c:dPt>
          <c:dPt>
            <c:idx val="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7-B78F-43B7-8423-1127029CDEBA}"/>
              </c:ext>
            </c:extLst>
          </c:dPt>
          <c:dPt>
            <c:idx val="9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8-B78F-43B7-8423-1127029CDEBA}"/>
              </c:ext>
            </c:extLst>
          </c:dPt>
          <c:dPt>
            <c:idx val="1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9-B78F-43B7-8423-1127029CDEBA}"/>
              </c:ext>
            </c:extLst>
          </c:dPt>
          <c:dPt>
            <c:idx val="1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A-B78F-43B7-8423-1127029CDEBA}"/>
              </c:ext>
            </c:extLst>
          </c:dPt>
          <c:dPt>
            <c:idx val="1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B-B78F-43B7-8423-1127029CDEBA}"/>
              </c:ext>
            </c:extLst>
          </c:dPt>
          <c:errBars>
            <c:errBarType val="plus"/>
            <c:errValType val="cust"/>
            <c:noEndCap val="0"/>
            <c:plus>
              <c:numRef>
                <c:f>'A3 - side view'!$Z$16:$AA$16</c:f>
                <c:numCache>
                  <c:formatCode>General</c:formatCode>
                  <c:ptCount val="2"/>
                  <c:pt idx="0">
                    <c:v>2.3249999999999988</c:v>
                  </c:pt>
                  <c:pt idx="1">
                    <c:v>3.04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>
                <a:solidFill>
                  <a:schemeClr val="bg1">
                    <a:lumMod val="75000"/>
                  </a:schemeClr>
                </a:solidFill>
              </a:ln>
            </c:spPr>
          </c:errBars>
          <c:cat>
            <c:strRef>
              <c:f>'A3 - side view'!$V$1:$W$1</c:f>
              <c:strCache>
                <c:ptCount val="2"/>
                <c:pt idx="0">
                  <c:v>Metaphase</c:v>
                </c:pt>
                <c:pt idx="1">
                  <c:v>Anaphase</c:v>
                </c:pt>
              </c:strCache>
            </c:strRef>
          </c:cat>
          <c:val>
            <c:numRef>
              <c:f>'A3 - side view'!$Z$14:$AA$14</c:f>
              <c:numCache>
                <c:formatCode>0.00</c:formatCode>
                <c:ptCount val="2"/>
                <c:pt idx="0">
                  <c:v>0.96499999999999997</c:v>
                </c:pt>
                <c:pt idx="1">
                  <c:v>2.21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C-B78F-43B7-8423-1127029CDE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100"/>
        <c:axId val="789116304"/>
        <c:axId val="789119568"/>
      </c:barChart>
      <c:scatterChart>
        <c:scatterStyle val="lineMarker"/>
        <c:varyColors val="0"/>
        <c:ser>
          <c:idx val="3"/>
          <c:order val="3"/>
          <c:spPr>
            <a:ln w="47625">
              <a:noFill/>
            </a:ln>
            <a:effectLst/>
          </c:spPr>
          <c:marker>
            <c:symbol val="plus"/>
            <c:size val="7"/>
            <c:spPr>
              <a:noFill/>
              <a:ln>
                <a:solidFill>
                  <a:schemeClr val="tx1"/>
                </a:solidFill>
              </a:ln>
              <a:effectLst/>
            </c:spPr>
          </c:marker>
          <c:yVal>
            <c:numRef>
              <c:f>'A3 - side view'!$Z$4:$AA$4</c:f>
              <c:numCache>
                <c:formatCode>General</c:formatCode>
                <c:ptCount val="2"/>
                <c:pt idx="0">
                  <c:v>5.2128571428571417</c:v>
                </c:pt>
                <c:pt idx="1">
                  <c:v>2.661428571428571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1D-B78F-43B7-8423-1127029CDE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9116304"/>
        <c:axId val="789119568"/>
      </c:scatterChart>
      <c:catAx>
        <c:axId val="789116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tx1"/>
            </a:solidFill>
          </a:ln>
          <a:effectLst/>
        </c:spPr>
        <c:txPr>
          <a:bodyPr rot="0" lIns="0">
            <a:noAutofit/>
          </a:bodyPr>
          <a:lstStyle/>
          <a:p>
            <a:pPr>
              <a:defRPr sz="400" b="0"/>
            </a:pPr>
            <a:endParaRPr lang="fr-FR"/>
          </a:p>
        </c:txPr>
        <c:crossAx val="789119568"/>
        <c:crossesAt val="-50"/>
        <c:auto val="1"/>
        <c:lblAlgn val="ctr"/>
        <c:lblOffset val="100"/>
        <c:noMultiLvlLbl val="0"/>
      </c:catAx>
      <c:valAx>
        <c:axId val="789119568"/>
        <c:scaling>
          <c:orientation val="minMax"/>
          <c:max val="12"/>
          <c:min val="-2"/>
        </c:scaling>
        <c:delete val="0"/>
        <c:axPos val="l"/>
        <c:majorGridlines>
          <c:spPr>
            <a:ln>
              <a:noFill/>
            </a:ln>
          </c:spPr>
        </c:majorGridlines>
        <c:numFmt formatCode="0" sourceLinked="0"/>
        <c:majorTickMark val="out"/>
        <c:minorTickMark val="none"/>
        <c:tickLblPos val="nextTo"/>
        <c:spPr>
          <a:ln w="3175">
            <a:solidFill>
              <a:schemeClr val="tx1"/>
            </a:solidFill>
          </a:ln>
        </c:spPr>
        <c:txPr>
          <a:bodyPr/>
          <a:lstStyle/>
          <a:p>
            <a:pPr>
              <a:defRPr sz="700"/>
            </a:pPr>
            <a:endParaRPr lang="fr-FR"/>
          </a:p>
        </c:txPr>
        <c:crossAx val="789116304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0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A73181-173B-46B8-956F-4E0306D2B755}" type="datetimeFigureOut">
              <a:rPr lang="fr-FR" smtClean="0"/>
              <a:t>09/12/2021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4713" y="1238250"/>
            <a:ext cx="2505075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825F1-A6A3-4B6D-8D4E-898F0651B04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115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5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9212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903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9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02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39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78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900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4220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421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736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8DF17-EA2C-CB48-9116-7B3F21BE45A0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634EA-6C39-734D-B9EB-AB4B7E1A11B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054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213">
            <a:extLst>
              <a:ext uri="{FF2B5EF4-FFF2-40B4-BE49-F238E27FC236}">
                <a16:creationId xmlns="" xmlns:a16="http://schemas.microsoft.com/office/drawing/2014/main" id="{E00F2ED0-71C3-40C3-BF30-C4F76C0CFE93}"/>
              </a:ext>
            </a:extLst>
          </p:cNvPr>
          <p:cNvSpPr txBox="1"/>
          <p:nvPr/>
        </p:nvSpPr>
        <p:spPr>
          <a:xfrm>
            <a:off x="370961" y="284070"/>
            <a:ext cx="61250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Figure 2</a:t>
            </a:r>
            <a:r>
              <a:rPr lang="en-US" sz="1600" dirty="0" smtClean="0">
                <a:solidFill>
                  <a:srgbClr val="FF0000"/>
                </a:solidFill>
              </a:rPr>
              <a:t> –figure supplement 1</a:t>
            </a:r>
            <a:r>
              <a:rPr lang="en-US" sz="1600" dirty="0" smtClean="0"/>
              <a:t>: </a:t>
            </a:r>
            <a:r>
              <a:rPr lang="en-US" sz="1600" dirty="0"/>
              <a:t>Spindle dynamic in anterior blastomere in sagittal view.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="" xmlns:a16="http://schemas.microsoft.com/office/drawing/2014/main" id="{D124FD5B-7514-44DF-8D9D-384868CEE112}"/>
              </a:ext>
            </a:extLst>
          </p:cNvPr>
          <p:cNvGrpSpPr/>
          <p:nvPr/>
        </p:nvGrpSpPr>
        <p:grpSpPr>
          <a:xfrm>
            <a:off x="917197" y="1304340"/>
            <a:ext cx="5099087" cy="2034463"/>
            <a:chOff x="917197" y="1304340"/>
            <a:chExt cx="5099087" cy="2034463"/>
          </a:xfrm>
        </p:grpSpPr>
        <p:graphicFrame>
          <p:nvGraphicFramePr>
            <p:cNvPr id="39" name="Chart 86">
              <a:extLst>
                <a:ext uri="{FF2B5EF4-FFF2-40B4-BE49-F238E27FC236}">
                  <a16:creationId xmlns="" xmlns:a16="http://schemas.microsoft.com/office/drawing/2014/main" id="{DAE06859-9A91-4459-BFF3-9131157FDE06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63098565"/>
                </p:ext>
              </p:extLst>
            </p:nvPr>
          </p:nvGraphicFramePr>
          <p:xfrm>
            <a:off x="4482167" y="1912748"/>
            <a:ext cx="1333099" cy="132593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40" name="Chart 88">
              <a:extLst>
                <a:ext uri="{FF2B5EF4-FFF2-40B4-BE49-F238E27FC236}">
                  <a16:creationId xmlns="" xmlns:a16="http://schemas.microsoft.com/office/drawing/2014/main" id="{746806ED-1835-4123-A8C8-F978E1F8C84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468151756"/>
                </p:ext>
              </p:extLst>
            </p:nvPr>
          </p:nvGraphicFramePr>
          <p:xfrm>
            <a:off x="2792332" y="1916775"/>
            <a:ext cx="1332000" cy="132594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41" name="Chart 93">
              <a:extLst>
                <a:ext uri="{FF2B5EF4-FFF2-40B4-BE49-F238E27FC236}">
                  <a16:creationId xmlns="" xmlns:a16="http://schemas.microsoft.com/office/drawing/2014/main" id="{94405214-FC4E-40B7-A28F-A77BBE90E91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58202432"/>
                </p:ext>
              </p:extLst>
            </p:nvPr>
          </p:nvGraphicFramePr>
          <p:xfrm>
            <a:off x="1154128" y="1939960"/>
            <a:ext cx="1333549" cy="132594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81" name="TextBox 133">
              <a:extLst>
                <a:ext uri="{FF2B5EF4-FFF2-40B4-BE49-F238E27FC236}">
                  <a16:creationId xmlns="" xmlns:a16="http://schemas.microsoft.com/office/drawing/2014/main" id="{38C6A316-14F7-42F1-968E-F8C895845A53}"/>
                </a:ext>
              </a:extLst>
            </p:cNvPr>
            <p:cNvSpPr txBox="1"/>
            <p:nvPr/>
          </p:nvSpPr>
          <p:spPr>
            <a:xfrm>
              <a:off x="1557388" y="2919762"/>
              <a:ext cx="3870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solidFill>
                    <a:srgbClr val="000000"/>
                  </a:solidFill>
                  <a:latin typeface="Calibri"/>
                </a:rPr>
                <a:t>n=7</a:t>
              </a:r>
            </a:p>
          </p:txBody>
        </p:sp>
        <p:sp>
          <p:nvSpPr>
            <p:cNvPr id="82" name="TextBox 137">
              <a:extLst>
                <a:ext uri="{FF2B5EF4-FFF2-40B4-BE49-F238E27FC236}">
                  <a16:creationId xmlns="" xmlns:a16="http://schemas.microsoft.com/office/drawing/2014/main" id="{69D461D5-DC95-4E57-939D-C48BC0BF05F7}"/>
                </a:ext>
              </a:extLst>
            </p:cNvPr>
            <p:cNvSpPr txBox="1"/>
            <p:nvPr/>
          </p:nvSpPr>
          <p:spPr>
            <a:xfrm>
              <a:off x="4912476" y="2880895"/>
              <a:ext cx="3870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solidFill>
                    <a:srgbClr val="000000"/>
                  </a:solidFill>
                  <a:latin typeface="Calibri"/>
                </a:rPr>
                <a:t>n=7</a:t>
              </a:r>
            </a:p>
          </p:txBody>
        </p:sp>
        <p:sp>
          <p:nvSpPr>
            <p:cNvPr id="83" name="TextBox 138">
              <a:extLst>
                <a:ext uri="{FF2B5EF4-FFF2-40B4-BE49-F238E27FC236}">
                  <a16:creationId xmlns="" xmlns:a16="http://schemas.microsoft.com/office/drawing/2014/main" id="{878D0248-E4C7-4A8A-A672-A96BDD1C775A}"/>
                </a:ext>
              </a:extLst>
            </p:cNvPr>
            <p:cNvSpPr txBox="1"/>
            <p:nvPr/>
          </p:nvSpPr>
          <p:spPr>
            <a:xfrm>
              <a:off x="3213505" y="2924943"/>
              <a:ext cx="38709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700" dirty="0">
                  <a:solidFill>
                    <a:srgbClr val="000000"/>
                  </a:solidFill>
                  <a:latin typeface="Calibri"/>
                </a:rPr>
                <a:t>n=7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="" xmlns:a16="http://schemas.microsoft.com/office/drawing/2014/main" id="{3E97B206-0177-4191-B2A7-11C764B9DABD}"/>
                </a:ext>
              </a:extLst>
            </p:cNvPr>
            <p:cNvSpPr/>
            <p:nvPr/>
          </p:nvSpPr>
          <p:spPr>
            <a:xfrm>
              <a:off x="4935212" y="3107914"/>
              <a:ext cx="738122" cy="139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0" name="TextBox 5">
              <a:extLst>
                <a:ext uri="{FF2B5EF4-FFF2-40B4-BE49-F238E27FC236}">
                  <a16:creationId xmlns="" xmlns:a16="http://schemas.microsoft.com/office/drawing/2014/main" id="{50348AB7-99FF-4464-AE9E-3541D8B6ABC5}"/>
                </a:ext>
              </a:extLst>
            </p:cNvPr>
            <p:cNvSpPr txBox="1"/>
            <p:nvPr/>
          </p:nvSpPr>
          <p:spPr>
            <a:xfrm>
              <a:off x="4961873" y="3045278"/>
              <a:ext cx="455560" cy="2308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Calibri"/>
                </a:rPr>
                <a:t>Meta</a:t>
              </a:r>
            </a:p>
          </p:txBody>
        </p:sp>
        <p:sp>
          <p:nvSpPr>
            <p:cNvPr id="101" name="TextBox 5">
              <a:extLst>
                <a:ext uri="{FF2B5EF4-FFF2-40B4-BE49-F238E27FC236}">
                  <a16:creationId xmlns="" xmlns:a16="http://schemas.microsoft.com/office/drawing/2014/main" id="{0A812AB7-F974-4CBD-8ADE-8EFA845FF6FF}"/>
                </a:ext>
              </a:extLst>
            </p:cNvPr>
            <p:cNvSpPr txBox="1"/>
            <p:nvPr/>
          </p:nvSpPr>
          <p:spPr>
            <a:xfrm>
              <a:off x="5279988" y="3045278"/>
              <a:ext cx="455560" cy="2308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Calibri"/>
                </a:rPr>
                <a:t> Ana</a:t>
              </a: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="" xmlns:a16="http://schemas.microsoft.com/office/drawing/2014/main" id="{8852D6F2-F51F-4BE5-80B9-8A0233327F10}"/>
                </a:ext>
              </a:extLst>
            </p:cNvPr>
            <p:cNvSpPr/>
            <p:nvPr/>
          </p:nvSpPr>
          <p:spPr>
            <a:xfrm>
              <a:off x="1574171" y="3132347"/>
              <a:ext cx="738122" cy="139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3" name="TextBox 5">
              <a:extLst>
                <a:ext uri="{FF2B5EF4-FFF2-40B4-BE49-F238E27FC236}">
                  <a16:creationId xmlns="" xmlns:a16="http://schemas.microsoft.com/office/drawing/2014/main" id="{808CC92F-62FA-4990-9C0A-0CA4AE177CF5}"/>
                </a:ext>
              </a:extLst>
            </p:cNvPr>
            <p:cNvSpPr txBox="1"/>
            <p:nvPr/>
          </p:nvSpPr>
          <p:spPr>
            <a:xfrm>
              <a:off x="1600832" y="3069711"/>
              <a:ext cx="455560" cy="2308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Calibri"/>
                </a:rPr>
                <a:t>Meta</a:t>
              </a:r>
            </a:p>
          </p:txBody>
        </p:sp>
        <p:sp>
          <p:nvSpPr>
            <p:cNvPr id="104" name="TextBox 5">
              <a:extLst>
                <a:ext uri="{FF2B5EF4-FFF2-40B4-BE49-F238E27FC236}">
                  <a16:creationId xmlns="" xmlns:a16="http://schemas.microsoft.com/office/drawing/2014/main" id="{C8843206-40B4-4048-9618-E0382F725782}"/>
                </a:ext>
              </a:extLst>
            </p:cNvPr>
            <p:cNvSpPr txBox="1"/>
            <p:nvPr/>
          </p:nvSpPr>
          <p:spPr>
            <a:xfrm>
              <a:off x="1918947" y="3069711"/>
              <a:ext cx="455560" cy="2308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Calibri"/>
                </a:rPr>
                <a:t> Ana</a:t>
              </a: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="" xmlns:a16="http://schemas.microsoft.com/office/drawing/2014/main" id="{76469B10-BAF7-4F9D-AE6D-9118A8150AA0}"/>
                </a:ext>
              </a:extLst>
            </p:cNvPr>
            <p:cNvSpPr/>
            <p:nvPr/>
          </p:nvSpPr>
          <p:spPr>
            <a:xfrm>
              <a:off x="3235679" y="3127318"/>
              <a:ext cx="738122" cy="13981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6" name="TextBox 5">
              <a:extLst>
                <a:ext uri="{FF2B5EF4-FFF2-40B4-BE49-F238E27FC236}">
                  <a16:creationId xmlns="" xmlns:a16="http://schemas.microsoft.com/office/drawing/2014/main" id="{C91B965B-3CB3-4460-A363-48E959BC7123}"/>
                </a:ext>
              </a:extLst>
            </p:cNvPr>
            <p:cNvSpPr txBox="1"/>
            <p:nvPr/>
          </p:nvSpPr>
          <p:spPr>
            <a:xfrm>
              <a:off x="3262340" y="3064682"/>
              <a:ext cx="455560" cy="2308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Calibri"/>
                </a:rPr>
                <a:t>Meta</a:t>
              </a:r>
            </a:p>
          </p:txBody>
        </p:sp>
        <p:sp>
          <p:nvSpPr>
            <p:cNvPr id="107" name="TextBox 5">
              <a:extLst>
                <a:ext uri="{FF2B5EF4-FFF2-40B4-BE49-F238E27FC236}">
                  <a16:creationId xmlns="" xmlns:a16="http://schemas.microsoft.com/office/drawing/2014/main" id="{CBB6A654-F9DB-4F45-BBB2-A2E6AC1D8D0E}"/>
                </a:ext>
              </a:extLst>
            </p:cNvPr>
            <p:cNvSpPr txBox="1"/>
            <p:nvPr/>
          </p:nvSpPr>
          <p:spPr>
            <a:xfrm>
              <a:off x="3580455" y="3064682"/>
              <a:ext cx="455560" cy="2308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Calibri"/>
                </a:rPr>
                <a:t> Ana</a:t>
              </a:r>
            </a:p>
          </p:txBody>
        </p:sp>
        <p:sp>
          <p:nvSpPr>
            <p:cNvPr id="108" name="TextBox 5">
              <a:extLst>
                <a:ext uri="{FF2B5EF4-FFF2-40B4-BE49-F238E27FC236}">
                  <a16:creationId xmlns="" xmlns:a16="http://schemas.microsoft.com/office/drawing/2014/main" id="{4EDAB4C7-100C-469E-93AA-BE2A97A1D83E}"/>
                </a:ext>
              </a:extLst>
            </p:cNvPr>
            <p:cNvSpPr txBox="1"/>
            <p:nvPr/>
          </p:nvSpPr>
          <p:spPr>
            <a:xfrm rot="16200000">
              <a:off x="623716" y="2387370"/>
              <a:ext cx="1379657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Calibri"/>
                </a:rPr>
                <a:t>Spindle angle</a:t>
              </a:r>
            </a:p>
            <a:p>
              <a:pPr algn="ctr"/>
              <a:r>
                <a:rPr lang="en-US" sz="900" dirty="0">
                  <a:latin typeface="Calibri"/>
                </a:rPr>
                <a:t>with AV axis</a:t>
              </a:r>
            </a:p>
          </p:txBody>
        </p:sp>
        <p:sp>
          <p:nvSpPr>
            <p:cNvPr id="109" name="TextBox 5">
              <a:extLst>
                <a:ext uri="{FF2B5EF4-FFF2-40B4-BE49-F238E27FC236}">
                  <a16:creationId xmlns="" xmlns:a16="http://schemas.microsoft.com/office/drawing/2014/main" id="{F84A11EE-9E9C-43E2-A237-37E254E307B6}"/>
                </a:ext>
              </a:extLst>
            </p:cNvPr>
            <p:cNvSpPr txBox="1"/>
            <p:nvPr/>
          </p:nvSpPr>
          <p:spPr>
            <a:xfrm rot="16200000">
              <a:off x="2223016" y="2404085"/>
              <a:ext cx="1263911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Calibri"/>
                </a:rPr>
                <a:t>Spindle centering</a:t>
              </a:r>
            </a:p>
            <a:p>
              <a:pPr algn="ctr"/>
              <a:r>
                <a:rPr lang="en-US" sz="900" dirty="0">
                  <a:latin typeface="Calibri"/>
                </a:rPr>
                <a:t>along its axis</a:t>
              </a:r>
            </a:p>
          </p:txBody>
        </p:sp>
        <p:sp>
          <p:nvSpPr>
            <p:cNvPr id="110" name="TextBox 5">
              <a:extLst>
                <a:ext uri="{FF2B5EF4-FFF2-40B4-BE49-F238E27FC236}">
                  <a16:creationId xmlns="" xmlns:a16="http://schemas.microsoft.com/office/drawing/2014/main" id="{ADFCEB0B-B913-4FB3-B067-EC5AE9B7B53C}"/>
                </a:ext>
              </a:extLst>
            </p:cNvPr>
            <p:cNvSpPr txBox="1"/>
            <p:nvPr/>
          </p:nvSpPr>
          <p:spPr>
            <a:xfrm rot="16200000">
              <a:off x="3864753" y="2329485"/>
              <a:ext cx="1407999" cy="369332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latin typeface="Calibri"/>
                </a:rPr>
                <a:t>Relative animal area from predicted cleavage plane</a:t>
              </a:r>
            </a:p>
          </p:txBody>
        </p:sp>
        <p:sp>
          <p:nvSpPr>
            <p:cNvPr id="111" name="TextBox 97">
              <a:extLst>
                <a:ext uri="{FF2B5EF4-FFF2-40B4-BE49-F238E27FC236}">
                  <a16:creationId xmlns="" xmlns:a16="http://schemas.microsoft.com/office/drawing/2014/main" id="{D64A512B-1D77-438A-A5F5-59434B7CCB70}"/>
                </a:ext>
              </a:extLst>
            </p:cNvPr>
            <p:cNvSpPr txBox="1"/>
            <p:nvPr/>
          </p:nvSpPr>
          <p:spPr>
            <a:xfrm>
              <a:off x="1050338" y="1791733"/>
              <a:ext cx="3138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A.</a:t>
              </a:r>
            </a:p>
          </p:txBody>
        </p:sp>
        <p:sp>
          <p:nvSpPr>
            <p:cNvPr id="112" name="TextBox 109">
              <a:extLst>
                <a:ext uri="{FF2B5EF4-FFF2-40B4-BE49-F238E27FC236}">
                  <a16:creationId xmlns="" xmlns:a16="http://schemas.microsoft.com/office/drawing/2014/main" id="{03376B05-5B78-47E8-8D7A-C95A4681A216}"/>
                </a:ext>
              </a:extLst>
            </p:cNvPr>
            <p:cNvSpPr txBox="1"/>
            <p:nvPr/>
          </p:nvSpPr>
          <p:spPr>
            <a:xfrm>
              <a:off x="4200266" y="1805023"/>
              <a:ext cx="3048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C.</a:t>
              </a:r>
            </a:p>
          </p:txBody>
        </p:sp>
        <p:sp>
          <p:nvSpPr>
            <p:cNvPr id="113" name="TextBox 110">
              <a:extLst>
                <a:ext uri="{FF2B5EF4-FFF2-40B4-BE49-F238E27FC236}">
                  <a16:creationId xmlns="" xmlns:a16="http://schemas.microsoft.com/office/drawing/2014/main" id="{3A17D51E-FE31-4BA1-BD26-3942223A860F}"/>
                </a:ext>
              </a:extLst>
            </p:cNvPr>
            <p:cNvSpPr txBox="1"/>
            <p:nvPr/>
          </p:nvSpPr>
          <p:spPr>
            <a:xfrm>
              <a:off x="2609187" y="1805732"/>
              <a:ext cx="30649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B.</a:t>
              </a:r>
            </a:p>
          </p:txBody>
        </p:sp>
        <p:sp>
          <p:nvSpPr>
            <p:cNvPr id="114" name="Rectangle 113">
              <a:extLst>
                <a:ext uri="{FF2B5EF4-FFF2-40B4-BE49-F238E27FC236}">
                  <a16:creationId xmlns="" xmlns:a16="http://schemas.microsoft.com/office/drawing/2014/main" id="{F8CC6F80-9364-4F5D-8B32-13E246E50147}"/>
                </a:ext>
              </a:extLst>
            </p:cNvPr>
            <p:cNvSpPr/>
            <p:nvPr/>
          </p:nvSpPr>
          <p:spPr>
            <a:xfrm>
              <a:off x="917197" y="1304340"/>
              <a:ext cx="5099087" cy="2034463"/>
            </a:xfrm>
            <a:prstGeom prst="rect">
              <a:avLst/>
            </a:prstGeom>
            <a:noFill/>
            <a:ln w="952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TextBox 218">
              <a:extLst>
                <a:ext uri="{FF2B5EF4-FFF2-40B4-BE49-F238E27FC236}">
                  <a16:creationId xmlns="" xmlns:a16="http://schemas.microsoft.com/office/drawing/2014/main" id="{5927FEFF-30E8-40EF-A2A7-6F63676D72AA}"/>
                </a:ext>
              </a:extLst>
            </p:cNvPr>
            <p:cNvSpPr txBox="1"/>
            <p:nvPr/>
          </p:nvSpPr>
          <p:spPr>
            <a:xfrm>
              <a:off x="1128878" y="1407726"/>
              <a:ext cx="4686388" cy="230832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rgbClr val="000000"/>
                  </a:solidFill>
                </a:rPr>
                <a:t>Spindle position in anterior A3 blastomere measured in side view</a:t>
              </a:r>
            </a:p>
          </p:txBody>
        </p:sp>
        <p:grpSp>
          <p:nvGrpSpPr>
            <p:cNvPr id="26" name="Group 137">
              <a:extLst>
                <a:ext uri="{FF2B5EF4-FFF2-40B4-BE49-F238E27FC236}">
                  <a16:creationId xmlns="" xmlns:a16="http://schemas.microsoft.com/office/drawing/2014/main" id="{90117E26-8122-45F2-A317-E4C8FAB1F0E2}"/>
                </a:ext>
              </a:extLst>
            </p:cNvPr>
            <p:cNvGrpSpPr/>
            <p:nvPr/>
          </p:nvGrpSpPr>
          <p:grpSpPr>
            <a:xfrm>
              <a:off x="3992903" y="1930068"/>
              <a:ext cx="180497" cy="214437"/>
              <a:chOff x="3568633" y="5094882"/>
              <a:chExt cx="208599" cy="214437"/>
            </a:xfrm>
          </p:grpSpPr>
          <p:sp>
            <p:nvSpPr>
              <p:cNvPr id="27" name="Chord 138">
                <a:extLst>
                  <a:ext uri="{FF2B5EF4-FFF2-40B4-BE49-F238E27FC236}">
                    <a16:creationId xmlns="" xmlns:a16="http://schemas.microsoft.com/office/drawing/2014/main" id="{8C1ED270-D8F5-4C76-A72C-86CCCBFB08C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 flipH="1">
                <a:off x="3565714" y="5097801"/>
                <a:ext cx="214437" cy="208599"/>
              </a:xfrm>
              <a:prstGeom prst="chord">
                <a:avLst>
                  <a:gd name="adj1" fmla="val 9229110"/>
                  <a:gd name="adj2" fmla="val 1564262"/>
                </a:avLst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600" dirty="0"/>
              </a:p>
            </p:txBody>
          </p:sp>
          <p:cxnSp>
            <p:nvCxnSpPr>
              <p:cNvPr id="28" name="Straight Arrow Connector 139">
                <a:extLst>
                  <a:ext uri="{FF2B5EF4-FFF2-40B4-BE49-F238E27FC236}">
                    <a16:creationId xmlns="" xmlns:a16="http://schemas.microsoft.com/office/drawing/2014/main" id="{15D07524-DCA4-4346-AA9D-6750B1CA84BC}"/>
                  </a:ext>
                </a:extLst>
              </p:cNvPr>
              <p:cNvCxnSpPr/>
              <p:nvPr/>
            </p:nvCxnSpPr>
            <p:spPr>
              <a:xfrm>
                <a:off x="3685158" y="5183500"/>
                <a:ext cx="0" cy="90000"/>
              </a:xfrm>
              <a:prstGeom prst="straightConnector1">
                <a:avLst/>
              </a:prstGeom>
              <a:ln w="6350" cap="flat">
                <a:headEnd type="oval" w="sm" len="sm"/>
                <a:tailEnd type="oval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146">
              <a:extLst>
                <a:ext uri="{FF2B5EF4-FFF2-40B4-BE49-F238E27FC236}">
                  <a16:creationId xmlns="" xmlns:a16="http://schemas.microsoft.com/office/drawing/2014/main" id="{82320CE4-2ED4-492B-907B-2E7979868F3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643223" y="2327321"/>
              <a:ext cx="204175" cy="309623"/>
              <a:chOff x="8249290" y="4904043"/>
              <a:chExt cx="377635" cy="495523"/>
            </a:xfrm>
          </p:grpSpPr>
          <p:grpSp>
            <p:nvGrpSpPr>
              <p:cNvPr id="30" name="Group 147">
                <a:extLst>
                  <a:ext uri="{FF2B5EF4-FFF2-40B4-BE49-F238E27FC236}">
                    <a16:creationId xmlns="" xmlns:a16="http://schemas.microsoft.com/office/drawing/2014/main" id="{7680DC8E-C1D4-407D-850E-57CD9119273D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flipH="1">
                <a:off x="8292327" y="4967184"/>
                <a:ext cx="285348" cy="406676"/>
                <a:chOff x="8774970" y="4466764"/>
                <a:chExt cx="1058138" cy="1508054"/>
              </a:xfrm>
            </p:grpSpPr>
            <p:sp>
              <p:nvSpPr>
                <p:cNvPr id="33" name="Chord 150">
                  <a:extLst>
                    <a:ext uri="{FF2B5EF4-FFF2-40B4-BE49-F238E27FC236}">
                      <a16:creationId xmlns="" xmlns:a16="http://schemas.microsoft.com/office/drawing/2014/main" id="{E6BA9724-E8F4-415E-9F4C-98A93F0269F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889368" y="4466764"/>
                  <a:ext cx="828830" cy="837243"/>
                </a:xfrm>
                <a:prstGeom prst="chord">
                  <a:avLst>
                    <a:gd name="adj1" fmla="val 9229110"/>
                    <a:gd name="adj2" fmla="val 1564262"/>
                  </a:avLst>
                </a:prstGeom>
                <a:ln w="6350" cmpd="sng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34" name="Chord 151">
                  <a:extLst>
                    <a:ext uri="{FF2B5EF4-FFF2-40B4-BE49-F238E27FC236}">
                      <a16:creationId xmlns="" xmlns:a16="http://schemas.microsoft.com/office/drawing/2014/main" id="{06E35469-621C-48BC-9D18-573B3FE5AD22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0800000">
                  <a:off x="8774970" y="4905940"/>
                  <a:ext cx="1058138" cy="1068878"/>
                </a:xfrm>
                <a:prstGeom prst="chord">
                  <a:avLst>
                    <a:gd name="adj1" fmla="val 8106713"/>
                    <a:gd name="adj2" fmla="val 2675472"/>
                  </a:avLst>
                </a:prstGeom>
                <a:ln w="6350" cmpd="sng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</p:grpSp>
          <p:sp>
            <p:nvSpPr>
              <p:cNvPr id="31" name="TextBox 148">
                <a:extLst>
                  <a:ext uri="{FF2B5EF4-FFF2-40B4-BE49-F238E27FC236}">
                    <a16:creationId xmlns="" xmlns:a16="http://schemas.microsoft.com/office/drawing/2014/main" id="{B1FFFB63-4836-4F8D-9838-5ACD0D83B013}"/>
                  </a:ext>
                </a:extLst>
              </p:cNvPr>
              <p:cNvSpPr txBox="1"/>
              <p:nvPr/>
            </p:nvSpPr>
            <p:spPr>
              <a:xfrm>
                <a:off x="8249292" y="4904043"/>
                <a:ext cx="377633" cy="295541"/>
              </a:xfrm>
              <a:prstGeom prst="rect">
                <a:avLst/>
              </a:prstGeom>
              <a:noFill/>
              <a:ln w="6350" cmpd="sng"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00" b="1" dirty="0"/>
                  <a:t>A</a:t>
                </a:r>
              </a:p>
            </p:txBody>
          </p:sp>
          <p:sp>
            <p:nvSpPr>
              <p:cNvPr id="32" name="TextBox 149">
                <a:extLst>
                  <a:ext uri="{FF2B5EF4-FFF2-40B4-BE49-F238E27FC236}">
                    <a16:creationId xmlns="" xmlns:a16="http://schemas.microsoft.com/office/drawing/2014/main" id="{BFFC37CC-EE85-4F8C-B226-31ED0CE68FFC}"/>
                  </a:ext>
                </a:extLst>
              </p:cNvPr>
              <p:cNvSpPr txBox="1"/>
              <p:nvPr/>
            </p:nvSpPr>
            <p:spPr>
              <a:xfrm>
                <a:off x="8249290" y="5104025"/>
                <a:ext cx="377633" cy="295541"/>
              </a:xfrm>
              <a:prstGeom prst="rect">
                <a:avLst/>
              </a:prstGeom>
              <a:noFill/>
              <a:ln w="6350" cmpd="sng"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00" b="1" dirty="0"/>
                  <a:t>V</a:t>
                </a:r>
              </a:p>
            </p:txBody>
          </p:sp>
        </p:grpSp>
        <p:grpSp>
          <p:nvGrpSpPr>
            <p:cNvPr id="35" name="Group 140">
              <a:extLst>
                <a:ext uri="{FF2B5EF4-FFF2-40B4-BE49-F238E27FC236}">
                  <a16:creationId xmlns="" xmlns:a16="http://schemas.microsoft.com/office/drawing/2014/main" id="{81028B0F-D389-486B-8244-AF0F2C12E80B}"/>
                </a:ext>
              </a:extLst>
            </p:cNvPr>
            <p:cNvGrpSpPr/>
            <p:nvPr/>
          </p:nvGrpSpPr>
          <p:grpSpPr>
            <a:xfrm>
              <a:off x="2348233" y="2317848"/>
              <a:ext cx="180497" cy="214437"/>
              <a:chOff x="4839649" y="5138235"/>
              <a:chExt cx="208599" cy="214437"/>
            </a:xfrm>
          </p:grpSpPr>
          <p:sp>
            <p:nvSpPr>
              <p:cNvPr id="36" name="Chord 141">
                <a:extLst>
                  <a:ext uri="{FF2B5EF4-FFF2-40B4-BE49-F238E27FC236}">
                    <a16:creationId xmlns="" xmlns:a16="http://schemas.microsoft.com/office/drawing/2014/main" id="{F43F4DE9-3D0B-4B49-8A91-A508A4337160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 flipH="1">
                <a:off x="4836730" y="5141154"/>
                <a:ext cx="214437" cy="208599"/>
              </a:xfrm>
              <a:prstGeom prst="chord">
                <a:avLst>
                  <a:gd name="adj1" fmla="val 9229110"/>
                  <a:gd name="adj2" fmla="val 1564262"/>
                </a:avLst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600" dirty="0"/>
              </a:p>
            </p:txBody>
          </p:sp>
          <p:cxnSp>
            <p:nvCxnSpPr>
              <p:cNvPr id="37" name="Straight Arrow Connector 142">
                <a:extLst>
                  <a:ext uri="{FF2B5EF4-FFF2-40B4-BE49-F238E27FC236}">
                    <a16:creationId xmlns="" xmlns:a16="http://schemas.microsoft.com/office/drawing/2014/main" id="{21DB5AC9-2D44-4CC4-8DFD-54EBF09F7C32}"/>
                  </a:ext>
                </a:extLst>
              </p:cNvPr>
              <p:cNvCxnSpPr/>
              <p:nvPr/>
            </p:nvCxnSpPr>
            <p:spPr>
              <a:xfrm>
                <a:off x="4946649" y="5186868"/>
                <a:ext cx="36000" cy="107997"/>
              </a:xfrm>
              <a:prstGeom prst="straightConnector1">
                <a:avLst/>
              </a:prstGeom>
              <a:ln w="6350" cap="flat">
                <a:headEnd type="oval" w="sm" len="sm"/>
                <a:tailEnd type="oval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143">
              <a:extLst>
                <a:ext uri="{FF2B5EF4-FFF2-40B4-BE49-F238E27FC236}">
                  <a16:creationId xmlns="" xmlns:a16="http://schemas.microsoft.com/office/drawing/2014/main" id="{C0328B23-F168-47D3-810F-9A8CB1C037DE}"/>
                </a:ext>
              </a:extLst>
            </p:cNvPr>
            <p:cNvGrpSpPr/>
            <p:nvPr/>
          </p:nvGrpSpPr>
          <p:grpSpPr>
            <a:xfrm>
              <a:off x="2348233" y="2842088"/>
              <a:ext cx="180497" cy="214437"/>
              <a:chOff x="3568633" y="4659396"/>
              <a:chExt cx="208599" cy="214437"/>
            </a:xfrm>
          </p:grpSpPr>
          <p:sp>
            <p:nvSpPr>
              <p:cNvPr id="43" name="Chord 144">
                <a:extLst>
                  <a:ext uri="{FF2B5EF4-FFF2-40B4-BE49-F238E27FC236}">
                    <a16:creationId xmlns="" xmlns:a16="http://schemas.microsoft.com/office/drawing/2014/main" id="{B6CA9F5F-0551-4424-9925-AEFFD4ECB8DE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 flipH="1">
                <a:off x="3565714" y="4662315"/>
                <a:ext cx="214437" cy="208599"/>
              </a:xfrm>
              <a:prstGeom prst="chord">
                <a:avLst>
                  <a:gd name="adj1" fmla="val 9229110"/>
                  <a:gd name="adj2" fmla="val 1564262"/>
                </a:avLst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600" dirty="0"/>
              </a:p>
            </p:txBody>
          </p:sp>
          <p:cxnSp>
            <p:nvCxnSpPr>
              <p:cNvPr id="44" name="Straight Arrow Connector 145">
                <a:extLst>
                  <a:ext uri="{FF2B5EF4-FFF2-40B4-BE49-F238E27FC236}">
                    <a16:creationId xmlns="" xmlns:a16="http://schemas.microsoft.com/office/drawing/2014/main" id="{A55C07EC-CBF7-4B83-B83A-1F7B7EEB718C}"/>
                  </a:ext>
                </a:extLst>
              </p:cNvPr>
              <p:cNvCxnSpPr/>
              <p:nvPr/>
            </p:nvCxnSpPr>
            <p:spPr>
              <a:xfrm>
                <a:off x="3685158" y="4714379"/>
                <a:ext cx="0" cy="107997"/>
              </a:xfrm>
              <a:prstGeom prst="straightConnector1">
                <a:avLst/>
              </a:prstGeom>
              <a:ln w="6350" cap="flat">
                <a:headEnd type="oval" w="sm" len="sm"/>
                <a:tailEnd type="oval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5" name="Connecteur droit 44">
              <a:extLst>
                <a:ext uri="{FF2B5EF4-FFF2-40B4-BE49-F238E27FC236}">
                  <a16:creationId xmlns="" xmlns:a16="http://schemas.microsoft.com/office/drawing/2014/main" id="{E672030E-688C-41B0-983E-74BF04D293AB}"/>
                </a:ext>
              </a:extLst>
            </p:cNvPr>
            <p:cNvCxnSpPr/>
            <p:nvPr/>
          </p:nvCxnSpPr>
          <p:spPr>
            <a:xfrm>
              <a:off x="3296684" y="2273977"/>
              <a:ext cx="6840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Box 176">
              <a:extLst>
                <a:ext uri="{FF2B5EF4-FFF2-40B4-BE49-F238E27FC236}">
                  <a16:creationId xmlns="" xmlns:a16="http://schemas.microsoft.com/office/drawing/2014/main" id="{8011AC11-6C58-4F83-9D2E-AB29E54A0FDB}"/>
                </a:ext>
              </a:extLst>
            </p:cNvPr>
            <p:cNvSpPr txBox="1"/>
            <p:nvPr/>
          </p:nvSpPr>
          <p:spPr>
            <a:xfrm>
              <a:off x="1590672" y="2051720"/>
              <a:ext cx="47801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i="1" dirty="0">
                  <a:solidFill>
                    <a:schemeClr val="bg1">
                      <a:lumMod val="50000"/>
                    </a:schemeClr>
                  </a:solidFill>
                </a:rPr>
                <a:t>P</a:t>
              </a:r>
              <a:r>
                <a:rPr lang="en-US" sz="700" dirty="0">
                  <a:solidFill>
                    <a:schemeClr val="bg1">
                      <a:lumMod val="50000"/>
                    </a:schemeClr>
                  </a:solidFill>
                </a:rPr>
                <a:t>=0,031</a:t>
              </a:r>
            </a:p>
          </p:txBody>
        </p:sp>
        <p:sp>
          <p:nvSpPr>
            <p:cNvPr id="47" name="TextBox 176">
              <a:extLst>
                <a:ext uri="{FF2B5EF4-FFF2-40B4-BE49-F238E27FC236}">
                  <a16:creationId xmlns="" xmlns:a16="http://schemas.microsoft.com/office/drawing/2014/main" id="{3DA72DC2-FB60-40A9-85AD-E3FE6A88F50D}"/>
                </a:ext>
              </a:extLst>
            </p:cNvPr>
            <p:cNvSpPr txBox="1"/>
            <p:nvPr/>
          </p:nvSpPr>
          <p:spPr>
            <a:xfrm>
              <a:off x="1938909" y="2064270"/>
              <a:ext cx="47801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i="1" dirty="0">
                  <a:solidFill>
                    <a:schemeClr val="bg1">
                      <a:lumMod val="50000"/>
                    </a:schemeClr>
                  </a:solidFill>
                </a:rPr>
                <a:t>P</a:t>
              </a:r>
              <a:r>
                <a:rPr lang="en-US" sz="700" dirty="0">
                  <a:solidFill>
                    <a:schemeClr val="bg1">
                      <a:lumMod val="50000"/>
                    </a:schemeClr>
                  </a:solidFill>
                </a:rPr>
                <a:t>=0,094</a:t>
              </a:r>
              <a:endParaRPr lang="en-US" sz="700" baseline="30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8" name="TextBox 176">
              <a:extLst>
                <a:ext uri="{FF2B5EF4-FFF2-40B4-BE49-F238E27FC236}">
                  <a16:creationId xmlns="" xmlns:a16="http://schemas.microsoft.com/office/drawing/2014/main" id="{FAD3D968-EE38-4D18-A585-996E1D13A71D}"/>
                </a:ext>
              </a:extLst>
            </p:cNvPr>
            <p:cNvSpPr txBox="1"/>
            <p:nvPr/>
          </p:nvSpPr>
          <p:spPr>
            <a:xfrm>
              <a:off x="1765959" y="1854798"/>
              <a:ext cx="47801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i="1" dirty="0">
                  <a:solidFill>
                    <a:schemeClr val="bg1">
                      <a:lumMod val="50000"/>
                    </a:schemeClr>
                  </a:solidFill>
                </a:rPr>
                <a:t>P</a:t>
              </a:r>
              <a:r>
                <a:rPr lang="en-US" sz="700" dirty="0">
                  <a:solidFill>
                    <a:schemeClr val="bg1">
                      <a:lumMod val="50000"/>
                    </a:schemeClr>
                  </a:solidFill>
                </a:rPr>
                <a:t>=0,016</a:t>
              </a:r>
              <a:endParaRPr lang="en-US" sz="700" baseline="30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9" name="Straight Connector 177">
              <a:extLst>
                <a:ext uri="{FF2B5EF4-FFF2-40B4-BE49-F238E27FC236}">
                  <a16:creationId xmlns="" xmlns:a16="http://schemas.microsoft.com/office/drawing/2014/main" id="{AC8B02AC-CF38-4B0B-88A8-89094A771693}"/>
                </a:ext>
              </a:extLst>
            </p:cNvPr>
            <p:cNvCxnSpPr/>
            <p:nvPr/>
          </p:nvCxnSpPr>
          <p:spPr>
            <a:xfrm>
              <a:off x="1807327" y="2024771"/>
              <a:ext cx="396000" cy="0"/>
            </a:xfrm>
            <a:prstGeom prst="line">
              <a:avLst/>
            </a:prstGeom>
            <a:ln w="3175" cmpd="sng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50" name="Group 137">
              <a:extLst>
                <a:ext uri="{FF2B5EF4-FFF2-40B4-BE49-F238E27FC236}">
                  <a16:creationId xmlns="" xmlns:a16="http://schemas.microsoft.com/office/drawing/2014/main" id="{E980C5B2-4377-4A97-9FAC-FE255CB19881}"/>
                </a:ext>
              </a:extLst>
            </p:cNvPr>
            <p:cNvGrpSpPr/>
            <p:nvPr/>
          </p:nvGrpSpPr>
          <p:grpSpPr>
            <a:xfrm flipV="1">
              <a:off x="3988050" y="2391135"/>
              <a:ext cx="180497" cy="214437"/>
              <a:chOff x="3568633" y="5094882"/>
              <a:chExt cx="208599" cy="214437"/>
            </a:xfrm>
          </p:grpSpPr>
          <p:sp>
            <p:nvSpPr>
              <p:cNvPr id="51" name="Chord 138">
                <a:extLst>
                  <a:ext uri="{FF2B5EF4-FFF2-40B4-BE49-F238E27FC236}">
                    <a16:creationId xmlns="" xmlns:a16="http://schemas.microsoft.com/office/drawing/2014/main" id="{34B5A5CC-ABE6-4BA8-9A29-7D629F942B0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5400000" flipH="1">
                <a:off x="3565714" y="5097801"/>
                <a:ext cx="214437" cy="208599"/>
              </a:xfrm>
              <a:prstGeom prst="chord">
                <a:avLst>
                  <a:gd name="adj1" fmla="val 9229110"/>
                  <a:gd name="adj2" fmla="val 1564262"/>
                </a:avLst>
              </a:prstGeom>
              <a:ln w="6350" cmpd="sng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600" dirty="0"/>
              </a:p>
            </p:txBody>
          </p:sp>
          <p:cxnSp>
            <p:nvCxnSpPr>
              <p:cNvPr id="52" name="Straight Arrow Connector 139">
                <a:extLst>
                  <a:ext uri="{FF2B5EF4-FFF2-40B4-BE49-F238E27FC236}">
                    <a16:creationId xmlns="" xmlns:a16="http://schemas.microsoft.com/office/drawing/2014/main" id="{584B3AE2-C329-40BE-9CB5-F6AF2146CA98}"/>
                  </a:ext>
                </a:extLst>
              </p:cNvPr>
              <p:cNvCxnSpPr/>
              <p:nvPr/>
            </p:nvCxnSpPr>
            <p:spPr>
              <a:xfrm>
                <a:off x="3685158" y="5183500"/>
                <a:ext cx="0" cy="90000"/>
              </a:xfrm>
              <a:prstGeom prst="straightConnector1">
                <a:avLst/>
              </a:prstGeom>
              <a:ln w="6350" cap="flat">
                <a:headEnd type="oval" w="sm" len="sm"/>
                <a:tailEnd type="oval" w="sm" len="sm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53" name="TextBox 176">
              <a:extLst>
                <a:ext uri="{FF2B5EF4-FFF2-40B4-BE49-F238E27FC236}">
                  <a16:creationId xmlns="" xmlns:a16="http://schemas.microsoft.com/office/drawing/2014/main" id="{F28F8763-DB6B-4F70-A07B-B638AD379052}"/>
                </a:ext>
              </a:extLst>
            </p:cNvPr>
            <p:cNvSpPr txBox="1"/>
            <p:nvPr/>
          </p:nvSpPr>
          <p:spPr>
            <a:xfrm>
              <a:off x="3245695" y="1988157"/>
              <a:ext cx="47801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i="1" dirty="0">
                  <a:solidFill>
                    <a:schemeClr val="bg1">
                      <a:lumMod val="50000"/>
                    </a:schemeClr>
                  </a:solidFill>
                </a:rPr>
                <a:t>P</a:t>
              </a:r>
              <a:r>
                <a:rPr lang="en-US" sz="700" dirty="0">
                  <a:solidFill>
                    <a:schemeClr val="bg1">
                      <a:lumMod val="50000"/>
                    </a:schemeClr>
                  </a:solidFill>
                </a:rPr>
                <a:t>=0,047</a:t>
              </a:r>
            </a:p>
          </p:txBody>
        </p:sp>
        <p:sp>
          <p:nvSpPr>
            <p:cNvPr id="54" name="TextBox 176">
              <a:extLst>
                <a:ext uri="{FF2B5EF4-FFF2-40B4-BE49-F238E27FC236}">
                  <a16:creationId xmlns="" xmlns:a16="http://schemas.microsoft.com/office/drawing/2014/main" id="{03EE8AB2-3B10-4147-9AC7-82B77FE1AC2D}"/>
                </a:ext>
              </a:extLst>
            </p:cNvPr>
            <p:cNvSpPr txBox="1"/>
            <p:nvPr/>
          </p:nvSpPr>
          <p:spPr>
            <a:xfrm>
              <a:off x="3612477" y="2000707"/>
              <a:ext cx="47801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i="1" dirty="0">
                  <a:solidFill>
                    <a:schemeClr val="bg1">
                      <a:lumMod val="50000"/>
                    </a:schemeClr>
                  </a:solidFill>
                </a:rPr>
                <a:t>P</a:t>
              </a:r>
              <a:r>
                <a:rPr lang="en-US" sz="700" dirty="0">
                  <a:solidFill>
                    <a:schemeClr val="bg1">
                      <a:lumMod val="50000"/>
                    </a:schemeClr>
                  </a:solidFill>
                </a:rPr>
                <a:t>=0,031</a:t>
              </a:r>
              <a:endParaRPr lang="en-US" sz="700" baseline="30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55" name="TextBox 176">
              <a:extLst>
                <a:ext uri="{FF2B5EF4-FFF2-40B4-BE49-F238E27FC236}">
                  <a16:creationId xmlns="" xmlns:a16="http://schemas.microsoft.com/office/drawing/2014/main" id="{877DC1FA-3F17-48CC-A1A8-E2402141C964}"/>
                </a:ext>
              </a:extLst>
            </p:cNvPr>
            <p:cNvSpPr txBox="1"/>
            <p:nvPr/>
          </p:nvSpPr>
          <p:spPr>
            <a:xfrm>
              <a:off x="3455424" y="1791235"/>
              <a:ext cx="43313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i="1" dirty="0">
                  <a:solidFill>
                    <a:schemeClr val="bg1">
                      <a:lumMod val="50000"/>
                    </a:schemeClr>
                  </a:solidFill>
                </a:rPr>
                <a:t>P</a:t>
              </a:r>
              <a:r>
                <a:rPr lang="en-US" sz="700" dirty="0">
                  <a:solidFill>
                    <a:schemeClr val="bg1">
                      <a:lumMod val="50000"/>
                    </a:schemeClr>
                  </a:solidFill>
                </a:rPr>
                <a:t>=0,47</a:t>
              </a:r>
              <a:endParaRPr lang="en-US" sz="700" baseline="30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6" name="Straight Connector 177">
              <a:extLst>
                <a:ext uri="{FF2B5EF4-FFF2-40B4-BE49-F238E27FC236}">
                  <a16:creationId xmlns="" xmlns:a16="http://schemas.microsoft.com/office/drawing/2014/main" id="{96F4E2FC-E4E0-451C-8AD9-A002CB4206A3}"/>
                </a:ext>
              </a:extLst>
            </p:cNvPr>
            <p:cNvCxnSpPr/>
            <p:nvPr/>
          </p:nvCxnSpPr>
          <p:spPr>
            <a:xfrm>
              <a:off x="3474350" y="1961208"/>
              <a:ext cx="396000" cy="0"/>
            </a:xfrm>
            <a:prstGeom prst="line">
              <a:avLst/>
            </a:prstGeom>
            <a:ln w="3175" cmpd="sng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="" xmlns:a16="http://schemas.microsoft.com/office/drawing/2014/main" id="{13A5A300-CF5A-48FB-8F19-ACA63A871B7D}"/>
                </a:ext>
              </a:extLst>
            </p:cNvPr>
            <p:cNvCxnSpPr/>
            <p:nvPr/>
          </p:nvCxnSpPr>
          <p:spPr>
            <a:xfrm>
              <a:off x="5007280" y="2256038"/>
              <a:ext cx="6840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58" name="Group 146">
              <a:extLst>
                <a:ext uri="{FF2B5EF4-FFF2-40B4-BE49-F238E27FC236}">
                  <a16:creationId xmlns="" xmlns:a16="http://schemas.microsoft.com/office/drawing/2014/main" id="{3383B7A1-9451-4AA3-8058-CE1734B3703A}"/>
                </a:ext>
              </a:extLst>
            </p:cNvPr>
            <p:cNvGrpSpPr>
              <a:grpSpLocks noChangeAspect="1"/>
            </p:cNvGrpSpPr>
            <p:nvPr/>
          </p:nvGrpSpPr>
          <p:grpSpPr>
            <a:xfrm rot="10800000">
              <a:off x="5615977" y="1870491"/>
              <a:ext cx="231154" cy="309623"/>
              <a:chOff x="8224346" y="4907884"/>
              <a:chExt cx="427534" cy="495523"/>
            </a:xfrm>
          </p:grpSpPr>
          <p:grpSp>
            <p:nvGrpSpPr>
              <p:cNvPr id="59" name="Group 147">
                <a:extLst>
                  <a:ext uri="{FF2B5EF4-FFF2-40B4-BE49-F238E27FC236}">
                    <a16:creationId xmlns="" xmlns:a16="http://schemas.microsoft.com/office/drawing/2014/main" id="{A7C94F0A-0AA7-4E93-8E1F-4C3FBDB70A55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 flipH="1">
                <a:off x="8292327" y="4967184"/>
                <a:ext cx="285348" cy="406676"/>
                <a:chOff x="8774970" y="4466764"/>
                <a:chExt cx="1058138" cy="1508054"/>
              </a:xfrm>
            </p:grpSpPr>
            <p:sp>
              <p:nvSpPr>
                <p:cNvPr id="62" name="Chord 150">
                  <a:extLst>
                    <a:ext uri="{FF2B5EF4-FFF2-40B4-BE49-F238E27FC236}">
                      <a16:creationId xmlns="" xmlns:a16="http://schemas.microsoft.com/office/drawing/2014/main" id="{42AFC2E0-277A-4D5B-A1A6-B5A64DF2DCC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889368" y="4466764"/>
                  <a:ext cx="828830" cy="837243"/>
                </a:xfrm>
                <a:prstGeom prst="chord">
                  <a:avLst>
                    <a:gd name="adj1" fmla="val 9229110"/>
                    <a:gd name="adj2" fmla="val 1564262"/>
                  </a:avLst>
                </a:prstGeom>
                <a:ln w="6350" cmpd="sng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63" name="Chord 151">
                  <a:extLst>
                    <a:ext uri="{FF2B5EF4-FFF2-40B4-BE49-F238E27FC236}">
                      <a16:creationId xmlns="" xmlns:a16="http://schemas.microsoft.com/office/drawing/2014/main" id="{28F471AB-0213-401B-ADFA-032E45110B5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rot="10800000">
                  <a:off x="8774970" y="4905940"/>
                  <a:ext cx="1058138" cy="1068878"/>
                </a:xfrm>
                <a:prstGeom prst="chord">
                  <a:avLst>
                    <a:gd name="adj1" fmla="val 8106713"/>
                    <a:gd name="adj2" fmla="val 2675472"/>
                  </a:avLst>
                </a:prstGeom>
                <a:ln w="6350" cmpd="sng"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</p:grpSp>
          <p:sp>
            <p:nvSpPr>
              <p:cNvPr id="60" name="TextBox 148">
                <a:extLst>
                  <a:ext uri="{FF2B5EF4-FFF2-40B4-BE49-F238E27FC236}">
                    <a16:creationId xmlns="" xmlns:a16="http://schemas.microsoft.com/office/drawing/2014/main" id="{DE3A770B-24AD-47AF-ADF0-638E007745E7}"/>
                  </a:ext>
                </a:extLst>
              </p:cNvPr>
              <p:cNvSpPr txBox="1"/>
              <p:nvPr/>
            </p:nvSpPr>
            <p:spPr>
              <a:xfrm rot="10800000">
                <a:off x="8225822" y="4907884"/>
                <a:ext cx="424569" cy="295541"/>
              </a:xfrm>
              <a:prstGeom prst="rect">
                <a:avLst/>
              </a:prstGeom>
              <a:noFill/>
              <a:ln w="6350" cmpd="sng"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00" b="1" dirty="0"/>
                  <a:t>V</a:t>
                </a:r>
              </a:p>
            </p:txBody>
          </p:sp>
          <p:sp>
            <p:nvSpPr>
              <p:cNvPr id="61" name="TextBox 149">
                <a:extLst>
                  <a:ext uri="{FF2B5EF4-FFF2-40B4-BE49-F238E27FC236}">
                    <a16:creationId xmlns="" xmlns:a16="http://schemas.microsoft.com/office/drawing/2014/main" id="{B3629611-137E-4C19-8AEE-71DDB90FC368}"/>
                  </a:ext>
                </a:extLst>
              </p:cNvPr>
              <p:cNvSpPr txBox="1"/>
              <p:nvPr/>
            </p:nvSpPr>
            <p:spPr>
              <a:xfrm rot="10800000">
                <a:off x="8224346" y="5107866"/>
                <a:ext cx="427534" cy="295541"/>
              </a:xfrm>
              <a:prstGeom prst="rect">
                <a:avLst/>
              </a:prstGeom>
              <a:noFill/>
              <a:ln w="6350" cmpd="sng"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600" b="1" dirty="0"/>
                  <a:t>A</a:t>
                </a:r>
              </a:p>
            </p:txBody>
          </p:sp>
        </p:grpSp>
        <p:sp>
          <p:nvSpPr>
            <p:cNvPr id="64" name="TextBox 176">
              <a:extLst>
                <a:ext uri="{FF2B5EF4-FFF2-40B4-BE49-F238E27FC236}">
                  <a16:creationId xmlns="" xmlns:a16="http://schemas.microsoft.com/office/drawing/2014/main" id="{2F39361B-C62B-476A-81EE-E0FC5B7FBCD2}"/>
                </a:ext>
              </a:extLst>
            </p:cNvPr>
            <p:cNvSpPr txBox="1"/>
            <p:nvPr/>
          </p:nvSpPr>
          <p:spPr>
            <a:xfrm>
              <a:off x="4939314" y="1957422"/>
              <a:ext cx="47801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i="1" dirty="0">
                  <a:solidFill>
                    <a:schemeClr val="bg1">
                      <a:lumMod val="50000"/>
                    </a:schemeClr>
                  </a:solidFill>
                </a:rPr>
                <a:t>P</a:t>
              </a:r>
              <a:r>
                <a:rPr lang="en-US" sz="700" dirty="0">
                  <a:solidFill>
                    <a:schemeClr val="bg1">
                      <a:lumMod val="50000"/>
                    </a:schemeClr>
                  </a:solidFill>
                </a:rPr>
                <a:t>=0,078</a:t>
              </a:r>
            </a:p>
          </p:txBody>
        </p:sp>
        <p:sp>
          <p:nvSpPr>
            <p:cNvPr id="65" name="TextBox 176">
              <a:extLst>
                <a:ext uri="{FF2B5EF4-FFF2-40B4-BE49-F238E27FC236}">
                  <a16:creationId xmlns="" xmlns:a16="http://schemas.microsoft.com/office/drawing/2014/main" id="{F7766721-BFA1-42AD-A95E-79A06DFC4A1E}"/>
                </a:ext>
              </a:extLst>
            </p:cNvPr>
            <p:cNvSpPr txBox="1"/>
            <p:nvPr/>
          </p:nvSpPr>
          <p:spPr>
            <a:xfrm>
              <a:off x="5267696" y="2082772"/>
              <a:ext cx="47801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i="1" dirty="0">
                  <a:solidFill>
                    <a:schemeClr val="bg1">
                      <a:lumMod val="50000"/>
                    </a:schemeClr>
                  </a:solidFill>
                </a:rPr>
                <a:t>P</a:t>
              </a:r>
              <a:r>
                <a:rPr lang="en-US" sz="700" dirty="0">
                  <a:solidFill>
                    <a:schemeClr val="bg1">
                      <a:lumMod val="50000"/>
                    </a:schemeClr>
                  </a:solidFill>
                </a:rPr>
                <a:t>=0,016</a:t>
              </a:r>
              <a:endParaRPr lang="en-US" sz="700" baseline="30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6" name="TextBox 176">
              <a:extLst>
                <a:ext uri="{FF2B5EF4-FFF2-40B4-BE49-F238E27FC236}">
                  <a16:creationId xmlns="" xmlns:a16="http://schemas.microsoft.com/office/drawing/2014/main" id="{95307AAF-59FD-4F4F-8794-197D6999C149}"/>
                </a:ext>
              </a:extLst>
            </p:cNvPr>
            <p:cNvSpPr txBox="1"/>
            <p:nvPr/>
          </p:nvSpPr>
          <p:spPr>
            <a:xfrm>
              <a:off x="5109801" y="1760500"/>
              <a:ext cx="47801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i="1" dirty="0">
                  <a:solidFill>
                    <a:schemeClr val="bg1">
                      <a:lumMod val="50000"/>
                    </a:schemeClr>
                  </a:solidFill>
                </a:rPr>
                <a:t>P</a:t>
              </a:r>
              <a:r>
                <a:rPr lang="en-US" sz="700" dirty="0">
                  <a:solidFill>
                    <a:schemeClr val="bg1">
                      <a:lumMod val="50000"/>
                    </a:schemeClr>
                  </a:solidFill>
                </a:rPr>
                <a:t>=0,078</a:t>
              </a:r>
              <a:endParaRPr lang="en-US" sz="700" baseline="300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67" name="Straight Connector 177">
              <a:extLst>
                <a:ext uri="{FF2B5EF4-FFF2-40B4-BE49-F238E27FC236}">
                  <a16:creationId xmlns="" xmlns:a16="http://schemas.microsoft.com/office/drawing/2014/main" id="{20F111DB-F5FB-479A-A836-059A1658439B}"/>
                </a:ext>
              </a:extLst>
            </p:cNvPr>
            <p:cNvCxnSpPr/>
            <p:nvPr/>
          </p:nvCxnSpPr>
          <p:spPr>
            <a:xfrm>
              <a:off x="5151169" y="1930473"/>
              <a:ext cx="396000" cy="0"/>
            </a:xfrm>
            <a:prstGeom prst="line">
              <a:avLst/>
            </a:prstGeom>
            <a:ln w="3175" cmpd="sng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Connecteur droit 67">
              <a:extLst>
                <a:ext uri="{FF2B5EF4-FFF2-40B4-BE49-F238E27FC236}">
                  <a16:creationId xmlns="" xmlns:a16="http://schemas.microsoft.com/office/drawing/2014/main" id="{082E80B0-2862-4EE2-BAE5-6765D8B5E980}"/>
                </a:ext>
              </a:extLst>
            </p:cNvPr>
            <p:cNvCxnSpPr/>
            <p:nvPr/>
          </p:nvCxnSpPr>
          <p:spPr>
            <a:xfrm>
              <a:off x="1638453" y="2939457"/>
              <a:ext cx="684000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872518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33632</TotalTime>
  <Words>74</Words>
  <Application>Microsoft Office PowerPoint</Application>
  <PresentationFormat>Affichage à l'écran (4:3)</PresentationFormat>
  <Paragraphs>32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Présentation PowerPoint</vt:lpstr>
    </vt:vector>
  </TitlesOfParts>
  <Company>IST Autria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Benoit Godard</dc:creator>
  <cp:lastModifiedBy>Compte Microsoft</cp:lastModifiedBy>
  <cp:revision>1069</cp:revision>
  <cp:lastPrinted>2020-03-11T16:15:49Z</cp:lastPrinted>
  <dcterms:created xsi:type="dcterms:W3CDTF">2017-10-23T08:30:30Z</dcterms:created>
  <dcterms:modified xsi:type="dcterms:W3CDTF">2021-12-09T07:01:20Z</dcterms:modified>
</cp:coreProperties>
</file>