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76" r:id="rId2"/>
  </p:sldIdLst>
  <p:sldSz cx="6858000" cy="9144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34">
          <p15:clr>
            <a:srgbClr val="A4A3A4"/>
          </p15:clr>
        </p15:guide>
        <p15:guide id="2" pos="41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FF00"/>
    <a:srgbClr val="0000FF"/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6866" autoAdjust="0"/>
  </p:normalViewPr>
  <p:slideViewPr>
    <p:cSldViewPr snapToGrid="0" showGuides="1">
      <p:cViewPr varScale="1">
        <p:scale>
          <a:sx n="53" d="100"/>
          <a:sy n="53" d="100"/>
        </p:scale>
        <p:origin x="2088" y="57"/>
      </p:cViewPr>
      <p:guideLst>
        <p:guide orient="horz" pos="5534"/>
        <p:guide pos="41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73181-173B-46B8-956F-4E0306D2B755}" type="datetimeFigureOut">
              <a:rPr lang="fr-FR" smtClean="0"/>
              <a:t>09/12/2021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4713" y="1238250"/>
            <a:ext cx="25050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825F1-A6A3-4B6D-8D4E-898F0651B0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15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21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0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0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0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2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microsoft.com/office/2007/relationships/hdphoto" Target="../media/hdphoto1.wdp"/><Relationship Id="rId4" Type="http://schemas.openxmlformats.org/officeDocument/2006/relationships/image" Target="../media/image3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Box 213"/>
          <p:cNvSpPr txBox="1"/>
          <p:nvPr/>
        </p:nvSpPr>
        <p:spPr>
          <a:xfrm>
            <a:off x="370961" y="284070"/>
            <a:ext cx="6125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Figure 4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– </a:t>
            </a:r>
            <a:r>
              <a:rPr lang="en-US" sz="1600" dirty="0">
                <a:solidFill>
                  <a:srgbClr val="FF0000"/>
                </a:solidFill>
              </a:rPr>
              <a:t>figure supplement </a:t>
            </a:r>
            <a:r>
              <a:rPr lang="en-US" sz="1600" dirty="0" smtClean="0">
                <a:solidFill>
                  <a:srgbClr val="FF0000"/>
                </a:solidFill>
              </a:rPr>
              <a:t>3</a:t>
            </a:r>
            <a:r>
              <a:rPr lang="en-GB" sz="1600" dirty="0" smtClean="0"/>
              <a:t>: </a:t>
            </a:r>
            <a:r>
              <a:rPr lang="en-GB" sz="1600" dirty="0"/>
              <a:t>Yolk distribution in oocyte and 4-cell stage ; gastrulation phenotypes after zygote microsurgeries.</a:t>
            </a:r>
            <a:endParaRPr lang="en-US" sz="1600" dirty="0"/>
          </a:p>
        </p:txBody>
      </p:sp>
      <p:grpSp>
        <p:nvGrpSpPr>
          <p:cNvPr id="3" name="Groupe 2">
            <a:extLst>
              <a:ext uri="{FF2B5EF4-FFF2-40B4-BE49-F238E27FC236}">
                <a16:creationId xmlns="" xmlns:a16="http://schemas.microsoft.com/office/drawing/2014/main" id="{E02A8F2F-7F97-4119-ABB6-962DA12F97C9}"/>
              </a:ext>
            </a:extLst>
          </p:cNvPr>
          <p:cNvGrpSpPr/>
          <p:nvPr/>
        </p:nvGrpSpPr>
        <p:grpSpPr>
          <a:xfrm>
            <a:off x="1839029" y="1451067"/>
            <a:ext cx="3125286" cy="4958583"/>
            <a:chOff x="1839029" y="1451067"/>
            <a:chExt cx="3125286" cy="4958583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6257" y="1894589"/>
              <a:ext cx="810871" cy="810871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3"/>
            <a:srcRect l="11822" t="11328"/>
            <a:stretch/>
          </p:blipFill>
          <p:spPr>
            <a:xfrm flipH="1">
              <a:off x="4004211" y="1891992"/>
              <a:ext cx="806355" cy="810871"/>
            </a:xfrm>
            <a:prstGeom prst="rect">
              <a:avLst/>
            </a:prstGeom>
          </p:spPr>
        </p:pic>
        <p:sp>
          <p:nvSpPr>
            <p:cNvPr id="11" name="ZoneTexte 10"/>
            <p:cNvSpPr txBox="1"/>
            <p:nvPr/>
          </p:nvSpPr>
          <p:spPr>
            <a:xfrm>
              <a:off x="2266258" y="1486133"/>
              <a:ext cx="806470" cy="2308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Oocyte</a:t>
              </a: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4004212" y="1483536"/>
              <a:ext cx="806354" cy="2308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4-cell</a:t>
              </a: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2185319" y="1689146"/>
              <a:ext cx="961114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unfertilized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959123" y="1673165"/>
              <a:ext cx="898368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/>
                <a:t>anaphase</a:t>
              </a: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135263" y="1855882"/>
              <a:ext cx="887409" cy="200055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rgbClr val="00FF00"/>
                  </a:solidFill>
                </a:rPr>
                <a:t>Bodipy</a:t>
              </a:r>
              <a:r>
                <a:rPr lang="en-GB" sz="700" dirty="0">
                  <a:solidFill>
                    <a:srgbClr val="00FF00"/>
                  </a:solidFill>
                </a:rPr>
                <a:t> 493/503</a:t>
              </a:r>
            </a:p>
          </p:txBody>
        </p:sp>
        <p:grpSp>
          <p:nvGrpSpPr>
            <p:cNvPr id="19" name="Groupe 18"/>
            <p:cNvGrpSpPr/>
            <p:nvPr/>
          </p:nvGrpSpPr>
          <p:grpSpPr>
            <a:xfrm>
              <a:off x="3353232" y="2029112"/>
              <a:ext cx="673334" cy="502406"/>
              <a:chOff x="557138" y="2018644"/>
              <a:chExt cx="673334" cy="502406"/>
            </a:xfrm>
          </p:grpSpPr>
          <p:sp>
            <p:nvSpPr>
              <p:cNvPr id="20" name="TextBox 259"/>
              <p:cNvSpPr txBox="1"/>
              <p:nvPr/>
            </p:nvSpPr>
            <p:spPr>
              <a:xfrm>
                <a:off x="747319" y="2018644"/>
                <a:ext cx="28725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/>
                  <a:t>Ani</a:t>
                </a:r>
              </a:p>
            </p:txBody>
          </p:sp>
          <p:sp>
            <p:nvSpPr>
              <p:cNvPr id="21" name="TextBox 260"/>
              <p:cNvSpPr txBox="1"/>
              <p:nvPr/>
            </p:nvSpPr>
            <p:spPr>
              <a:xfrm>
                <a:off x="737801" y="2336384"/>
                <a:ext cx="3032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/>
                  <a:t>Veg</a:t>
                </a:r>
              </a:p>
            </p:txBody>
          </p:sp>
          <p:cxnSp>
            <p:nvCxnSpPr>
              <p:cNvPr id="22" name="Straight Connector 258"/>
              <p:cNvCxnSpPr>
                <a:cxnSpLocks/>
              </p:cNvCxnSpPr>
              <p:nvPr/>
            </p:nvCxnSpPr>
            <p:spPr>
              <a:xfrm rot="5400000">
                <a:off x="889628" y="2150288"/>
                <a:ext cx="0" cy="235708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  <a:prstDash val="solid"/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3" name="TextBox 260"/>
              <p:cNvSpPr txBox="1"/>
              <p:nvPr/>
            </p:nvSpPr>
            <p:spPr>
              <a:xfrm>
                <a:off x="557138" y="2173690"/>
                <a:ext cx="29527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/>
                  <a:t>Ant</a:t>
                </a:r>
              </a:p>
            </p:txBody>
          </p:sp>
          <p:sp>
            <p:nvSpPr>
              <p:cNvPr id="24" name="TextBox 260"/>
              <p:cNvSpPr txBox="1"/>
              <p:nvPr/>
            </p:nvSpPr>
            <p:spPr>
              <a:xfrm>
                <a:off x="935198" y="2172877"/>
                <a:ext cx="295274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 err="1"/>
                  <a:t>Pos</a:t>
                </a:r>
                <a:endParaRPr lang="en-US" sz="600" dirty="0"/>
              </a:p>
            </p:txBody>
          </p:sp>
          <p:cxnSp>
            <p:nvCxnSpPr>
              <p:cNvPr id="25" name="Straight Connector 258"/>
              <p:cNvCxnSpPr>
                <a:cxnSpLocks/>
              </p:cNvCxnSpPr>
              <p:nvPr/>
            </p:nvCxnSpPr>
            <p:spPr>
              <a:xfrm>
                <a:off x="888681" y="2154649"/>
                <a:ext cx="0" cy="235708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  <a:prstDash val="solid"/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oupe 25"/>
            <p:cNvGrpSpPr/>
            <p:nvPr/>
          </p:nvGrpSpPr>
          <p:grpSpPr>
            <a:xfrm>
              <a:off x="1925874" y="2031149"/>
              <a:ext cx="303288" cy="502406"/>
              <a:chOff x="737801" y="2018644"/>
              <a:chExt cx="303288" cy="502406"/>
            </a:xfrm>
          </p:grpSpPr>
          <p:sp>
            <p:nvSpPr>
              <p:cNvPr id="27" name="TextBox 259"/>
              <p:cNvSpPr txBox="1"/>
              <p:nvPr/>
            </p:nvSpPr>
            <p:spPr>
              <a:xfrm>
                <a:off x="747319" y="2018644"/>
                <a:ext cx="28725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/>
                  <a:t>Ani</a:t>
                </a:r>
              </a:p>
            </p:txBody>
          </p:sp>
          <p:sp>
            <p:nvSpPr>
              <p:cNvPr id="28" name="TextBox 260"/>
              <p:cNvSpPr txBox="1"/>
              <p:nvPr/>
            </p:nvSpPr>
            <p:spPr>
              <a:xfrm>
                <a:off x="737801" y="2336384"/>
                <a:ext cx="30328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dirty="0"/>
                  <a:t>Veg</a:t>
                </a:r>
              </a:p>
            </p:txBody>
          </p:sp>
          <p:cxnSp>
            <p:nvCxnSpPr>
              <p:cNvPr id="32" name="Straight Connector 258"/>
              <p:cNvCxnSpPr>
                <a:cxnSpLocks/>
              </p:cNvCxnSpPr>
              <p:nvPr/>
            </p:nvCxnSpPr>
            <p:spPr>
              <a:xfrm>
                <a:off x="888681" y="2154649"/>
                <a:ext cx="0" cy="235708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  <a:prstDash val="solid"/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6" name="ZoneTexte 35"/>
            <p:cNvSpPr txBox="1"/>
            <p:nvPr/>
          </p:nvSpPr>
          <p:spPr>
            <a:xfrm>
              <a:off x="4079163" y="2134882"/>
              <a:ext cx="333517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A3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4403088" y="2134206"/>
              <a:ext cx="333517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B3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1839029" y="1488465"/>
              <a:ext cx="4225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A.</a:t>
              </a:r>
            </a:p>
          </p:txBody>
        </p:sp>
        <p:sp>
          <p:nvSpPr>
            <p:cNvPr id="106" name="TextBox 14"/>
            <p:cNvSpPr txBox="1"/>
            <p:nvPr/>
          </p:nvSpPr>
          <p:spPr>
            <a:xfrm>
              <a:off x="3385708" y="1886202"/>
              <a:ext cx="617990" cy="215444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i="1" dirty="0"/>
                <a:t>side view</a:t>
              </a:r>
            </a:p>
          </p:txBody>
        </p:sp>
        <p:pic>
          <p:nvPicPr>
            <p:cNvPr id="118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H="1">
              <a:off x="3780239" y="4084232"/>
              <a:ext cx="953227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9" name="Picture 4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" r="733"/>
            <a:stretch/>
          </p:blipFill>
          <p:spPr bwMode="auto">
            <a:xfrm>
              <a:off x="3780240" y="3320716"/>
              <a:ext cx="953225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0" name="Picture 5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80238" y="4846990"/>
              <a:ext cx="953227" cy="720000"/>
            </a:xfrm>
            <a:prstGeom prst="rect">
              <a:avLst/>
            </a:prstGeom>
          </p:spPr>
        </p:pic>
        <p:sp>
          <p:nvSpPr>
            <p:cNvPr id="121" name="TextBox 6"/>
            <p:cNvSpPr txBox="1"/>
            <p:nvPr/>
          </p:nvSpPr>
          <p:spPr>
            <a:xfrm>
              <a:off x="3780240" y="2898351"/>
              <a:ext cx="953225" cy="36933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prstClr val="black"/>
                  </a:solidFill>
                  <a:latin typeface="Calibri"/>
                </a:rPr>
                <a:t>Gastrula</a:t>
              </a:r>
            </a:p>
            <a:p>
              <a:pPr algn="ctr"/>
              <a:r>
                <a:rPr lang="en-US" sz="900" dirty="0">
                  <a:solidFill>
                    <a:prstClr val="black"/>
                  </a:solidFill>
                  <a:latin typeface="Calibri"/>
                </a:rPr>
                <a:t>Sagittal section</a:t>
              </a:r>
            </a:p>
          </p:txBody>
        </p:sp>
        <p:sp>
          <p:nvSpPr>
            <p:cNvPr id="122" name="Oval 8"/>
            <p:cNvSpPr/>
            <p:nvPr/>
          </p:nvSpPr>
          <p:spPr>
            <a:xfrm rot="18180682">
              <a:off x="2692360" y="4246005"/>
              <a:ext cx="448787" cy="441688"/>
            </a:xfrm>
            <a:prstGeom prst="ellipse">
              <a:avLst/>
            </a:prstGeom>
            <a:noFill/>
            <a:ln w="9525" cmpd="sng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3" name="Oval 9"/>
            <p:cNvSpPr/>
            <p:nvPr/>
          </p:nvSpPr>
          <p:spPr>
            <a:xfrm>
              <a:off x="2904414" y="4212859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6" name="Oval 13"/>
            <p:cNvSpPr/>
            <p:nvPr/>
          </p:nvSpPr>
          <p:spPr>
            <a:xfrm>
              <a:off x="2879316" y="4212859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7" name="Oval 14"/>
            <p:cNvSpPr/>
            <p:nvPr/>
          </p:nvSpPr>
          <p:spPr>
            <a:xfrm rot="18180682">
              <a:off x="2701774" y="5011099"/>
              <a:ext cx="448787" cy="441688"/>
            </a:xfrm>
            <a:prstGeom prst="ellipse">
              <a:avLst/>
            </a:prstGeom>
            <a:noFill/>
            <a:ln w="9525" cmpd="sng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8" name="Oval 15"/>
            <p:cNvSpPr/>
            <p:nvPr/>
          </p:nvSpPr>
          <p:spPr>
            <a:xfrm>
              <a:off x="2913828" y="4976746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1" name="Oval 19"/>
            <p:cNvSpPr/>
            <p:nvPr/>
          </p:nvSpPr>
          <p:spPr>
            <a:xfrm>
              <a:off x="2888730" y="4976746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2" name="TextBox 21"/>
            <p:cNvSpPr txBox="1"/>
            <p:nvPr/>
          </p:nvSpPr>
          <p:spPr>
            <a:xfrm rot="16200000">
              <a:off x="1965401" y="4264972"/>
              <a:ext cx="7713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Vegetal Pole</a:t>
              </a:r>
            </a:p>
            <a:p>
              <a:pPr algn="ctr"/>
              <a:r>
                <a:rPr lang="en-US" sz="900" dirty="0">
                  <a:latin typeface="Calibri"/>
                </a:rPr>
                <a:t>ablation</a:t>
              </a:r>
            </a:p>
          </p:txBody>
        </p:sp>
        <p:sp>
          <p:nvSpPr>
            <p:cNvPr id="133" name="TextBox 22"/>
            <p:cNvSpPr txBox="1"/>
            <p:nvPr/>
          </p:nvSpPr>
          <p:spPr>
            <a:xfrm rot="16200000">
              <a:off x="1978224" y="5048080"/>
              <a:ext cx="7457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Animal Pole</a:t>
              </a:r>
            </a:p>
            <a:p>
              <a:pPr algn="ctr"/>
              <a:r>
                <a:rPr lang="en-US" sz="900" dirty="0">
                  <a:latin typeface="Calibri"/>
                </a:rPr>
                <a:t>ablation</a:t>
              </a:r>
            </a:p>
          </p:txBody>
        </p:sp>
        <p:sp>
          <p:nvSpPr>
            <p:cNvPr id="134" name="Arc 133"/>
            <p:cNvSpPr/>
            <p:nvPr/>
          </p:nvSpPr>
          <p:spPr>
            <a:xfrm rot="18899345">
              <a:off x="2672797" y="4594175"/>
              <a:ext cx="495720" cy="483571"/>
            </a:xfrm>
            <a:prstGeom prst="arc">
              <a:avLst/>
            </a:prstGeom>
            <a:ln w="28575" cmpd="sng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35" name="Arc 134"/>
            <p:cNvSpPr/>
            <p:nvPr/>
          </p:nvSpPr>
          <p:spPr>
            <a:xfrm rot="2700655" flipV="1">
              <a:off x="2681334" y="4606926"/>
              <a:ext cx="495720" cy="483571"/>
            </a:xfrm>
            <a:prstGeom prst="arc">
              <a:avLst/>
            </a:prstGeom>
            <a:ln w="28575" cmpd="sng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36" name="Straight Arrow Connector 31"/>
            <p:cNvCxnSpPr/>
            <p:nvPr/>
          </p:nvCxnSpPr>
          <p:spPr>
            <a:xfrm>
              <a:off x="3335833" y="4491204"/>
              <a:ext cx="225973" cy="30"/>
            </a:xfrm>
            <a:prstGeom prst="straightConnector1">
              <a:avLst/>
            </a:prstGeom>
            <a:ln w="9525" cap="flat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7" name="Straight Arrow Connector 32"/>
            <p:cNvCxnSpPr/>
            <p:nvPr/>
          </p:nvCxnSpPr>
          <p:spPr>
            <a:xfrm>
              <a:off x="3339151" y="5232201"/>
              <a:ext cx="225973" cy="30"/>
            </a:xfrm>
            <a:prstGeom prst="straightConnector1">
              <a:avLst/>
            </a:prstGeom>
            <a:ln w="9525" cap="flat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8" name="TextBox 34"/>
            <p:cNvSpPr txBox="1"/>
            <p:nvPr/>
          </p:nvSpPr>
          <p:spPr>
            <a:xfrm>
              <a:off x="2587172" y="2947355"/>
              <a:ext cx="643125" cy="3693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prstClr val="black"/>
                  </a:solidFill>
                  <a:latin typeface="Calibri"/>
                </a:rPr>
                <a:t>Zygote</a:t>
              </a:r>
            </a:p>
            <a:p>
              <a:pPr algn="ctr"/>
              <a:r>
                <a:rPr lang="en-US" sz="900" dirty="0">
                  <a:solidFill>
                    <a:prstClr val="black"/>
                  </a:solidFill>
                  <a:latin typeface="Calibri"/>
                </a:rPr>
                <a:t>F + 45min</a:t>
              </a:r>
            </a:p>
          </p:txBody>
        </p:sp>
        <p:sp>
          <p:nvSpPr>
            <p:cNvPr id="139" name="Oval 35"/>
            <p:cNvSpPr/>
            <p:nvPr/>
          </p:nvSpPr>
          <p:spPr>
            <a:xfrm rot="18180682">
              <a:off x="2692359" y="3488513"/>
              <a:ext cx="448787" cy="441688"/>
            </a:xfrm>
            <a:prstGeom prst="ellipse">
              <a:avLst/>
            </a:prstGeom>
            <a:noFill/>
            <a:ln w="9525" cmpd="sng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0" name="Oval 36"/>
            <p:cNvSpPr/>
            <p:nvPr/>
          </p:nvSpPr>
          <p:spPr>
            <a:xfrm>
              <a:off x="2904414" y="3455367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3" name="Oval 40"/>
            <p:cNvSpPr/>
            <p:nvPr/>
          </p:nvSpPr>
          <p:spPr>
            <a:xfrm>
              <a:off x="2879315" y="3455367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4" name="TextBox 41"/>
            <p:cNvSpPr txBox="1"/>
            <p:nvPr/>
          </p:nvSpPr>
          <p:spPr>
            <a:xfrm rot="16200000">
              <a:off x="1957387" y="3560817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dirty="0">
                  <a:solidFill>
                    <a:prstClr val="black"/>
                  </a:solidFill>
                  <a:latin typeface="Calibri"/>
                </a:rPr>
                <a:t>Control</a:t>
              </a:r>
            </a:p>
            <a:p>
              <a:pPr algn="ctr"/>
              <a:r>
                <a:rPr lang="en-US" sz="900" dirty="0">
                  <a:solidFill>
                    <a:prstClr val="black"/>
                  </a:solidFill>
                  <a:latin typeface="Calibri"/>
                </a:rPr>
                <a:t>(no ablation)</a:t>
              </a:r>
            </a:p>
          </p:txBody>
        </p:sp>
        <p:cxnSp>
          <p:nvCxnSpPr>
            <p:cNvPr id="145" name="Straight Arrow Connector 42"/>
            <p:cNvCxnSpPr/>
            <p:nvPr/>
          </p:nvCxnSpPr>
          <p:spPr>
            <a:xfrm>
              <a:off x="3339570" y="3691125"/>
              <a:ext cx="225973" cy="30"/>
            </a:xfrm>
            <a:prstGeom prst="straightConnector1">
              <a:avLst/>
            </a:prstGeom>
            <a:ln w="9525" cap="flat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3" name="TextBox 22"/>
            <p:cNvSpPr txBox="1"/>
            <p:nvPr/>
          </p:nvSpPr>
          <p:spPr>
            <a:xfrm>
              <a:off x="3709533" y="3278829"/>
              <a:ext cx="5854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  <a:latin typeface="Calibri"/>
                </a:rPr>
                <a:t>Cell Mask</a:t>
              </a:r>
            </a:p>
          </p:txBody>
        </p:sp>
        <p:cxnSp>
          <p:nvCxnSpPr>
            <p:cNvPr id="154" name="Straight Arrow Connector 42"/>
            <p:cNvCxnSpPr/>
            <p:nvPr/>
          </p:nvCxnSpPr>
          <p:spPr>
            <a:xfrm flipV="1">
              <a:off x="4201867" y="3791650"/>
              <a:ext cx="733" cy="144000"/>
            </a:xfrm>
            <a:prstGeom prst="straightConnector1">
              <a:avLst/>
            </a:prstGeom>
            <a:ln w="19050" cap="flat">
              <a:solidFill>
                <a:schemeClr val="bg1"/>
              </a:solidFill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6" name="TextBox 110"/>
            <p:cNvSpPr txBox="1"/>
            <p:nvPr/>
          </p:nvSpPr>
          <p:spPr>
            <a:xfrm>
              <a:off x="1891469" y="2880046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C.</a:t>
              </a:r>
            </a:p>
          </p:txBody>
        </p:sp>
        <p:sp>
          <p:nvSpPr>
            <p:cNvPr id="95" name="TextBox 41">
              <a:extLst>
                <a:ext uri="{FF2B5EF4-FFF2-40B4-BE49-F238E27FC236}">
                  <a16:creationId xmlns="" xmlns:a16="http://schemas.microsoft.com/office/drawing/2014/main" id="{A20EA200-6682-4283-AF33-BE7AE872CA58}"/>
                </a:ext>
              </a:extLst>
            </p:cNvPr>
            <p:cNvSpPr txBox="1"/>
            <p:nvPr/>
          </p:nvSpPr>
          <p:spPr>
            <a:xfrm>
              <a:off x="3991012" y="3861173"/>
              <a:ext cx="78579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  <a:latin typeface="Calibri"/>
                </a:rPr>
                <a:t>invagination</a:t>
              </a:r>
            </a:p>
          </p:txBody>
        </p:sp>
        <p:cxnSp>
          <p:nvCxnSpPr>
            <p:cNvPr id="105" name="Straight Arrow Connector 42">
              <a:extLst>
                <a:ext uri="{FF2B5EF4-FFF2-40B4-BE49-F238E27FC236}">
                  <a16:creationId xmlns="" xmlns:a16="http://schemas.microsoft.com/office/drawing/2014/main" id="{5C20B3F1-7741-4A95-808A-F1C3BE6988D4}"/>
                </a:ext>
              </a:extLst>
            </p:cNvPr>
            <p:cNvCxnSpPr/>
            <p:nvPr/>
          </p:nvCxnSpPr>
          <p:spPr>
            <a:xfrm flipV="1">
              <a:off x="4201308" y="5300738"/>
              <a:ext cx="733" cy="144000"/>
            </a:xfrm>
            <a:prstGeom prst="straightConnector1">
              <a:avLst/>
            </a:prstGeom>
            <a:ln w="19050" cap="flat">
              <a:solidFill>
                <a:schemeClr val="bg1"/>
              </a:solidFill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9" name="TextBox 41">
              <a:extLst>
                <a:ext uri="{FF2B5EF4-FFF2-40B4-BE49-F238E27FC236}">
                  <a16:creationId xmlns="" xmlns:a16="http://schemas.microsoft.com/office/drawing/2014/main" id="{8BA91A90-4987-4231-A3F8-25ECE7EFF866}"/>
                </a:ext>
              </a:extLst>
            </p:cNvPr>
            <p:cNvSpPr txBox="1"/>
            <p:nvPr/>
          </p:nvSpPr>
          <p:spPr>
            <a:xfrm>
              <a:off x="3968013" y="5378353"/>
              <a:ext cx="78579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  <a:latin typeface="Calibri"/>
                </a:rPr>
                <a:t>invagination</a:t>
              </a:r>
            </a:p>
          </p:txBody>
        </p:sp>
        <p:sp>
          <p:nvSpPr>
            <p:cNvPr id="110" name="TextBox 41">
              <a:extLst>
                <a:ext uri="{FF2B5EF4-FFF2-40B4-BE49-F238E27FC236}">
                  <a16:creationId xmlns="" xmlns:a16="http://schemas.microsoft.com/office/drawing/2014/main" id="{0C33EC24-3D8C-43C2-9D41-64D4B9D16211}"/>
                </a:ext>
              </a:extLst>
            </p:cNvPr>
            <p:cNvSpPr txBox="1"/>
            <p:nvPr/>
          </p:nvSpPr>
          <p:spPr>
            <a:xfrm>
              <a:off x="3789553" y="4622226"/>
              <a:ext cx="93647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  <a:latin typeface="Calibri"/>
                </a:rPr>
                <a:t>no invagination</a:t>
              </a:r>
            </a:p>
          </p:txBody>
        </p:sp>
        <p:sp>
          <p:nvSpPr>
            <p:cNvPr id="96" name="ZoneTexte 95">
              <a:extLst>
                <a:ext uri="{FF2B5EF4-FFF2-40B4-BE49-F238E27FC236}">
                  <a16:creationId xmlns="" xmlns:a16="http://schemas.microsoft.com/office/drawing/2014/main" id="{7716A173-0346-44A4-8D23-CFBC9E663063}"/>
                </a:ext>
              </a:extLst>
            </p:cNvPr>
            <p:cNvSpPr txBox="1"/>
            <p:nvPr/>
          </p:nvSpPr>
          <p:spPr>
            <a:xfrm>
              <a:off x="3495207" y="1497018"/>
              <a:ext cx="4225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/>
                <a:t>B.</a:t>
              </a:r>
            </a:p>
          </p:txBody>
        </p:sp>
        <p:sp>
          <p:nvSpPr>
            <p:cNvPr id="97" name="ZoneTexte 96">
              <a:extLst>
                <a:ext uri="{FF2B5EF4-FFF2-40B4-BE49-F238E27FC236}">
                  <a16:creationId xmlns="" xmlns:a16="http://schemas.microsoft.com/office/drawing/2014/main" id="{09771350-2662-4820-AB6B-F0899F3877AA}"/>
                </a:ext>
              </a:extLst>
            </p:cNvPr>
            <p:cNvSpPr txBox="1"/>
            <p:nvPr/>
          </p:nvSpPr>
          <p:spPr>
            <a:xfrm>
              <a:off x="3881345" y="1848477"/>
              <a:ext cx="887409" cy="200055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 err="1">
                  <a:solidFill>
                    <a:srgbClr val="00FF00"/>
                  </a:solidFill>
                </a:rPr>
                <a:t>Bodipy</a:t>
              </a:r>
              <a:r>
                <a:rPr lang="en-GB" sz="700" dirty="0">
                  <a:solidFill>
                    <a:srgbClr val="00FF00"/>
                  </a:solidFill>
                </a:rPr>
                <a:t> 493/503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="" xmlns:a16="http://schemas.microsoft.com/office/drawing/2014/main" id="{A477BE9B-D2C1-4DBB-9B99-EE1D389A660B}"/>
                </a:ext>
              </a:extLst>
            </p:cNvPr>
            <p:cNvSpPr/>
            <p:nvPr/>
          </p:nvSpPr>
          <p:spPr>
            <a:xfrm>
              <a:off x="1869906" y="1453664"/>
              <a:ext cx="1402418" cy="1296910"/>
            </a:xfrm>
            <a:prstGeom prst="rect">
              <a:avLst/>
            </a:prstGeom>
            <a:noFill/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="" xmlns:a16="http://schemas.microsoft.com/office/drawing/2014/main" id="{3A19BCD6-0FB0-4C98-9F4C-6B7E80A7CC9E}"/>
                </a:ext>
              </a:extLst>
            </p:cNvPr>
            <p:cNvSpPr/>
            <p:nvPr/>
          </p:nvSpPr>
          <p:spPr>
            <a:xfrm>
              <a:off x="3387229" y="1451067"/>
              <a:ext cx="1577086" cy="1296910"/>
            </a:xfrm>
            <a:prstGeom prst="rect">
              <a:avLst/>
            </a:prstGeom>
            <a:noFill/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>
              <a:extLst>
                <a:ext uri="{FF2B5EF4-FFF2-40B4-BE49-F238E27FC236}">
                  <a16:creationId xmlns="" xmlns:a16="http://schemas.microsoft.com/office/drawing/2014/main" id="{D0964EF5-3B5D-4116-A444-808EE5D27B82}"/>
                </a:ext>
              </a:extLst>
            </p:cNvPr>
            <p:cNvSpPr/>
            <p:nvPr/>
          </p:nvSpPr>
          <p:spPr>
            <a:xfrm>
              <a:off x="1869973" y="2845025"/>
              <a:ext cx="3094342" cy="3564625"/>
            </a:xfrm>
            <a:prstGeom prst="rect">
              <a:avLst/>
            </a:prstGeom>
            <a:noFill/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3" name="Picture 4">
              <a:extLst>
                <a:ext uri="{FF2B5EF4-FFF2-40B4-BE49-F238E27FC236}">
                  <a16:creationId xmlns="" xmlns:a16="http://schemas.microsoft.com/office/drawing/2014/main" id="{62A4F206-65C1-4D11-999B-34BF651AA7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80238" y="5641264"/>
              <a:ext cx="953227" cy="720000"/>
            </a:xfrm>
            <a:prstGeom prst="rect">
              <a:avLst/>
            </a:prstGeom>
          </p:spPr>
        </p:pic>
        <p:sp>
          <p:nvSpPr>
            <p:cNvPr id="84" name="Oval 2">
              <a:extLst>
                <a:ext uri="{FF2B5EF4-FFF2-40B4-BE49-F238E27FC236}">
                  <a16:creationId xmlns="" xmlns:a16="http://schemas.microsoft.com/office/drawing/2014/main" id="{D777FF12-FAB7-42D4-B0EA-2AC78448351E}"/>
                </a:ext>
              </a:extLst>
            </p:cNvPr>
            <p:cNvSpPr/>
            <p:nvPr/>
          </p:nvSpPr>
          <p:spPr>
            <a:xfrm rot="18180682">
              <a:off x="2704570" y="5693245"/>
              <a:ext cx="448787" cy="441688"/>
            </a:xfrm>
            <a:prstGeom prst="ellipse">
              <a:avLst/>
            </a:prstGeom>
            <a:noFill/>
            <a:ln w="9525" cmpd="sng"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" name="Oval 3">
              <a:extLst>
                <a:ext uri="{FF2B5EF4-FFF2-40B4-BE49-F238E27FC236}">
                  <a16:creationId xmlns="" xmlns:a16="http://schemas.microsoft.com/office/drawing/2014/main" id="{8B351B60-7B5F-4164-B622-D2206DFF8677}"/>
                </a:ext>
              </a:extLst>
            </p:cNvPr>
            <p:cNvSpPr/>
            <p:nvPr/>
          </p:nvSpPr>
          <p:spPr>
            <a:xfrm>
              <a:off x="2913549" y="5660099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6" name="Oval 7">
              <a:extLst>
                <a:ext uri="{FF2B5EF4-FFF2-40B4-BE49-F238E27FC236}">
                  <a16:creationId xmlns="" xmlns:a16="http://schemas.microsoft.com/office/drawing/2014/main" id="{6F1F6D4E-12CD-44CD-9180-6B0571899B23}"/>
                </a:ext>
              </a:extLst>
            </p:cNvPr>
            <p:cNvSpPr/>
            <p:nvPr/>
          </p:nvSpPr>
          <p:spPr>
            <a:xfrm>
              <a:off x="2888449" y="5660099"/>
              <a:ext cx="26156" cy="26156"/>
            </a:xfrm>
            <a:prstGeom prst="ellipse">
              <a:avLst/>
            </a:prstGeom>
            <a:noFill/>
            <a:ln w="3175" cmpd="sng">
              <a:solidFill>
                <a:schemeClr val="tx1"/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7" name="Arc 86">
              <a:extLst>
                <a:ext uri="{FF2B5EF4-FFF2-40B4-BE49-F238E27FC236}">
                  <a16:creationId xmlns="" xmlns:a16="http://schemas.microsoft.com/office/drawing/2014/main" id="{6F5A0128-4699-45F1-97D7-6F2B34493985}"/>
                </a:ext>
              </a:extLst>
            </p:cNvPr>
            <p:cNvSpPr/>
            <p:nvPr/>
          </p:nvSpPr>
          <p:spPr>
            <a:xfrm rot="15782163">
              <a:off x="2963396" y="5892517"/>
              <a:ext cx="495720" cy="483571"/>
            </a:xfrm>
            <a:prstGeom prst="arc">
              <a:avLst/>
            </a:prstGeom>
            <a:ln w="28575" cmpd="sng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8" name="TextBox 22">
              <a:extLst>
                <a:ext uri="{FF2B5EF4-FFF2-40B4-BE49-F238E27FC236}">
                  <a16:creationId xmlns="" xmlns:a16="http://schemas.microsoft.com/office/drawing/2014/main" id="{05F3FD67-C5F0-479C-8C1E-C36609CE8A0F}"/>
                </a:ext>
              </a:extLst>
            </p:cNvPr>
            <p:cNvSpPr txBox="1"/>
            <p:nvPr/>
          </p:nvSpPr>
          <p:spPr>
            <a:xfrm rot="16200000">
              <a:off x="1985149" y="5783789"/>
              <a:ext cx="7612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CAB ablation</a:t>
              </a:r>
            </a:p>
          </p:txBody>
        </p:sp>
        <p:cxnSp>
          <p:nvCxnSpPr>
            <p:cNvPr id="90" name="Straight Arrow Connector 32">
              <a:extLst>
                <a:ext uri="{FF2B5EF4-FFF2-40B4-BE49-F238E27FC236}">
                  <a16:creationId xmlns="" xmlns:a16="http://schemas.microsoft.com/office/drawing/2014/main" id="{40917961-FD8F-4767-A287-FF3F965BD09C}"/>
                </a:ext>
              </a:extLst>
            </p:cNvPr>
            <p:cNvCxnSpPr/>
            <p:nvPr/>
          </p:nvCxnSpPr>
          <p:spPr>
            <a:xfrm>
              <a:off x="3328901" y="5926303"/>
              <a:ext cx="225973" cy="30"/>
            </a:xfrm>
            <a:prstGeom prst="straightConnector1">
              <a:avLst/>
            </a:prstGeom>
            <a:ln w="9525" cap="flat">
              <a:tailEnd type="triangl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Straight Arrow Connector 42">
              <a:extLst>
                <a:ext uri="{FF2B5EF4-FFF2-40B4-BE49-F238E27FC236}">
                  <a16:creationId xmlns="" xmlns:a16="http://schemas.microsoft.com/office/drawing/2014/main" id="{EC2A7502-4A72-4787-BE17-6E521A07D410}"/>
                </a:ext>
              </a:extLst>
            </p:cNvPr>
            <p:cNvCxnSpPr/>
            <p:nvPr/>
          </p:nvCxnSpPr>
          <p:spPr>
            <a:xfrm flipV="1">
              <a:off x="4227406" y="6092193"/>
              <a:ext cx="733" cy="144000"/>
            </a:xfrm>
            <a:prstGeom prst="straightConnector1">
              <a:avLst/>
            </a:prstGeom>
            <a:ln w="19050" cap="flat">
              <a:solidFill>
                <a:schemeClr val="bg1"/>
              </a:solidFill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2" name="TextBox 41">
              <a:extLst>
                <a:ext uri="{FF2B5EF4-FFF2-40B4-BE49-F238E27FC236}">
                  <a16:creationId xmlns="" xmlns:a16="http://schemas.microsoft.com/office/drawing/2014/main" id="{F678E0D7-A76B-4B54-881C-4BE975E75186}"/>
                </a:ext>
              </a:extLst>
            </p:cNvPr>
            <p:cNvSpPr txBox="1"/>
            <p:nvPr/>
          </p:nvSpPr>
          <p:spPr>
            <a:xfrm>
              <a:off x="3994111" y="6169808"/>
              <a:ext cx="78579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900" b="1" dirty="0">
                  <a:solidFill>
                    <a:schemeClr val="bg1"/>
                  </a:solidFill>
                  <a:latin typeface="Calibri"/>
                </a:rPr>
                <a:t>invagination</a:t>
              </a:r>
            </a:p>
          </p:txBody>
        </p:sp>
        <p:grpSp>
          <p:nvGrpSpPr>
            <p:cNvPr id="98" name="Groupe 97">
              <a:extLst>
                <a:ext uri="{FF2B5EF4-FFF2-40B4-BE49-F238E27FC236}">
                  <a16:creationId xmlns="" xmlns:a16="http://schemas.microsoft.com/office/drawing/2014/main" id="{FE7C6166-41CD-4F48-8D8B-29D3B6DDBBAD}"/>
                </a:ext>
              </a:extLst>
            </p:cNvPr>
            <p:cNvGrpSpPr/>
            <p:nvPr/>
          </p:nvGrpSpPr>
          <p:grpSpPr>
            <a:xfrm>
              <a:off x="2648263" y="3451702"/>
              <a:ext cx="528382" cy="500542"/>
              <a:chOff x="469897" y="1550200"/>
              <a:chExt cx="528382" cy="500542"/>
            </a:xfrm>
          </p:grpSpPr>
          <p:cxnSp>
            <p:nvCxnSpPr>
              <p:cNvPr id="99" name="Straight Connector 258">
                <a:extLst>
                  <a:ext uri="{FF2B5EF4-FFF2-40B4-BE49-F238E27FC236}">
                    <a16:creationId xmlns="" xmlns:a16="http://schemas.microsoft.com/office/drawing/2014/main" id="{EA1575AD-BD00-4DC7-8948-DC693E7E0A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2395" y="1702268"/>
                <a:ext cx="0" cy="216000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  <a:prstDash val="solid"/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0" name="TextBox 259">
                <a:extLst>
                  <a:ext uri="{FF2B5EF4-FFF2-40B4-BE49-F238E27FC236}">
                    <a16:creationId xmlns="" xmlns:a16="http://schemas.microsoft.com/office/drawing/2014/main" id="{2056B3D3-EBE7-4779-8169-C96F5A01C93B}"/>
                  </a:ext>
                </a:extLst>
              </p:cNvPr>
              <p:cNvSpPr txBox="1"/>
              <p:nvPr/>
            </p:nvSpPr>
            <p:spPr>
              <a:xfrm>
                <a:off x="585619" y="1550200"/>
                <a:ext cx="303288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/>
                  <a:t>Ani</a:t>
                </a:r>
              </a:p>
            </p:txBody>
          </p:sp>
          <p:sp>
            <p:nvSpPr>
              <p:cNvPr id="101" name="TextBox 260">
                <a:extLst>
                  <a:ext uri="{FF2B5EF4-FFF2-40B4-BE49-F238E27FC236}">
                    <a16:creationId xmlns="" xmlns:a16="http://schemas.microsoft.com/office/drawing/2014/main" id="{4F985DA3-C6F2-4172-9068-A5774E0EDF32}"/>
                  </a:ext>
                </a:extLst>
              </p:cNvPr>
              <p:cNvSpPr txBox="1"/>
              <p:nvPr/>
            </p:nvSpPr>
            <p:spPr>
              <a:xfrm>
                <a:off x="570989" y="1850687"/>
                <a:ext cx="32252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/>
                  <a:t>Veg</a:t>
                </a:r>
              </a:p>
            </p:txBody>
          </p:sp>
          <p:cxnSp>
            <p:nvCxnSpPr>
              <p:cNvPr id="102" name="Straight Connector 258">
                <a:extLst>
                  <a:ext uri="{FF2B5EF4-FFF2-40B4-BE49-F238E27FC236}">
                    <a16:creationId xmlns="" xmlns:a16="http://schemas.microsoft.com/office/drawing/2014/main" id="{29A4136B-35A3-4000-969F-0B4680EA2C1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>
                <a:off x="732975" y="1720132"/>
                <a:ext cx="0" cy="180000"/>
              </a:xfrm>
              <a:prstGeom prst="line">
                <a:avLst/>
              </a:prstGeom>
              <a:ln w="3175" cmpd="sng">
                <a:solidFill>
                  <a:schemeClr val="tx1"/>
                </a:solidFill>
                <a:prstDash val="solid"/>
                <a:headEnd type="triangle" w="sm" len="sm"/>
                <a:tailEnd type="triangle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3" name="TextBox 260">
                <a:extLst>
                  <a:ext uri="{FF2B5EF4-FFF2-40B4-BE49-F238E27FC236}">
                    <a16:creationId xmlns="" xmlns:a16="http://schemas.microsoft.com/office/drawing/2014/main" id="{3DDF84B2-9972-4C2B-95BB-E7C997E3C67B}"/>
                  </a:ext>
                </a:extLst>
              </p:cNvPr>
              <p:cNvSpPr txBox="1"/>
              <p:nvPr/>
            </p:nvSpPr>
            <p:spPr>
              <a:xfrm>
                <a:off x="469897" y="1703033"/>
                <a:ext cx="235962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/>
                  <a:t>A</a:t>
                </a:r>
              </a:p>
            </p:txBody>
          </p:sp>
          <p:sp>
            <p:nvSpPr>
              <p:cNvPr id="104" name="TextBox 260">
                <a:extLst>
                  <a:ext uri="{FF2B5EF4-FFF2-40B4-BE49-F238E27FC236}">
                    <a16:creationId xmlns="" xmlns:a16="http://schemas.microsoft.com/office/drawing/2014/main" id="{72AA8CF2-B2CC-4D89-840C-B5E04C0D84D8}"/>
                  </a:ext>
                </a:extLst>
              </p:cNvPr>
              <p:cNvSpPr txBox="1"/>
              <p:nvPr/>
            </p:nvSpPr>
            <p:spPr>
              <a:xfrm>
                <a:off x="767125" y="1707499"/>
                <a:ext cx="231154" cy="2000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700" dirty="0"/>
                  <a:t>P</a:t>
                </a:r>
              </a:p>
            </p:txBody>
          </p:sp>
        </p:grpSp>
        <p:cxnSp>
          <p:nvCxnSpPr>
            <p:cNvPr id="75" name="Straight Connector 163">
              <a:extLst>
                <a:ext uri="{FF2B5EF4-FFF2-40B4-BE49-F238E27FC236}">
                  <a16:creationId xmlns="" xmlns:a16="http://schemas.microsoft.com/office/drawing/2014/main" id="{8C894D49-931D-45EA-824C-BD0E9CCE86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14672" y="2659438"/>
              <a:ext cx="108000" cy="0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79" name="Straight Connector 163">
              <a:extLst>
                <a:ext uri="{FF2B5EF4-FFF2-40B4-BE49-F238E27FC236}">
                  <a16:creationId xmlns="" xmlns:a16="http://schemas.microsoft.com/office/drawing/2014/main" id="{79DD6A6A-FC36-4EFF-AE1B-3E6C953957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2542" y="4008143"/>
              <a:ext cx="126000" cy="0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80" name="Straight Connector 163">
              <a:extLst>
                <a:ext uri="{FF2B5EF4-FFF2-40B4-BE49-F238E27FC236}">
                  <a16:creationId xmlns="" xmlns:a16="http://schemas.microsoft.com/office/drawing/2014/main" id="{910D15FE-78EB-4D07-81E7-CA5D4ADEBA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71528" y="2657131"/>
              <a:ext cx="108000" cy="0"/>
            </a:xfrm>
            <a:prstGeom prst="line">
              <a:avLst/>
            </a:prstGeom>
            <a:ln w="19050" cmpd="sng">
              <a:solidFill>
                <a:schemeClr val="bg1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8206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33632</TotalTime>
  <Words>76</Words>
  <Application>Microsoft Office PowerPoint</Application>
  <PresentationFormat>Affichage à l'écran (4:3)</PresentationFormat>
  <Paragraphs>39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>IST Autria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Godard</dc:creator>
  <cp:lastModifiedBy>Compte Microsoft</cp:lastModifiedBy>
  <cp:revision>1069</cp:revision>
  <cp:lastPrinted>2020-03-11T16:15:49Z</cp:lastPrinted>
  <dcterms:created xsi:type="dcterms:W3CDTF">2017-10-23T08:30:30Z</dcterms:created>
  <dcterms:modified xsi:type="dcterms:W3CDTF">2021-12-09T07:02:11Z</dcterms:modified>
</cp:coreProperties>
</file>