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305" r:id="rId2"/>
  </p:sldIdLst>
  <p:sldSz cx="6858000" cy="9144000" type="screen4x3"/>
  <p:notesSz cx="6794500" cy="9906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534">
          <p15:clr>
            <a:srgbClr val="A4A3A4"/>
          </p15:clr>
        </p15:guide>
        <p15:guide id="2" pos="417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00FF00"/>
    <a:srgbClr val="0000FF"/>
    <a:srgbClr val="FF00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25" autoAdjust="0"/>
    <p:restoredTop sz="96866" autoAdjust="0"/>
  </p:normalViewPr>
  <p:slideViewPr>
    <p:cSldViewPr snapToGrid="0" showGuides="1">
      <p:cViewPr varScale="1">
        <p:scale>
          <a:sx n="53" d="100"/>
          <a:sy n="53" d="100"/>
        </p:scale>
        <p:origin x="2088" y="57"/>
      </p:cViewPr>
      <p:guideLst>
        <p:guide orient="horz" pos="5534"/>
        <p:guide pos="417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ATA%20Benoit\Project%20early%20dev\Quantification%20morphometry%20and%20spindle\ALL%208c%20Vol%20and%204c%20shape%20and%20ablation%20Orientation-cell%20cycle%20ONGOING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ATA%20Benoit\Project%20early%20dev\Quantification%20morphometry%20and%20spindle\ALL%208c%20Vol%20and%204c%20shape%20and%20ablation%20Orientation-cell%20cycle%20ONGOING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ATA%20Benoit\Project%20early%20dev\Quantification%20morphometry%20and%20spindle\ALL%208c%20Vol%20and%204c%20shape%20and%20ablation%20Orientation-cell%20cycle%20ONGOING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ATA%20Benoit\Project%20early%20dev\Quantification%20morphometry%20and%20spindle\ALL%208c%20Vol%20and%204c%20shape%20and%20ablation%20Orientation-cell%20cycle%20ONGOING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D:\DATA%20Benoit\Cleavage%20plane%20paper%20!!!\2016-02%203D%204c%20sphericity\ALL%20SPHERICITY%204-CELL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914693320161499"/>
          <c:y val="4.9429657794676798E-2"/>
          <c:w val="0.74075166342214604"/>
          <c:h val="0.82509505703422004"/>
        </c:manualLayout>
      </c:layout>
      <c:barChart>
        <c:barDir val="col"/>
        <c:grouping val="stacked"/>
        <c:varyColors val="0"/>
        <c:ser>
          <c:idx val="0"/>
          <c:order val="0"/>
          <c:spPr>
            <a:noFill/>
            <a:ln>
              <a:noFill/>
            </a:ln>
            <a:effectLst/>
          </c:spPr>
          <c:invertIfNegative val="0"/>
          <c:errBars>
            <c:errBarType val="minus"/>
            <c:errValType val="cust"/>
            <c:noEndCap val="0"/>
            <c:plus>
              <c:numLit>
                <c:formatCode>General</c:formatCode>
                <c:ptCount val="1"/>
                <c:pt idx="0">
                  <c:v>1</c:v>
                </c:pt>
              </c:numLit>
            </c:plus>
            <c:minus>
              <c:numRef>
                <c:f>'Box plot 2'!$K$33:$N$33</c:f>
                <c:numCache>
                  <c:formatCode>General</c:formatCode>
                  <c:ptCount val="4"/>
                  <c:pt idx="0">
                    <c:v>3.3385008573532104E-2</c:v>
                  </c:pt>
                  <c:pt idx="1">
                    <c:v>5.9847474098205566E-2</c:v>
                  </c:pt>
                  <c:pt idx="2">
                    <c:v>1.2738026678562164E-2</c:v>
                  </c:pt>
                  <c:pt idx="3">
                    <c:v>1.2809932231903076E-3</c:v>
                  </c:pt>
                </c:numCache>
              </c:numRef>
            </c:minus>
            <c:spPr>
              <a:ln>
                <a:solidFill>
                  <a:srgbClr val="BFBFBF"/>
                </a:solidFill>
              </a:ln>
            </c:spPr>
          </c:errBars>
          <c:cat>
            <c:strRef>
              <c:f>'Box plot 2'!$B$2:$E$2</c:f>
              <c:strCache>
                <c:ptCount val="4"/>
                <c:pt idx="0">
                  <c:v>Whole</c:v>
                </c:pt>
                <c:pt idx="1">
                  <c:v>A3+B3</c:v>
                </c:pt>
                <c:pt idx="2">
                  <c:v>A3+A3</c:v>
                </c:pt>
                <c:pt idx="3">
                  <c:v>A3</c:v>
                </c:pt>
              </c:strCache>
            </c:strRef>
          </c:cat>
          <c:val>
            <c:numRef>
              <c:f>'Box plot 2'!$K$30:$N$30</c:f>
              <c:numCache>
                <c:formatCode>0.00</c:formatCode>
                <c:ptCount val="4"/>
                <c:pt idx="0">
                  <c:v>0.91006100177764893</c:v>
                </c:pt>
                <c:pt idx="1">
                  <c:v>0.95027148723602295</c:v>
                </c:pt>
                <c:pt idx="2">
                  <c:v>0.93853900581598282</c:v>
                </c:pt>
                <c:pt idx="3">
                  <c:v>0.99127200245857239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332-4A52-BEDF-75D3D1ACE49E}"/>
            </c:ext>
          </c:extLst>
        </c:ser>
        <c:ser>
          <c:idx val="1"/>
          <c:order val="1"/>
          <c:spPr>
            <a:noFill/>
            <a:ln w="9525">
              <a:solidFill>
                <a:srgbClr val="0066FF"/>
              </a:solidFill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A332-4A52-BEDF-75D3D1ACE49E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A332-4A52-BEDF-75D3D1ACE49E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A332-4A52-BEDF-75D3D1ACE49E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4-A332-4A52-BEDF-75D3D1ACE49E}"/>
              </c:ext>
            </c:extLst>
          </c:dPt>
          <c:dPt>
            <c:idx val="4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A332-4A52-BEDF-75D3D1ACE49E}"/>
              </c:ext>
            </c:extLst>
          </c:dPt>
          <c:dPt>
            <c:idx val="5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6-A332-4A52-BEDF-75D3D1ACE49E}"/>
              </c:ext>
            </c:extLst>
          </c:dPt>
          <c:dPt>
            <c:idx val="6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7-A332-4A52-BEDF-75D3D1ACE49E}"/>
              </c:ext>
            </c:extLst>
          </c:dPt>
          <c:dPt>
            <c:idx val="7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8-A332-4A52-BEDF-75D3D1ACE49E}"/>
              </c:ext>
            </c:extLst>
          </c:dPt>
          <c:dPt>
            <c:idx val="8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9-A332-4A52-BEDF-75D3D1ACE49E}"/>
              </c:ext>
            </c:extLst>
          </c:dPt>
          <c:dPt>
            <c:idx val="9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A-A332-4A52-BEDF-75D3D1ACE49E}"/>
              </c:ext>
            </c:extLst>
          </c:dPt>
          <c:dPt>
            <c:idx val="1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B-A332-4A52-BEDF-75D3D1ACE49E}"/>
              </c:ext>
            </c:extLst>
          </c:dPt>
          <c:dPt>
            <c:idx val="1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C-A332-4A52-BEDF-75D3D1ACE49E}"/>
              </c:ext>
            </c:extLst>
          </c:dPt>
          <c:dPt>
            <c:idx val="1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D-A332-4A52-BEDF-75D3D1ACE49E}"/>
              </c:ext>
            </c:extLst>
          </c:dPt>
          <c:cat>
            <c:strRef>
              <c:f>'Box plot 2'!$B$2:$E$2</c:f>
              <c:strCache>
                <c:ptCount val="4"/>
                <c:pt idx="0">
                  <c:v>Whole</c:v>
                </c:pt>
                <c:pt idx="1">
                  <c:v>A3+B3</c:v>
                </c:pt>
                <c:pt idx="2">
                  <c:v>A3+A3</c:v>
                </c:pt>
                <c:pt idx="3">
                  <c:v>A3</c:v>
                </c:pt>
              </c:strCache>
            </c:strRef>
          </c:cat>
          <c:val>
            <c:numRef>
              <c:f>'Box plot 2'!$K$31:$N$31</c:f>
              <c:numCache>
                <c:formatCode>0.00</c:formatCode>
                <c:ptCount val="4"/>
                <c:pt idx="0">
                  <c:v>2.3942500352859497E-2</c:v>
                </c:pt>
                <c:pt idx="1">
                  <c:v>2.6765167713165283E-3</c:v>
                </c:pt>
                <c:pt idx="2">
                  <c:v>4.4627413153648376E-3</c:v>
                </c:pt>
                <c:pt idx="3">
                  <c:v>1.3209879398345947E-3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A332-4A52-BEDF-75D3D1ACE49E}"/>
            </c:ext>
          </c:extLst>
        </c:ser>
        <c:ser>
          <c:idx val="2"/>
          <c:order val="2"/>
          <c:spPr>
            <a:noFill/>
            <a:ln w="9525">
              <a:solidFill>
                <a:srgbClr val="0066FF"/>
              </a:solidFill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F-A332-4A52-BEDF-75D3D1ACE49E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0-A332-4A52-BEDF-75D3D1ACE49E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1-A332-4A52-BEDF-75D3D1ACE49E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2-A332-4A52-BEDF-75D3D1ACE49E}"/>
              </c:ext>
            </c:extLst>
          </c:dPt>
          <c:dPt>
            <c:idx val="4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3-A332-4A52-BEDF-75D3D1ACE49E}"/>
              </c:ext>
            </c:extLst>
          </c:dPt>
          <c:dPt>
            <c:idx val="5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4-A332-4A52-BEDF-75D3D1ACE49E}"/>
              </c:ext>
            </c:extLst>
          </c:dPt>
          <c:dPt>
            <c:idx val="6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5-A332-4A52-BEDF-75D3D1ACE49E}"/>
              </c:ext>
            </c:extLst>
          </c:dPt>
          <c:dPt>
            <c:idx val="7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6-A332-4A52-BEDF-75D3D1ACE49E}"/>
              </c:ext>
            </c:extLst>
          </c:dPt>
          <c:dPt>
            <c:idx val="8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7-A332-4A52-BEDF-75D3D1ACE49E}"/>
              </c:ext>
            </c:extLst>
          </c:dPt>
          <c:dPt>
            <c:idx val="9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8-A332-4A52-BEDF-75D3D1ACE49E}"/>
              </c:ext>
            </c:extLst>
          </c:dPt>
          <c:dPt>
            <c:idx val="1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9-A332-4A52-BEDF-75D3D1ACE49E}"/>
              </c:ext>
            </c:extLst>
          </c:dPt>
          <c:dPt>
            <c:idx val="1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A-A332-4A52-BEDF-75D3D1ACE49E}"/>
              </c:ext>
            </c:extLst>
          </c:dPt>
          <c:dPt>
            <c:idx val="1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B-A332-4A52-BEDF-75D3D1ACE49E}"/>
              </c:ext>
            </c:extLst>
          </c:dPt>
          <c:errBars>
            <c:errBarType val="plus"/>
            <c:errValType val="cust"/>
            <c:noEndCap val="0"/>
            <c:plus>
              <c:numRef>
                <c:f>'Box plot 2'!$K$34:$N$34</c:f>
                <c:numCache>
                  <c:formatCode>General</c:formatCode>
                  <c:ptCount val="4"/>
                  <c:pt idx="0">
                    <c:v>3.8942396640777588E-3</c:v>
                  </c:pt>
                  <c:pt idx="1">
                    <c:v>1.1476486921310425E-2</c:v>
                  </c:pt>
                  <c:pt idx="2">
                    <c:v>6.2887445092201233E-3</c:v>
                  </c:pt>
                  <c:pt idx="3">
                    <c:v>3.5250186920166016E-4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>
                <a:solidFill>
                  <a:schemeClr val="bg1">
                    <a:lumMod val="75000"/>
                  </a:schemeClr>
                </a:solidFill>
              </a:ln>
            </c:spPr>
          </c:errBars>
          <c:cat>
            <c:strRef>
              <c:f>'Box plot 2'!$B$2:$E$2</c:f>
              <c:strCache>
                <c:ptCount val="4"/>
                <c:pt idx="0">
                  <c:v>Whole</c:v>
                </c:pt>
                <c:pt idx="1">
                  <c:v>A3+B3</c:v>
                </c:pt>
                <c:pt idx="2">
                  <c:v>A3+A3</c:v>
                </c:pt>
                <c:pt idx="3">
                  <c:v>A3</c:v>
                </c:pt>
              </c:strCache>
            </c:strRef>
          </c:cat>
          <c:val>
            <c:numRef>
              <c:f>'Box plot 2'!$K$32:$N$32</c:f>
              <c:numCache>
                <c:formatCode>0.00</c:formatCode>
                <c:ptCount val="4"/>
                <c:pt idx="0">
                  <c:v>7.8782439231872559E-3</c:v>
                </c:pt>
                <c:pt idx="1">
                  <c:v>2.3905038833618164E-3</c:v>
                </c:pt>
                <c:pt idx="2">
                  <c:v>3.4975036978721619E-3</c:v>
                </c:pt>
                <c:pt idx="3">
                  <c:v>5.4651498794555664E-4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C-A332-4A52-BEDF-75D3D1ACE4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881995712"/>
        <c:axId val="881994624"/>
      </c:barChart>
      <c:scatterChart>
        <c:scatterStyle val="lineMarker"/>
        <c:varyColors val="0"/>
        <c:ser>
          <c:idx val="3"/>
          <c:order val="3"/>
          <c:spPr>
            <a:ln w="47625">
              <a:noFill/>
            </a:ln>
            <a:effectLst/>
          </c:spPr>
          <c:marker>
            <c:symbol val="plus"/>
            <c:size val="5"/>
            <c:spPr>
              <a:noFill/>
              <a:ln w="6350">
                <a:solidFill>
                  <a:schemeClr val="tx1"/>
                </a:solidFill>
              </a:ln>
              <a:effectLst/>
            </c:spPr>
          </c:marker>
          <c:yVal>
            <c:numRef>
              <c:f>'Box plot 2'!$K$22:$N$22</c:f>
              <c:numCache>
                <c:formatCode>General</c:formatCode>
                <c:ptCount val="4"/>
                <c:pt idx="0">
                  <c:v>0.92430586616198218</c:v>
                </c:pt>
                <c:pt idx="1">
                  <c:v>0.94954081252217293</c:v>
                </c:pt>
                <c:pt idx="2">
                  <c:v>0.94144978480679653</c:v>
                </c:pt>
                <c:pt idx="3">
                  <c:v>0.99212843179702759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D-A332-4A52-BEDF-75D3D1ACE4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81995712"/>
        <c:axId val="881994624"/>
      </c:scatterChart>
      <c:catAx>
        <c:axId val="8819957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3175">
            <a:solidFill>
              <a:schemeClr val="tx1"/>
            </a:solidFill>
          </a:ln>
          <a:effectLst/>
        </c:spPr>
        <c:txPr>
          <a:bodyPr rot="0" lIns="0">
            <a:noAutofit/>
          </a:bodyPr>
          <a:lstStyle/>
          <a:p>
            <a:pPr>
              <a:defRPr sz="600" b="0"/>
            </a:pPr>
            <a:endParaRPr lang="fr-FR"/>
          </a:p>
        </c:txPr>
        <c:crossAx val="881994624"/>
        <c:crossesAt val="-50"/>
        <c:auto val="1"/>
        <c:lblAlgn val="ctr"/>
        <c:lblOffset val="100"/>
        <c:noMultiLvlLbl val="0"/>
      </c:catAx>
      <c:valAx>
        <c:axId val="881994624"/>
        <c:scaling>
          <c:orientation val="minMax"/>
          <c:max val="1"/>
          <c:min val="0.84000000000000008"/>
        </c:scaling>
        <c:delete val="0"/>
        <c:axPos val="l"/>
        <c:majorGridlines>
          <c:spPr>
            <a:ln>
              <a:noFill/>
            </a:ln>
          </c:spPr>
        </c:majorGridlines>
        <c:numFmt formatCode="0.00" sourceLinked="0"/>
        <c:majorTickMark val="out"/>
        <c:minorTickMark val="none"/>
        <c:tickLblPos val="nextTo"/>
        <c:spPr>
          <a:ln w="3175">
            <a:solidFill>
              <a:schemeClr val="tx1"/>
            </a:solidFill>
          </a:ln>
        </c:spPr>
        <c:txPr>
          <a:bodyPr/>
          <a:lstStyle/>
          <a:p>
            <a:pPr>
              <a:defRPr sz="700"/>
            </a:pPr>
            <a:endParaRPr lang="fr-FR"/>
          </a:p>
        </c:txPr>
        <c:crossAx val="88199571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652700700235301"/>
          <c:y val="4.9429657794676798E-2"/>
          <c:w val="0.73337158962140803"/>
          <c:h val="0.82509505703422004"/>
        </c:manualLayout>
      </c:layout>
      <c:barChart>
        <c:barDir val="col"/>
        <c:grouping val="stacked"/>
        <c:varyColors val="0"/>
        <c:ser>
          <c:idx val="0"/>
          <c:order val="0"/>
          <c:spPr>
            <a:noFill/>
            <a:ln>
              <a:noFill/>
            </a:ln>
            <a:effectLst/>
          </c:spPr>
          <c:invertIfNegative val="0"/>
          <c:errBars>
            <c:errBarType val="minus"/>
            <c:errValType val="cust"/>
            <c:noEndCap val="0"/>
            <c:plus>
              <c:numLit>
                <c:formatCode>General</c:formatCode>
                <c:ptCount val="1"/>
                <c:pt idx="0">
                  <c:v>1</c:v>
                </c:pt>
              </c:numLit>
            </c:plus>
            <c:minus>
              <c:numRef>
                <c:f>'Box plot 2'!$O$33:$R$33</c:f>
                <c:numCache>
                  <c:formatCode>General</c:formatCode>
                  <c:ptCount val="4"/>
                  <c:pt idx="0">
                    <c:v>3.9191752672195435E-2</c:v>
                  </c:pt>
                  <c:pt idx="1">
                    <c:v>6.0262233018875122E-3</c:v>
                  </c:pt>
                  <c:pt idx="2">
                    <c:v>1.0908514261245728E-2</c:v>
                  </c:pt>
                  <c:pt idx="3">
                    <c:v>9.5425248146057129E-3</c:v>
                  </c:pt>
                </c:numCache>
              </c:numRef>
            </c:minus>
            <c:spPr>
              <a:ln>
                <a:solidFill>
                  <a:srgbClr val="BFBFBF"/>
                </a:solidFill>
              </a:ln>
            </c:spPr>
          </c:errBars>
          <c:cat>
            <c:strRef>
              <c:f>'Box plot 2'!$F$2:$I$2</c:f>
              <c:strCache>
                <c:ptCount val="4"/>
                <c:pt idx="0">
                  <c:v>Whole</c:v>
                </c:pt>
                <c:pt idx="1">
                  <c:v>A3+B3</c:v>
                </c:pt>
                <c:pt idx="2">
                  <c:v>B3+B3</c:v>
                </c:pt>
                <c:pt idx="3">
                  <c:v>B3</c:v>
                </c:pt>
              </c:strCache>
            </c:strRef>
          </c:cat>
          <c:val>
            <c:numRef>
              <c:f>'Box plot 2'!$O$30:$R$30</c:f>
              <c:numCache>
                <c:formatCode>0.00</c:formatCode>
                <c:ptCount val="4"/>
                <c:pt idx="0">
                  <c:v>0.89275175333023071</c:v>
                </c:pt>
                <c:pt idx="1">
                  <c:v>0.90849722921848297</c:v>
                </c:pt>
                <c:pt idx="2">
                  <c:v>0.9384554922580719</c:v>
                </c:pt>
                <c:pt idx="3">
                  <c:v>0.98011749982833862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300-45A7-9F75-E4158711701B}"/>
            </c:ext>
          </c:extLst>
        </c:ser>
        <c:ser>
          <c:idx val="1"/>
          <c:order val="1"/>
          <c:spPr>
            <a:noFill/>
            <a:ln w="9525">
              <a:solidFill>
                <a:srgbClr val="FF0000"/>
              </a:solidFill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6300-45A7-9F75-E4158711701B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6300-45A7-9F75-E4158711701B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6300-45A7-9F75-E4158711701B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4-6300-45A7-9F75-E4158711701B}"/>
              </c:ext>
            </c:extLst>
          </c:dPt>
          <c:dPt>
            <c:idx val="4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6300-45A7-9F75-E4158711701B}"/>
              </c:ext>
            </c:extLst>
          </c:dPt>
          <c:dPt>
            <c:idx val="5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6-6300-45A7-9F75-E4158711701B}"/>
              </c:ext>
            </c:extLst>
          </c:dPt>
          <c:dPt>
            <c:idx val="6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7-6300-45A7-9F75-E4158711701B}"/>
              </c:ext>
            </c:extLst>
          </c:dPt>
          <c:dPt>
            <c:idx val="7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8-6300-45A7-9F75-E4158711701B}"/>
              </c:ext>
            </c:extLst>
          </c:dPt>
          <c:dPt>
            <c:idx val="8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9-6300-45A7-9F75-E4158711701B}"/>
              </c:ext>
            </c:extLst>
          </c:dPt>
          <c:dPt>
            <c:idx val="9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A-6300-45A7-9F75-E4158711701B}"/>
              </c:ext>
            </c:extLst>
          </c:dPt>
          <c:dPt>
            <c:idx val="1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B-6300-45A7-9F75-E4158711701B}"/>
              </c:ext>
            </c:extLst>
          </c:dPt>
          <c:dPt>
            <c:idx val="1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C-6300-45A7-9F75-E4158711701B}"/>
              </c:ext>
            </c:extLst>
          </c:dPt>
          <c:dPt>
            <c:idx val="1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D-6300-45A7-9F75-E4158711701B}"/>
              </c:ext>
            </c:extLst>
          </c:dPt>
          <c:cat>
            <c:strRef>
              <c:f>'Box plot 2'!$F$2:$I$2</c:f>
              <c:strCache>
                <c:ptCount val="4"/>
                <c:pt idx="0">
                  <c:v>Whole</c:v>
                </c:pt>
                <c:pt idx="1">
                  <c:v>A3+B3</c:v>
                </c:pt>
                <c:pt idx="2">
                  <c:v>B3+B3</c:v>
                </c:pt>
                <c:pt idx="3">
                  <c:v>B3</c:v>
                </c:pt>
              </c:strCache>
            </c:strRef>
          </c:cat>
          <c:val>
            <c:numRef>
              <c:f>'Box plot 2'!$O$31:$R$31</c:f>
              <c:numCache>
                <c:formatCode>0.00</c:formatCode>
                <c:ptCount val="4"/>
                <c:pt idx="0">
                  <c:v>1.2674242258071899E-2</c:v>
                </c:pt>
                <c:pt idx="1">
                  <c:v>5.0217658281326294E-3</c:v>
                </c:pt>
                <c:pt idx="2">
                  <c:v>4.9450099468231201E-3</c:v>
                </c:pt>
                <c:pt idx="3">
                  <c:v>1.1315524578094482E-2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6300-45A7-9F75-E4158711701B}"/>
            </c:ext>
          </c:extLst>
        </c:ser>
        <c:ser>
          <c:idx val="2"/>
          <c:order val="2"/>
          <c:spPr>
            <a:noFill/>
            <a:ln w="9525">
              <a:solidFill>
                <a:srgbClr val="FF0000"/>
              </a:solidFill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F-6300-45A7-9F75-E4158711701B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0-6300-45A7-9F75-E4158711701B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1-6300-45A7-9F75-E4158711701B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2-6300-45A7-9F75-E4158711701B}"/>
              </c:ext>
            </c:extLst>
          </c:dPt>
          <c:dPt>
            <c:idx val="4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3-6300-45A7-9F75-E4158711701B}"/>
              </c:ext>
            </c:extLst>
          </c:dPt>
          <c:dPt>
            <c:idx val="5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4-6300-45A7-9F75-E4158711701B}"/>
              </c:ext>
            </c:extLst>
          </c:dPt>
          <c:dPt>
            <c:idx val="6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5-6300-45A7-9F75-E4158711701B}"/>
              </c:ext>
            </c:extLst>
          </c:dPt>
          <c:dPt>
            <c:idx val="7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6-6300-45A7-9F75-E4158711701B}"/>
              </c:ext>
            </c:extLst>
          </c:dPt>
          <c:dPt>
            <c:idx val="8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7-6300-45A7-9F75-E4158711701B}"/>
              </c:ext>
            </c:extLst>
          </c:dPt>
          <c:dPt>
            <c:idx val="9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8-6300-45A7-9F75-E4158711701B}"/>
              </c:ext>
            </c:extLst>
          </c:dPt>
          <c:dPt>
            <c:idx val="1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9-6300-45A7-9F75-E4158711701B}"/>
              </c:ext>
            </c:extLst>
          </c:dPt>
          <c:dPt>
            <c:idx val="1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A-6300-45A7-9F75-E4158711701B}"/>
              </c:ext>
            </c:extLst>
          </c:dPt>
          <c:dPt>
            <c:idx val="1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B-6300-45A7-9F75-E4158711701B}"/>
              </c:ext>
            </c:extLst>
          </c:dPt>
          <c:errBars>
            <c:errBarType val="plus"/>
            <c:errValType val="cust"/>
            <c:noEndCap val="0"/>
            <c:plus>
              <c:numRef>
                <c:f>'Box plot 2'!$O$34:$R$34</c:f>
                <c:numCache>
                  <c:formatCode>General</c:formatCode>
                  <c:ptCount val="4"/>
                  <c:pt idx="0">
                    <c:v>8.8650137186050415E-3</c:v>
                  </c:pt>
                  <c:pt idx="1">
                    <c:v>2.3821011185646057E-2</c:v>
                  </c:pt>
                  <c:pt idx="2">
                    <c:v>9.055018424987793E-3</c:v>
                  </c:pt>
                  <c:pt idx="3">
                    <c:v>8.9102983474731445E-4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>
                <a:solidFill>
                  <a:schemeClr val="bg1">
                    <a:lumMod val="75000"/>
                  </a:schemeClr>
                </a:solidFill>
              </a:ln>
            </c:spPr>
          </c:errBars>
          <c:cat>
            <c:strRef>
              <c:f>'Box plot 2'!$F$2:$I$2</c:f>
              <c:strCache>
                <c:ptCount val="4"/>
                <c:pt idx="0">
                  <c:v>Whole</c:v>
                </c:pt>
                <c:pt idx="1">
                  <c:v>A3+B3</c:v>
                </c:pt>
                <c:pt idx="2">
                  <c:v>B3+B3</c:v>
                </c:pt>
                <c:pt idx="3">
                  <c:v>B3</c:v>
                </c:pt>
              </c:strCache>
            </c:strRef>
          </c:cat>
          <c:val>
            <c:numRef>
              <c:f>'Box plot 2'!$O$32:$R$32</c:f>
              <c:numCache>
                <c:formatCode>0.00</c:formatCode>
                <c:ptCount val="4"/>
                <c:pt idx="0">
                  <c:v>6.310001015663147E-3</c:v>
                </c:pt>
                <c:pt idx="1">
                  <c:v>4.2629987001419067E-3</c:v>
                </c:pt>
                <c:pt idx="2">
                  <c:v>2.5629997253417969E-3</c:v>
                </c:pt>
                <c:pt idx="3">
                  <c:v>1.3399720191955566E-3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C-6300-45A7-9F75-E415871170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055095840"/>
        <c:axId val="1055090400"/>
      </c:barChart>
      <c:scatterChart>
        <c:scatterStyle val="lineMarker"/>
        <c:varyColors val="0"/>
        <c:ser>
          <c:idx val="3"/>
          <c:order val="3"/>
          <c:spPr>
            <a:ln w="47625">
              <a:noFill/>
            </a:ln>
            <a:effectLst/>
          </c:spPr>
          <c:marker>
            <c:symbol val="plus"/>
            <c:size val="5"/>
            <c:spPr>
              <a:noFill/>
              <a:ln w="6350">
                <a:solidFill>
                  <a:schemeClr val="tx1"/>
                </a:solidFill>
              </a:ln>
              <a:effectLst/>
            </c:spPr>
          </c:marker>
          <c:yVal>
            <c:numRef>
              <c:f>'Box plot 2'!$O$22:$R$22</c:f>
              <c:numCache>
                <c:formatCode>General</c:formatCode>
                <c:ptCount val="4"/>
                <c:pt idx="0">
                  <c:v>0.89848399559656777</c:v>
                </c:pt>
                <c:pt idx="1">
                  <c:v>0.91414674744009972</c:v>
                </c:pt>
                <c:pt idx="2">
                  <c:v>0.94282728646482739</c:v>
                </c:pt>
                <c:pt idx="3">
                  <c:v>0.98592185974121094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D-6300-45A7-9F75-E415871170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55095840"/>
        <c:axId val="1055090400"/>
      </c:scatterChart>
      <c:catAx>
        <c:axId val="10550958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3175">
            <a:solidFill>
              <a:schemeClr val="tx1"/>
            </a:solidFill>
          </a:ln>
          <a:effectLst/>
        </c:spPr>
        <c:txPr>
          <a:bodyPr rot="0" lIns="0">
            <a:noAutofit/>
          </a:bodyPr>
          <a:lstStyle/>
          <a:p>
            <a:pPr>
              <a:defRPr sz="600" b="0"/>
            </a:pPr>
            <a:endParaRPr lang="fr-FR"/>
          </a:p>
        </c:txPr>
        <c:crossAx val="1055090400"/>
        <c:crossesAt val="-50"/>
        <c:auto val="1"/>
        <c:lblAlgn val="ctr"/>
        <c:lblOffset val="100"/>
        <c:noMultiLvlLbl val="0"/>
      </c:catAx>
      <c:valAx>
        <c:axId val="1055090400"/>
        <c:scaling>
          <c:orientation val="minMax"/>
          <c:max val="1"/>
          <c:min val="0.84000000000000008"/>
        </c:scaling>
        <c:delete val="0"/>
        <c:axPos val="l"/>
        <c:majorGridlines>
          <c:spPr>
            <a:ln>
              <a:noFill/>
            </a:ln>
          </c:spPr>
        </c:majorGridlines>
        <c:numFmt formatCode="0.00" sourceLinked="0"/>
        <c:majorTickMark val="out"/>
        <c:minorTickMark val="none"/>
        <c:tickLblPos val="nextTo"/>
        <c:spPr>
          <a:ln w="3175">
            <a:solidFill>
              <a:schemeClr val="tx1"/>
            </a:solidFill>
          </a:ln>
        </c:spPr>
        <c:txPr>
          <a:bodyPr/>
          <a:lstStyle/>
          <a:p>
            <a:pPr>
              <a:defRPr sz="700"/>
            </a:pPr>
            <a:endParaRPr lang="fr-FR"/>
          </a:p>
        </c:txPr>
        <c:crossAx val="105509584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486650080791999"/>
          <c:y val="4.9429657794676798E-2"/>
          <c:w val="0.78503218856600598"/>
          <c:h val="0.82509505703422004"/>
        </c:manualLayout>
      </c:layout>
      <c:barChart>
        <c:barDir val="col"/>
        <c:grouping val="stacked"/>
        <c:varyColors val="0"/>
        <c:ser>
          <c:idx val="0"/>
          <c:order val="0"/>
          <c:spPr>
            <a:noFill/>
            <a:ln>
              <a:noFill/>
            </a:ln>
            <a:effectLst/>
          </c:spPr>
          <c:invertIfNegative val="0"/>
          <c:errBars>
            <c:errBarType val="minus"/>
            <c:errValType val="cust"/>
            <c:noEndCap val="0"/>
            <c:plus>
              <c:numLit>
                <c:formatCode>General</c:formatCode>
                <c:ptCount val="1"/>
                <c:pt idx="0">
                  <c:v>1</c:v>
                </c:pt>
              </c:numLit>
            </c:plus>
            <c:minus>
              <c:numRef>
                <c:f>'Box plot 2'!$B$15:$E$15</c:f>
                <c:numCache>
                  <c:formatCode>General</c:formatCode>
                  <c:ptCount val="4"/>
                  <c:pt idx="0">
                    <c:v>1.2208010498174104E-2</c:v>
                  </c:pt>
                  <c:pt idx="1">
                    <c:v>1.1785249734117986E-2</c:v>
                  </c:pt>
                  <c:pt idx="2">
                    <c:v>1.4003706017235051E-2</c:v>
                  </c:pt>
                  <c:pt idx="3">
                    <c:v>9.9470214465138818E-3</c:v>
                  </c:pt>
                </c:numCache>
              </c:numRef>
            </c:minus>
            <c:spPr>
              <a:ln>
                <a:solidFill>
                  <a:srgbClr val="BFBFBF"/>
                </a:solidFill>
              </a:ln>
            </c:spPr>
          </c:errBars>
          <c:cat>
            <c:strRef>
              <c:f>'Box plot 2'!$B$2:$E$2</c:f>
              <c:strCache>
                <c:ptCount val="4"/>
                <c:pt idx="0">
                  <c:v>Whole</c:v>
                </c:pt>
                <c:pt idx="1">
                  <c:v>A3+B3</c:v>
                </c:pt>
                <c:pt idx="2">
                  <c:v>A3+A3</c:v>
                </c:pt>
                <c:pt idx="3">
                  <c:v>A3</c:v>
                </c:pt>
              </c:strCache>
            </c:strRef>
          </c:cat>
          <c:val>
            <c:numRef>
              <c:f>'Box plot 2'!$B$12:$E$12</c:f>
              <c:numCache>
                <c:formatCode>0.00</c:formatCode>
                <c:ptCount val="4"/>
                <c:pt idx="0">
                  <c:v>0.44558808642065573</c:v>
                </c:pt>
                <c:pt idx="1">
                  <c:v>0.47190739521234915</c:v>
                </c:pt>
                <c:pt idx="2">
                  <c:v>0.46945825209405107</c:v>
                </c:pt>
                <c:pt idx="3">
                  <c:v>0.47784579915190784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6DB-4B50-9008-101F5D354EC0}"/>
            </c:ext>
          </c:extLst>
        </c:ser>
        <c:ser>
          <c:idx val="1"/>
          <c:order val="1"/>
          <c:spPr>
            <a:noFill/>
            <a:ln w="9525">
              <a:solidFill>
                <a:srgbClr val="0066FF"/>
              </a:solidFill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B6DB-4B50-9008-101F5D354EC0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B6DB-4B50-9008-101F5D354EC0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B6DB-4B50-9008-101F5D354EC0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4-B6DB-4B50-9008-101F5D354EC0}"/>
              </c:ext>
            </c:extLst>
          </c:dPt>
          <c:dPt>
            <c:idx val="4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B6DB-4B50-9008-101F5D354EC0}"/>
              </c:ext>
            </c:extLst>
          </c:dPt>
          <c:dPt>
            <c:idx val="5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6-B6DB-4B50-9008-101F5D354EC0}"/>
              </c:ext>
            </c:extLst>
          </c:dPt>
          <c:dPt>
            <c:idx val="6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7-B6DB-4B50-9008-101F5D354EC0}"/>
              </c:ext>
            </c:extLst>
          </c:dPt>
          <c:dPt>
            <c:idx val="7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8-B6DB-4B50-9008-101F5D354EC0}"/>
              </c:ext>
            </c:extLst>
          </c:dPt>
          <c:dPt>
            <c:idx val="8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9-B6DB-4B50-9008-101F5D354EC0}"/>
              </c:ext>
            </c:extLst>
          </c:dPt>
          <c:dPt>
            <c:idx val="9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A-B6DB-4B50-9008-101F5D354EC0}"/>
              </c:ext>
            </c:extLst>
          </c:dPt>
          <c:dPt>
            <c:idx val="1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B-B6DB-4B50-9008-101F5D354EC0}"/>
              </c:ext>
            </c:extLst>
          </c:dPt>
          <c:dPt>
            <c:idx val="1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C-B6DB-4B50-9008-101F5D354EC0}"/>
              </c:ext>
            </c:extLst>
          </c:dPt>
          <c:dPt>
            <c:idx val="1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D-B6DB-4B50-9008-101F5D354EC0}"/>
              </c:ext>
            </c:extLst>
          </c:dPt>
          <c:cat>
            <c:strRef>
              <c:f>'Box plot 2'!$B$2:$E$2</c:f>
              <c:strCache>
                <c:ptCount val="4"/>
                <c:pt idx="0">
                  <c:v>Whole</c:v>
                </c:pt>
                <c:pt idx="1">
                  <c:v>A3+B3</c:v>
                </c:pt>
                <c:pt idx="2">
                  <c:v>A3+A3</c:v>
                </c:pt>
                <c:pt idx="3">
                  <c:v>A3</c:v>
                </c:pt>
              </c:strCache>
            </c:strRef>
          </c:cat>
          <c:val>
            <c:numRef>
              <c:f>'Box plot 2'!$B$13:$E$13</c:f>
              <c:numCache>
                <c:formatCode>0.00</c:formatCode>
                <c:ptCount val="4"/>
                <c:pt idx="0">
                  <c:v>5.3877120728732519E-3</c:v>
                </c:pt>
                <c:pt idx="1">
                  <c:v>1.3077460788027739E-2</c:v>
                </c:pt>
                <c:pt idx="2">
                  <c:v>7.0182660272505859E-3</c:v>
                </c:pt>
                <c:pt idx="3">
                  <c:v>3.7803309666449847E-3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B6DB-4B50-9008-101F5D354EC0}"/>
            </c:ext>
          </c:extLst>
        </c:ser>
        <c:ser>
          <c:idx val="2"/>
          <c:order val="2"/>
          <c:spPr>
            <a:noFill/>
            <a:ln w="9525">
              <a:solidFill>
                <a:srgbClr val="0066FF"/>
              </a:solidFill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F-B6DB-4B50-9008-101F5D354EC0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0-B6DB-4B50-9008-101F5D354EC0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1-B6DB-4B50-9008-101F5D354EC0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2-B6DB-4B50-9008-101F5D354EC0}"/>
              </c:ext>
            </c:extLst>
          </c:dPt>
          <c:dPt>
            <c:idx val="4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3-B6DB-4B50-9008-101F5D354EC0}"/>
              </c:ext>
            </c:extLst>
          </c:dPt>
          <c:dPt>
            <c:idx val="5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4-B6DB-4B50-9008-101F5D354EC0}"/>
              </c:ext>
            </c:extLst>
          </c:dPt>
          <c:dPt>
            <c:idx val="6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5-B6DB-4B50-9008-101F5D354EC0}"/>
              </c:ext>
            </c:extLst>
          </c:dPt>
          <c:dPt>
            <c:idx val="7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6-B6DB-4B50-9008-101F5D354EC0}"/>
              </c:ext>
            </c:extLst>
          </c:dPt>
          <c:dPt>
            <c:idx val="8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7-B6DB-4B50-9008-101F5D354EC0}"/>
              </c:ext>
            </c:extLst>
          </c:dPt>
          <c:dPt>
            <c:idx val="9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8-B6DB-4B50-9008-101F5D354EC0}"/>
              </c:ext>
            </c:extLst>
          </c:dPt>
          <c:dPt>
            <c:idx val="1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9-B6DB-4B50-9008-101F5D354EC0}"/>
              </c:ext>
            </c:extLst>
          </c:dPt>
          <c:dPt>
            <c:idx val="1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A-B6DB-4B50-9008-101F5D354EC0}"/>
              </c:ext>
            </c:extLst>
          </c:dPt>
          <c:dPt>
            <c:idx val="1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B-B6DB-4B50-9008-101F5D354EC0}"/>
              </c:ext>
            </c:extLst>
          </c:dPt>
          <c:errBars>
            <c:errBarType val="plus"/>
            <c:errValType val="cust"/>
            <c:noEndCap val="0"/>
            <c:plus>
              <c:numRef>
                <c:f>'Box plot 2'!$B$16:$E$16</c:f>
                <c:numCache>
                  <c:formatCode>General</c:formatCode>
                  <c:ptCount val="4"/>
                  <c:pt idx="0">
                    <c:v>1.9743629863099299E-2</c:v>
                  </c:pt>
                  <c:pt idx="1">
                    <c:v>4.6121817890513728E-3</c:v>
                  </c:pt>
                  <c:pt idx="2">
                    <c:v>1.8488048114427669E-2</c:v>
                  </c:pt>
                  <c:pt idx="3">
                    <c:v>1.3347220507341828E-2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>
                <a:solidFill>
                  <a:schemeClr val="bg1">
                    <a:lumMod val="75000"/>
                  </a:schemeClr>
                </a:solidFill>
              </a:ln>
            </c:spPr>
          </c:errBars>
          <c:cat>
            <c:strRef>
              <c:f>'Box plot 2'!$B$2:$E$2</c:f>
              <c:strCache>
                <c:ptCount val="4"/>
                <c:pt idx="0">
                  <c:v>Whole</c:v>
                </c:pt>
                <c:pt idx="1">
                  <c:v>A3+B3</c:v>
                </c:pt>
                <c:pt idx="2">
                  <c:v>A3+A3</c:v>
                </c:pt>
                <c:pt idx="3">
                  <c:v>A3</c:v>
                </c:pt>
              </c:strCache>
            </c:strRef>
          </c:cat>
          <c:val>
            <c:numRef>
              <c:f>'Box plot 2'!$B$14:$E$14</c:f>
              <c:numCache>
                <c:formatCode>0.00</c:formatCode>
                <c:ptCount val="4"/>
                <c:pt idx="0">
                  <c:v>6.2978549976104858E-3</c:v>
                </c:pt>
                <c:pt idx="1">
                  <c:v>3.2003011010051652E-3</c:v>
                </c:pt>
                <c:pt idx="2">
                  <c:v>7.6648761397380416E-3</c:v>
                </c:pt>
                <c:pt idx="3">
                  <c:v>9.1505908170252948E-3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C-B6DB-4B50-9008-101F5D354E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055096384"/>
        <c:axId val="1055093664"/>
      </c:barChart>
      <c:scatterChart>
        <c:scatterStyle val="lineMarker"/>
        <c:varyColors val="0"/>
        <c:ser>
          <c:idx val="3"/>
          <c:order val="3"/>
          <c:spPr>
            <a:ln w="47625">
              <a:noFill/>
            </a:ln>
            <a:effectLst/>
          </c:spPr>
          <c:marker>
            <c:symbol val="plus"/>
            <c:size val="5"/>
            <c:spPr>
              <a:noFill/>
              <a:ln w="6350">
                <a:solidFill>
                  <a:schemeClr val="tx1"/>
                </a:solidFill>
              </a:ln>
              <a:effectLst/>
            </c:spPr>
          </c:marker>
          <c:yVal>
            <c:numRef>
              <c:f>'Box plot 2'!$B$4:$E$4</c:f>
              <c:numCache>
                <c:formatCode>General</c:formatCode>
                <c:ptCount val="4"/>
                <c:pt idx="0" formatCode="0.0000">
                  <c:v>0.45180439449125048</c:v>
                </c:pt>
                <c:pt idx="1">
                  <c:v>0.48498485600037688</c:v>
                </c:pt>
                <c:pt idx="2">
                  <c:v>0.47689967969390951</c:v>
                </c:pt>
                <c:pt idx="3">
                  <c:v>0.48439959916125019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D-B6DB-4B50-9008-101F5D354E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55096384"/>
        <c:axId val="1055093664"/>
      </c:scatterChart>
      <c:catAx>
        <c:axId val="10550963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3175">
            <a:solidFill>
              <a:schemeClr val="tx1"/>
            </a:solidFill>
          </a:ln>
          <a:effectLst/>
        </c:spPr>
        <c:txPr>
          <a:bodyPr rot="0" lIns="0">
            <a:noAutofit/>
          </a:bodyPr>
          <a:lstStyle/>
          <a:p>
            <a:pPr>
              <a:defRPr sz="600" b="0"/>
            </a:pPr>
            <a:endParaRPr lang="fr-FR"/>
          </a:p>
        </c:txPr>
        <c:crossAx val="1055093664"/>
        <c:crossesAt val="-50"/>
        <c:auto val="1"/>
        <c:lblAlgn val="ctr"/>
        <c:lblOffset val="100"/>
        <c:noMultiLvlLbl val="0"/>
      </c:catAx>
      <c:valAx>
        <c:axId val="1055093664"/>
        <c:scaling>
          <c:orientation val="minMax"/>
          <c:max val="0.58000000000000007"/>
          <c:min val="0.42000000000000004"/>
        </c:scaling>
        <c:delete val="0"/>
        <c:axPos val="l"/>
        <c:majorGridlines>
          <c:spPr>
            <a:ln>
              <a:noFill/>
            </a:ln>
          </c:spPr>
        </c:majorGridlines>
        <c:numFmt formatCode="0.00" sourceLinked="0"/>
        <c:majorTickMark val="out"/>
        <c:minorTickMark val="none"/>
        <c:tickLblPos val="nextTo"/>
        <c:spPr>
          <a:ln w="3175">
            <a:solidFill>
              <a:schemeClr val="tx1"/>
            </a:solidFill>
          </a:ln>
        </c:spPr>
        <c:txPr>
          <a:bodyPr/>
          <a:lstStyle/>
          <a:p>
            <a:pPr>
              <a:defRPr sz="700"/>
            </a:pPr>
            <a:endParaRPr lang="fr-FR"/>
          </a:p>
        </c:txPr>
        <c:crossAx val="105509638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486650080791999"/>
          <c:y val="4.9429657794676798E-2"/>
          <c:w val="0.78503218856600598"/>
          <c:h val="0.82509505703422004"/>
        </c:manualLayout>
      </c:layout>
      <c:barChart>
        <c:barDir val="col"/>
        <c:grouping val="stacked"/>
        <c:varyColors val="0"/>
        <c:ser>
          <c:idx val="0"/>
          <c:order val="0"/>
          <c:spPr>
            <a:noFill/>
            <a:ln>
              <a:noFill/>
            </a:ln>
            <a:effectLst/>
          </c:spPr>
          <c:invertIfNegative val="0"/>
          <c:errBars>
            <c:errBarType val="minus"/>
            <c:errValType val="cust"/>
            <c:noEndCap val="0"/>
            <c:plus>
              <c:numLit>
                <c:formatCode>General</c:formatCode>
                <c:ptCount val="1"/>
                <c:pt idx="0">
                  <c:v>1</c:v>
                </c:pt>
              </c:numLit>
            </c:plus>
            <c:minus>
              <c:numRef>
                <c:f>'Box plot 2'!$F$15:$I$15</c:f>
                <c:numCache>
                  <c:formatCode>General</c:formatCode>
                  <c:ptCount val="4"/>
                  <c:pt idx="0">
                    <c:v>1.8350370053307585E-2</c:v>
                  </c:pt>
                  <c:pt idx="1">
                    <c:v>2.3210068402999773E-2</c:v>
                  </c:pt>
                  <c:pt idx="2">
                    <c:v>2.5125409083974315E-2</c:v>
                  </c:pt>
                  <c:pt idx="3">
                    <c:v>4.3954483272635736E-2</c:v>
                  </c:pt>
                </c:numCache>
              </c:numRef>
            </c:minus>
            <c:spPr>
              <a:ln>
                <a:solidFill>
                  <a:srgbClr val="BFBFBF"/>
                </a:solidFill>
              </a:ln>
            </c:spPr>
          </c:errBars>
          <c:cat>
            <c:strRef>
              <c:f>'Box plot 2'!$F$2:$I$2</c:f>
              <c:strCache>
                <c:ptCount val="4"/>
                <c:pt idx="0">
                  <c:v>Whole</c:v>
                </c:pt>
                <c:pt idx="1">
                  <c:v>A3+B3</c:v>
                </c:pt>
                <c:pt idx="2">
                  <c:v>B3+B3</c:v>
                </c:pt>
                <c:pt idx="3">
                  <c:v>B3</c:v>
                </c:pt>
              </c:strCache>
            </c:strRef>
          </c:cat>
          <c:val>
            <c:numRef>
              <c:f>'Box plot 2'!$F$12:$I$12</c:f>
              <c:numCache>
                <c:formatCode>0.00</c:formatCode>
                <c:ptCount val="4"/>
                <c:pt idx="0">
                  <c:v>0.45496258358528197</c:v>
                </c:pt>
                <c:pt idx="1">
                  <c:v>0.47752969146693058</c:v>
                </c:pt>
                <c:pt idx="2">
                  <c:v>0.51021749886695167</c:v>
                </c:pt>
                <c:pt idx="3">
                  <c:v>0.54919946395787522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CAF-4B2B-A01E-7EE10BA012BF}"/>
            </c:ext>
          </c:extLst>
        </c:ser>
        <c:ser>
          <c:idx val="1"/>
          <c:order val="1"/>
          <c:spPr>
            <a:noFill/>
            <a:ln w="9525">
              <a:solidFill>
                <a:srgbClr val="FF0000"/>
              </a:solidFill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ECAF-4B2B-A01E-7EE10BA012BF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ECAF-4B2B-A01E-7EE10BA012BF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ECAF-4B2B-A01E-7EE10BA012BF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4-ECAF-4B2B-A01E-7EE10BA012BF}"/>
              </c:ext>
            </c:extLst>
          </c:dPt>
          <c:dPt>
            <c:idx val="4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ECAF-4B2B-A01E-7EE10BA012BF}"/>
              </c:ext>
            </c:extLst>
          </c:dPt>
          <c:dPt>
            <c:idx val="5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6-ECAF-4B2B-A01E-7EE10BA012BF}"/>
              </c:ext>
            </c:extLst>
          </c:dPt>
          <c:dPt>
            <c:idx val="6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7-ECAF-4B2B-A01E-7EE10BA012BF}"/>
              </c:ext>
            </c:extLst>
          </c:dPt>
          <c:dPt>
            <c:idx val="7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8-ECAF-4B2B-A01E-7EE10BA012BF}"/>
              </c:ext>
            </c:extLst>
          </c:dPt>
          <c:dPt>
            <c:idx val="8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9-ECAF-4B2B-A01E-7EE10BA012BF}"/>
              </c:ext>
            </c:extLst>
          </c:dPt>
          <c:dPt>
            <c:idx val="9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A-ECAF-4B2B-A01E-7EE10BA012BF}"/>
              </c:ext>
            </c:extLst>
          </c:dPt>
          <c:dPt>
            <c:idx val="1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B-ECAF-4B2B-A01E-7EE10BA012BF}"/>
              </c:ext>
            </c:extLst>
          </c:dPt>
          <c:dPt>
            <c:idx val="1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C-ECAF-4B2B-A01E-7EE10BA012BF}"/>
              </c:ext>
            </c:extLst>
          </c:dPt>
          <c:dPt>
            <c:idx val="1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D-ECAF-4B2B-A01E-7EE10BA012BF}"/>
              </c:ext>
            </c:extLst>
          </c:dPt>
          <c:cat>
            <c:strRef>
              <c:f>'Box plot 2'!$F$2:$I$2</c:f>
              <c:strCache>
                <c:ptCount val="4"/>
                <c:pt idx="0">
                  <c:v>Whole</c:v>
                </c:pt>
                <c:pt idx="1">
                  <c:v>A3+B3</c:v>
                </c:pt>
                <c:pt idx="2">
                  <c:v>B3+B3</c:v>
                </c:pt>
                <c:pt idx="3">
                  <c:v>B3</c:v>
                </c:pt>
              </c:strCache>
            </c:strRef>
          </c:cat>
          <c:val>
            <c:numRef>
              <c:f>'Box plot 2'!$F$13:$I$13</c:f>
              <c:numCache>
                <c:formatCode>0.00</c:formatCode>
                <c:ptCount val="4"/>
                <c:pt idx="0">
                  <c:v>8.1967923491454431E-3</c:v>
                </c:pt>
                <c:pt idx="1">
                  <c:v>2.213534911036863E-2</c:v>
                </c:pt>
                <c:pt idx="2">
                  <c:v>1.752237709762261E-2</c:v>
                </c:pt>
                <c:pt idx="3">
                  <c:v>1.0890468378792706E-2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ECAF-4B2B-A01E-7EE10BA012BF}"/>
            </c:ext>
          </c:extLst>
        </c:ser>
        <c:ser>
          <c:idx val="2"/>
          <c:order val="2"/>
          <c:spPr>
            <a:noFill/>
            <a:ln w="9525">
              <a:solidFill>
                <a:srgbClr val="FF0000"/>
              </a:solidFill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F-ECAF-4B2B-A01E-7EE10BA012BF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0-ECAF-4B2B-A01E-7EE10BA012BF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1-ECAF-4B2B-A01E-7EE10BA012BF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2-ECAF-4B2B-A01E-7EE10BA012BF}"/>
              </c:ext>
            </c:extLst>
          </c:dPt>
          <c:dPt>
            <c:idx val="4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3-ECAF-4B2B-A01E-7EE10BA012BF}"/>
              </c:ext>
            </c:extLst>
          </c:dPt>
          <c:dPt>
            <c:idx val="5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4-ECAF-4B2B-A01E-7EE10BA012BF}"/>
              </c:ext>
            </c:extLst>
          </c:dPt>
          <c:dPt>
            <c:idx val="6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5-ECAF-4B2B-A01E-7EE10BA012BF}"/>
              </c:ext>
            </c:extLst>
          </c:dPt>
          <c:dPt>
            <c:idx val="7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6-ECAF-4B2B-A01E-7EE10BA012BF}"/>
              </c:ext>
            </c:extLst>
          </c:dPt>
          <c:dPt>
            <c:idx val="8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7-ECAF-4B2B-A01E-7EE10BA012BF}"/>
              </c:ext>
            </c:extLst>
          </c:dPt>
          <c:dPt>
            <c:idx val="9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8-ECAF-4B2B-A01E-7EE10BA012BF}"/>
              </c:ext>
            </c:extLst>
          </c:dPt>
          <c:dPt>
            <c:idx val="1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9-ECAF-4B2B-A01E-7EE10BA012BF}"/>
              </c:ext>
            </c:extLst>
          </c:dPt>
          <c:dPt>
            <c:idx val="1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A-ECAF-4B2B-A01E-7EE10BA012BF}"/>
              </c:ext>
            </c:extLst>
          </c:dPt>
          <c:dPt>
            <c:idx val="1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B-ECAF-4B2B-A01E-7EE10BA012BF}"/>
              </c:ext>
            </c:extLst>
          </c:dPt>
          <c:errBars>
            <c:errBarType val="plus"/>
            <c:errValType val="cust"/>
            <c:noEndCap val="0"/>
            <c:plus>
              <c:numRef>
                <c:f>'Box plot 2'!$F$16:$I$16</c:f>
                <c:numCache>
                  <c:formatCode>General</c:formatCode>
                  <c:ptCount val="4"/>
                  <c:pt idx="0">
                    <c:v>1.8892904769794883E-2</c:v>
                  </c:pt>
                  <c:pt idx="1">
                    <c:v>3.8582898665620813E-2</c:v>
                  </c:pt>
                  <c:pt idx="2">
                    <c:v>2.8296971923537528E-2</c:v>
                  </c:pt>
                  <c:pt idx="3">
                    <c:v>1.0621462426602002E-2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>
                <a:solidFill>
                  <a:schemeClr val="bg1">
                    <a:lumMod val="75000"/>
                  </a:schemeClr>
                </a:solidFill>
              </a:ln>
            </c:spPr>
          </c:errBars>
          <c:cat>
            <c:strRef>
              <c:f>'Box plot 2'!$F$2:$I$2</c:f>
              <c:strCache>
                <c:ptCount val="4"/>
                <c:pt idx="0">
                  <c:v>Whole</c:v>
                </c:pt>
                <c:pt idx="1">
                  <c:v>A3+B3</c:v>
                </c:pt>
                <c:pt idx="2">
                  <c:v>B3+B3</c:v>
                </c:pt>
                <c:pt idx="3">
                  <c:v>B3</c:v>
                </c:pt>
              </c:strCache>
            </c:strRef>
          </c:cat>
          <c:val>
            <c:numRef>
              <c:f>'Box plot 2'!$F$14:$I$14</c:f>
              <c:numCache>
                <c:formatCode>0.00</c:formatCode>
                <c:ptCount val="4"/>
                <c:pt idx="0">
                  <c:v>8.9755137314635469E-3</c:v>
                </c:pt>
                <c:pt idx="1">
                  <c:v>2.6747536016262785E-3</c:v>
                </c:pt>
                <c:pt idx="2">
                  <c:v>1.5516143917717717E-2</c:v>
                </c:pt>
                <c:pt idx="3">
                  <c:v>2.1788076431568104E-2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C-ECAF-4B2B-A01E-7EE10BA012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1055094208"/>
        <c:axId val="1055096928"/>
      </c:barChart>
      <c:scatterChart>
        <c:scatterStyle val="lineMarker"/>
        <c:varyColors val="0"/>
        <c:ser>
          <c:idx val="3"/>
          <c:order val="3"/>
          <c:spPr>
            <a:ln w="47625">
              <a:noFill/>
            </a:ln>
            <a:effectLst/>
          </c:spPr>
          <c:marker>
            <c:symbol val="plus"/>
            <c:size val="5"/>
            <c:spPr>
              <a:noFill/>
              <a:ln w="6350">
                <a:solidFill>
                  <a:schemeClr val="tx1"/>
                </a:solidFill>
              </a:ln>
              <a:effectLst/>
            </c:spPr>
          </c:marker>
          <c:yVal>
            <c:numRef>
              <c:f>'Box plot 2'!$F$4:$I$4</c:f>
              <c:numCache>
                <c:formatCode>General</c:formatCode>
                <c:ptCount val="4"/>
                <c:pt idx="0">
                  <c:v>0.46239795514634785</c:v>
                </c:pt>
                <c:pt idx="1">
                  <c:v>0.49695441744719621</c:v>
                </c:pt>
                <c:pt idx="2">
                  <c:v>0.52565711175458196</c:v>
                </c:pt>
                <c:pt idx="3">
                  <c:v>0.5597277676421103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D-ECAF-4B2B-A01E-7EE10BA012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55094208"/>
        <c:axId val="1055096928"/>
      </c:scatterChart>
      <c:catAx>
        <c:axId val="10550942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3175">
            <a:solidFill>
              <a:schemeClr val="tx1"/>
            </a:solidFill>
          </a:ln>
          <a:effectLst/>
        </c:spPr>
        <c:txPr>
          <a:bodyPr rot="0" lIns="0">
            <a:noAutofit/>
          </a:bodyPr>
          <a:lstStyle/>
          <a:p>
            <a:pPr>
              <a:defRPr sz="600" b="0"/>
            </a:pPr>
            <a:endParaRPr lang="fr-FR"/>
          </a:p>
        </c:txPr>
        <c:crossAx val="1055096928"/>
        <c:crossesAt val="-50"/>
        <c:auto val="1"/>
        <c:lblAlgn val="ctr"/>
        <c:lblOffset val="100"/>
        <c:noMultiLvlLbl val="0"/>
      </c:catAx>
      <c:valAx>
        <c:axId val="1055096928"/>
        <c:scaling>
          <c:orientation val="minMax"/>
          <c:max val="0.68000000000000016"/>
          <c:min val="0.42000000000000004"/>
        </c:scaling>
        <c:delete val="0"/>
        <c:axPos val="l"/>
        <c:majorGridlines>
          <c:spPr>
            <a:ln>
              <a:noFill/>
            </a:ln>
          </c:spPr>
        </c:majorGridlines>
        <c:numFmt formatCode="0.00" sourceLinked="0"/>
        <c:majorTickMark val="out"/>
        <c:minorTickMark val="none"/>
        <c:tickLblPos val="nextTo"/>
        <c:spPr>
          <a:ln w="3175">
            <a:solidFill>
              <a:schemeClr val="tx1"/>
            </a:solidFill>
          </a:ln>
        </c:spPr>
        <c:txPr>
          <a:bodyPr/>
          <a:lstStyle/>
          <a:p>
            <a:pPr>
              <a:defRPr sz="700"/>
            </a:pPr>
            <a:endParaRPr lang="fr-FR"/>
          </a:p>
        </c:txPr>
        <c:crossAx val="1055094208"/>
        <c:crosses val="autoZero"/>
        <c:crossBetween val="between"/>
        <c:majorUnit val="4.0000000000000008E-2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5214953521750211"/>
          <c:y val="9.7217099631869391E-2"/>
          <c:w val="0.54680688387815057"/>
          <c:h val="0.74692656177148065"/>
        </c:manualLayout>
      </c:layout>
      <c:scatterChart>
        <c:scatterStyle val="smoothMarker"/>
        <c:varyColors val="0"/>
        <c:ser>
          <c:idx val="0"/>
          <c:order val="0"/>
          <c:tx>
            <c:v>A3</c:v>
          </c:tx>
          <c:spPr>
            <a:ln w="12700" cap="rnd">
              <a:solidFill>
                <a:srgbClr val="0066FF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Feuil1!$N$3:$N$18</c:f>
                <c:numCache>
                  <c:formatCode>General</c:formatCode>
                  <c:ptCount val="16"/>
                  <c:pt idx="0">
                    <c:v>5.0634086999286265E-3</c:v>
                  </c:pt>
                  <c:pt idx="1">
                    <c:v>6.7743426019825524E-3</c:v>
                  </c:pt>
                  <c:pt idx="2">
                    <c:v>8.441727898382002E-3</c:v>
                  </c:pt>
                  <c:pt idx="3">
                    <c:v>1.0589277641936691E-2</c:v>
                  </c:pt>
                  <c:pt idx="4">
                    <c:v>1.093494954568849E-2</c:v>
                  </c:pt>
                  <c:pt idx="5">
                    <c:v>1.1971202394259558E-2</c:v>
                  </c:pt>
                  <c:pt idx="6">
                    <c:v>7.1711550973933332E-3</c:v>
                  </c:pt>
                  <c:pt idx="7">
                    <c:v>8.2512802497514276E-3</c:v>
                  </c:pt>
                  <c:pt idx="8">
                    <c:v>7.8207168253802486E-3</c:v>
                  </c:pt>
                  <c:pt idx="9">
                    <c:v>8.2806364282761308E-3</c:v>
                  </c:pt>
                  <c:pt idx="10">
                    <c:v>7.8892879065937671E-3</c:v>
                  </c:pt>
                  <c:pt idx="11">
                    <c:v>7.4760253735287928E-3</c:v>
                  </c:pt>
                  <c:pt idx="12">
                    <c:v>6.7922685328882775E-3</c:v>
                  </c:pt>
                  <c:pt idx="13">
                    <c:v>5.0840380944480942E-3</c:v>
                  </c:pt>
                  <c:pt idx="14">
                    <c:v>6.6669028281111774E-3</c:v>
                  </c:pt>
                  <c:pt idx="15">
                    <c:v>6.8190050110824166E-3</c:v>
                  </c:pt>
                </c:numCache>
              </c:numRef>
            </c:plus>
            <c:minus>
              <c:numRef>
                <c:f>Feuil1!$N$3:$N$18</c:f>
                <c:numCache>
                  <c:formatCode>General</c:formatCode>
                  <c:ptCount val="16"/>
                  <c:pt idx="0">
                    <c:v>5.0634086999286265E-3</c:v>
                  </c:pt>
                  <c:pt idx="1">
                    <c:v>6.7743426019825524E-3</c:v>
                  </c:pt>
                  <c:pt idx="2">
                    <c:v>8.441727898382002E-3</c:v>
                  </c:pt>
                  <c:pt idx="3">
                    <c:v>1.0589277641936691E-2</c:v>
                  </c:pt>
                  <c:pt idx="4">
                    <c:v>1.093494954568849E-2</c:v>
                  </c:pt>
                  <c:pt idx="5">
                    <c:v>1.1971202394259558E-2</c:v>
                  </c:pt>
                  <c:pt idx="6">
                    <c:v>7.1711550973933332E-3</c:v>
                  </c:pt>
                  <c:pt idx="7">
                    <c:v>8.2512802497514276E-3</c:v>
                  </c:pt>
                  <c:pt idx="8">
                    <c:v>7.8207168253802486E-3</c:v>
                  </c:pt>
                  <c:pt idx="9">
                    <c:v>8.2806364282761308E-3</c:v>
                  </c:pt>
                  <c:pt idx="10">
                    <c:v>7.8892879065937671E-3</c:v>
                  </c:pt>
                  <c:pt idx="11">
                    <c:v>7.4760253735287928E-3</c:v>
                  </c:pt>
                  <c:pt idx="12">
                    <c:v>6.7922685328882775E-3</c:v>
                  </c:pt>
                  <c:pt idx="13">
                    <c:v>5.0840380944480942E-3</c:v>
                  </c:pt>
                  <c:pt idx="14">
                    <c:v>6.6669028281111774E-3</c:v>
                  </c:pt>
                  <c:pt idx="15">
                    <c:v>6.8190050110824166E-3</c:v>
                  </c:pt>
                </c:numCache>
              </c:numRef>
            </c:minus>
            <c:spPr>
              <a:noFill/>
              <a:ln w="9525" cap="flat" cmpd="sng" algn="ctr">
                <a:solidFill>
                  <a:srgbClr val="0066FF">
                    <a:alpha val="30000"/>
                  </a:srgbClr>
                </a:solidFill>
                <a:round/>
              </a:ln>
              <a:effectLst/>
            </c:spPr>
          </c:errBars>
          <c:xVal>
            <c:numRef>
              <c:f>Feuil1!$B$3:$B$18</c:f>
              <c:numCache>
                <c:formatCode>h:mm</c:formatCode>
                <c:ptCount val="16"/>
                <c:pt idx="0">
                  <c:v>0</c:v>
                </c:pt>
                <c:pt idx="1">
                  <c:v>3.125E-2</c:v>
                </c:pt>
                <c:pt idx="2">
                  <c:v>6.25E-2</c:v>
                </c:pt>
                <c:pt idx="3">
                  <c:v>9.375E-2</c:v>
                </c:pt>
                <c:pt idx="4">
                  <c:v>0.125</c:v>
                </c:pt>
                <c:pt idx="5">
                  <c:v>0.15625</c:v>
                </c:pt>
                <c:pt idx="6">
                  <c:v>0.1875</c:v>
                </c:pt>
                <c:pt idx="7">
                  <c:v>0.21875</c:v>
                </c:pt>
                <c:pt idx="8">
                  <c:v>0.25</c:v>
                </c:pt>
                <c:pt idx="9">
                  <c:v>0.28125</c:v>
                </c:pt>
                <c:pt idx="10">
                  <c:v>0.3125</c:v>
                </c:pt>
                <c:pt idx="11">
                  <c:v>0.34375</c:v>
                </c:pt>
                <c:pt idx="12">
                  <c:v>0.375</c:v>
                </c:pt>
                <c:pt idx="13">
                  <c:v>0.40625</c:v>
                </c:pt>
                <c:pt idx="14">
                  <c:v>0.4375</c:v>
                </c:pt>
                <c:pt idx="15">
                  <c:v>0.46875</c:v>
                </c:pt>
              </c:numCache>
            </c:numRef>
          </c:xVal>
          <c:yVal>
            <c:numRef>
              <c:f>Feuil1!$M$3:$M$18</c:f>
              <c:numCache>
                <c:formatCode>0.0000</c:formatCode>
                <c:ptCount val="16"/>
                <c:pt idx="0">
                  <c:v>0.97099239230155943</c:v>
                </c:pt>
                <c:pt idx="1">
                  <c:v>0.96838920116424565</c:v>
                </c:pt>
                <c:pt idx="2">
                  <c:v>0.96317629814147954</c:v>
                </c:pt>
                <c:pt idx="3">
                  <c:v>0.95656819939613347</c:v>
                </c:pt>
                <c:pt idx="4">
                  <c:v>0.95151931047439575</c:v>
                </c:pt>
                <c:pt idx="5">
                  <c:v>0.94724829196929927</c:v>
                </c:pt>
                <c:pt idx="6">
                  <c:v>0.94073250293731692</c:v>
                </c:pt>
                <c:pt idx="7">
                  <c:v>0.93565800189971926</c:v>
                </c:pt>
                <c:pt idx="8">
                  <c:v>0.93072789311408999</c:v>
                </c:pt>
                <c:pt idx="9">
                  <c:v>0.92593580484390259</c:v>
                </c:pt>
                <c:pt idx="10">
                  <c:v>0.92152749300003056</c:v>
                </c:pt>
                <c:pt idx="11">
                  <c:v>0.9202178001403809</c:v>
                </c:pt>
                <c:pt idx="12">
                  <c:v>0.92058110237121582</c:v>
                </c:pt>
                <c:pt idx="13">
                  <c:v>0.92145140767097478</c:v>
                </c:pt>
                <c:pt idx="14">
                  <c:v>0.92444700002670288</c:v>
                </c:pt>
                <c:pt idx="15">
                  <c:v>0.92473239302635191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B0C3-417F-AF86-7F2B7EAD82B3}"/>
            </c:ext>
          </c:extLst>
        </c:ser>
        <c:ser>
          <c:idx val="1"/>
          <c:order val="1"/>
          <c:tx>
            <c:v>B3</c:v>
          </c:tx>
          <c:spPr>
            <a:ln w="127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Ref>
                <c:f>Feuil1!$N$21:$N$36</c:f>
                <c:numCache>
                  <c:formatCode>General</c:formatCode>
                  <c:ptCount val="16"/>
                  <c:pt idx="0">
                    <c:v>6.5849387594085545E-3</c:v>
                  </c:pt>
                  <c:pt idx="1">
                    <c:v>1.1517807608955218E-2</c:v>
                  </c:pt>
                  <c:pt idx="2">
                    <c:v>1.1922192749949141E-2</c:v>
                  </c:pt>
                  <c:pt idx="3">
                    <c:v>1.3344992486390986E-2</c:v>
                  </c:pt>
                  <c:pt idx="4">
                    <c:v>1.5449326876629317E-2</c:v>
                  </c:pt>
                  <c:pt idx="5">
                    <c:v>1.1206326806119736E-2</c:v>
                  </c:pt>
                  <c:pt idx="6">
                    <c:v>9.2437563363552844E-3</c:v>
                  </c:pt>
                  <c:pt idx="7">
                    <c:v>8.084986783087807E-3</c:v>
                  </c:pt>
                  <c:pt idx="8">
                    <c:v>8.2089288914061684E-3</c:v>
                  </c:pt>
                  <c:pt idx="9">
                    <c:v>1.0135255449139473E-2</c:v>
                  </c:pt>
                  <c:pt idx="10">
                    <c:v>1.0584607198609276E-2</c:v>
                  </c:pt>
                  <c:pt idx="11">
                    <c:v>1.1474917923717499E-2</c:v>
                  </c:pt>
                  <c:pt idx="12">
                    <c:v>1.2721373918133832E-2</c:v>
                  </c:pt>
                  <c:pt idx="13">
                    <c:v>1.3169475871305363E-2</c:v>
                  </c:pt>
                  <c:pt idx="14">
                    <c:v>1.3502650624464521E-2</c:v>
                  </c:pt>
                  <c:pt idx="15">
                    <c:v>1.2196571423910929E-2</c:v>
                  </c:pt>
                </c:numCache>
              </c:numRef>
            </c:plus>
            <c:minus>
              <c:numRef>
                <c:f>Feuil1!$N$21:$N$36</c:f>
                <c:numCache>
                  <c:formatCode>General</c:formatCode>
                  <c:ptCount val="16"/>
                  <c:pt idx="0">
                    <c:v>6.5849387594085545E-3</c:v>
                  </c:pt>
                  <c:pt idx="1">
                    <c:v>1.1517807608955218E-2</c:v>
                  </c:pt>
                  <c:pt idx="2">
                    <c:v>1.1922192749949141E-2</c:v>
                  </c:pt>
                  <c:pt idx="3">
                    <c:v>1.3344992486390986E-2</c:v>
                  </c:pt>
                  <c:pt idx="4">
                    <c:v>1.5449326876629317E-2</c:v>
                  </c:pt>
                  <c:pt idx="5">
                    <c:v>1.1206326806119736E-2</c:v>
                  </c:pt>
                  <c:pt idx="6">
                    <c:v>9.2437563363552844E-3</c:v>
                  </c:pt>
                  <c:pt idx="7">
                    <c:v>8.084986783087807E-3</c:v>
                  </c:pt>
                  <c:pt idx="8">
                    <c:v>8.2089288914061684E-3</c:v>
                  </c:pt>
                  <c:pt idx="9">
                    <c:v>1.0135255449139473E-2</c:v>
                  </c:pt>
                  <c:pt idx="10">
                    <c:v>1.0584607198609276E-2</c:v>
                  </c:pt>
                  <c:pt idx="11">
                    <c:v>1.1474917923717499E-2</c:v>
                  </c:pt>
                  <c:pt idx="12">
                    <c:v>1.2721373918133832E-2</c:v>
                  </c:pt>
                  <c:pt idx="13">
                    <c:v>1.3169475871305363E-2</c:v>
                  </c:pt>
                  <c:pt idx="14">
                    <c:v>1.3502650624464521E-2</c:v>
                  </c:pt>
                  <c:pt idx="15">
                    <c:v>1.2196571423910929E-2</c:v>
                  </c:pt>
                </c:numCache>
              </c:numRef>
            </c:minus>
            <c:spPr>
              <a:noFill/>
              <a:ln w="9525" cap="flat" cmpd="sng" algn="ctr">
                <a:solidFill>
                  <a:srgbClr val="FF0000">
                    <a:alpha val="30000"/>
                  </a:srgbClr>
                </a:solidFill>
                <a:round/>
              </a:ln>
              <a:effectLst/>
            </c:spPr>
          </c:errBars>
          <c:xVal>
            <c:numRef>
              <c:f>Feuil1!$B$3:$B$18</c:f>
              <c:numCache>
                <c:formatCode>h:mm</c:formatCode>
                <c:ptCount val="16"/>
                <c:pt idx="0">
                  <c:v>0</c:v>
                </c:pt>
                <c:pt idx="1">
                  <c:v>3.125E-2</c:v>
                </c:pt>
                <c:pt idx="2">
                  <c:v>6.25E-2</c:v>
                </c:pt>
                <c:pt idx="3">
                  <c:v>9.375E-2</c:v>
                </c:pt>
                <c:pt idx="4">
                  <c:v>0.125</c:v>
                </c:pt>
                <c:pt idx="5">
                  <c:v>0.15625</c:v>
                </c:pt>
                <c:pt idx="6">
                  <c:v>0.1875</c:v>
                </c:pt>
                <c:pt idx="7">
                  <c:v>0.21875</c:v>
                </c:pt>
                <c:pt idx="8">
                  <c:v>0.25</c:v>
                </c:pt>
                <c:pt idx="9">
                  <c:v>0.28125</c:v>
                </c:pt>
                <c:pt idx="10">
                  <c:v>0.3125</c:v>
                </c:pt>
                <c:pt idx="11">
                  <c:v>0.34375</c:v>
                </c:pt>
                <c:pt idx="12">
                  <c:v>0.375</c:v>
                </c:pt>
                <c:pt idx="13">
                  <c:v>0.40625</c:v>
                </c:pt>
                <c:pt idx="14">
                  <c:v>0.4375</c:v>
                </c:pt>
                <c:pt idx="15">
                  <c:v>0.46875</c:v>
                </c:pt>
              </c:numCache>
            </c:numRef>
          </c:xVal>
          <c:yVal>
            <c:numRef>
              <c:f>Feuil1!$M$21:$M$36</c:f>
              <c:numCache>
                <c:formatCode>0.0000</c:formatCode>
                <c:ptCount val="16"/>
                <c:pt idx="0">
                  <c:v>0.97031350135803218</c:v>
                </c:pt>
                <c:pt idx="1">
                  <c:v>0.96614470481872561</c:v>
                </c:pt>
                <c:pt idx="2">
                  <c:v>0.96215120553970335</c:v>
                </c:pt>
                <c:pt idx="3">
                  <c:v>0.95473060607910154</c:v>
                </c:pt>
                <c:pt idx="4">
                  <c:v>0.94765040278434753</c:v>
                </c:pt>
                <c:pt idx="5">
                  <c:v>0.94475729465484615</c:v>
                </c:pt>
                <c:pt idx="6">
                  <c:v>0.94036700129508977</c:v>
                </c:pt>
                <c:pt idx="7">
                  <c:v>0.93493539094924927</c:v>
                </c:pt>
                <c:pt idx="8">
                  <c:v>0.92784569859504695</c:v>
                </c:pt>
                <c:pt idx="9">
                  <c:v>0.92188599705696106</c:v>
                </c:pt>
                <c:pt idx="10">
                  <c:v>0.91800190210342403</c:v>
                </c:pt>
                <c:pt idx="11">
                  <c:v>0.91362879276275633</c:v>
                </c:pt>
                <c:pt idx="12">
                  <c:v>0.90972310304641724</c:v>
                </c:pt>
                <c:pt idx="13">
                  <c:v>0.90530189871788025</c:v>
                </c:pt>
                <c:pt idx="14">
                  <c:v>0.90243970155715947</c:v>
                </c:pt>
                <c:pt idx="15">
                  <c:v>0.90433779954910276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B0C3-417F-AF86-7F2B7EAD82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55090944"/>
        <c:axId val="1055091488"/>
      </c:scatterChart>
      <c:valAx>
        <c:axId val="1055090944"/>
        <c:scaling>
          <c:orientation val="minMax"/>
          <c:max val="0.5"/>
          <c:min val="0"/>
        </c:scaling>
        <c:delete val="0"/>
        <c:axPos val="b"/>
        <c:numFmt formatCode="h:mm" sourceLinked="1"/>
        <c:majorTickMark val="out"/>
        <c:minorTickMark val="none"/>
        <c:tickLblPos val="nextTo"/>
        <c:spPr>
          <a:noFill/>
          <a:ln w="317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055091488"/>
        <c:crosses val="autoZero"/>
        <c:crossBetween val="midCat"/>
        <c:majorUnit val="0.25"/>
      </c:valAx>
      <c:valAx>
        <c:axId val="1055091488"/>
        <c:scaling>
          <c:orientation val="minMax"/>
          <c:max val="1"/>
          <c:min val="0.88000000000000012"/>
        </c:scaling>
        <c:delete val="0"/>
        <c:axPos val="l"/>
        <c:numFmt formatCode="0.00" sourceLinked="0"/>
        <c:majorTickMark val="out"/>
        <c:minorTickMark val="none"/>
        <c:tickLblPos val="nextTo"/>
        <c:spPr>
          <a:noFill/>
          <a:ln w="3175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105509094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0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0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A73181-173B-46B8-956F-4E0306D2B755}" type="datetimeFigureOut">
              <a:rPr lang="fr-FR" smtClean="0"/>
              <a:t>09/12/2021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44713" y="1238250"/>
            <a:ext cx="2505075" cy="3343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67262"/>
            <a:ext cx="5435600" cy="39004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4283" cy="4970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70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F825F1-A6A3-4B6D-8D4E-898F0651B0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115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DF17-EA2C-CB48-9116-7B3F21BE45A0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34EA-6C39-734D-B9EB-AB4B7E1A11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552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DF17-EA2C-CB48-9116-7B3F21BE45A0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34EA-6C39-734D-B9EB-AB4B7E1A11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921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DF17-EA2C-CB48-9116-7B3F21BE45A0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34EA-6C39-734D-B9EB-AB4B7E1A11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903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DF17-EA2C-CB48-9116-7B3F21BE45A0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34EA-6C39-734D-B9EB-AB4B7E1A11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19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DF17-EA2C-CB48-9116-7B3F21BE45A0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34EA-6C39-734D-B9EB-AB4B7E1A11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602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DF17-EA2C-CB48-9116-7B3F21BE45A0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34EA-6C39-734D-B9EB-AB4B7E1A11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39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DF17-EA2C-CB48-9116-7B3F21BE45A0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34EA-6C39-734D-B9EB-AB4B7E1A11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378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DF17-EA2C-CB48-9116-7B3F21BE45A0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34EA-6C39-734D-B9EB-AB4B7E1A11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900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DF17-EA2C-CB48-9116-7B3F21BE45A0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34EA-6C39-734D-B9EB-AB4B7E1A11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422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DF17-EA2C-CB48-9116-7B3F21BE45A0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34EA-6C39-734D-B9EB-AB4B7E1A11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421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DF17-EA2C-CB48-9116-7B3F21BE45A0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34EA-6C39-734D-B9EB-AB4B7E1A11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736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48DF17-EA2C-CB48-9116-7B3F21BE45A0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634EA-6C39-734D-B9EB-AB4B7E1A11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054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chart" Target="../charts/chart2.xml"/><Relationship Id="rId18" Type="http://schemas.openxmlformats.org/officeDocument/2006/relationships/image" Target="../media/image12.png"/><Relationship Id="rId3" Type="http://schemas.openxmlformats.org/officeDocument/2006/relationships/image" Target="../media/image2.png"/><Relationship Id="rId21" Type="http://schemas.openxmlformats.org/officeDocument/2006/relationships/image" Target="../media/image15.png"/><Relationship Id="rId7" Type="http://schemas.openxmlformats.org/officeDocument/2006/relationships/image" Target="../media/image6.png"/><Relationship Id="rId12" Type="http://schemas.openxmlformats.org/officeDocument/2006/relationships/chart" Target="../charts/chart1.xml"/><Relationship Id="rId17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chart" Target="../charts/chart5.xm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chart" Target="../charts/chart4.xml"/><Relationship Id="rId10" Type="http://schemas.openxmlformats.org/officeDocument/2006/relationships/image" Target="../media/image9.png"/><Relationship Id="rId19" Type="http://schemas.openxmlformats.org/officeDocument/2006/relationships/image" Target="../media/image13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chart" Target="../charts/chart3.xml"/><Relationship Id="rId22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213"/>
          <p:cNvSpPr txBox="1"/>
          <p:nvPr/>
        </p:nvSpPr>
        <p:spPr>
          <a:xfrm>
            <a:off x="370961" y="284070"/>
            <a:ext cx="61250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Figure 5</a:t>
            </a: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dirty="0">
                <a:solidFill>
                  <a:srgbClr val="FF0000"/>
                </a:solidFill>
              </a:rPr>
              <a:t>– figure supplement </a:t>
            </a:r>
            <a:r>
              <a:rPr lang="en-US" sz="1600" dirty="0" smtClean="0">
                <a:solidFill>
                  <a:srgbClr val="FF0000"/>
                </a:solidFill>
              </a:rPr>
              <a:t>4</a:t>
            </a:r>
            <a:r>
              <a:rPr lang="en-US" sz="1600" dirty="0" smtClean="0"/>
              <a:t>: </a:t>
            </a:r>
            <a:r>
              <a:rPr lang="en-US" sz="1600" dirty="0"/>
              <a:t>Cell sphericity during 4-cell stage ; Blastomere identification and morphometric analysis of isolated blastomeres.</a:t>
            </a:r>
          </a:p>
        </p:txBody>
      </p:sp>
      <p:pic>
        <p:nvPicPr>
          <p:cNvPr id="2" name="Picture 19"/>
          <p:cNvPicPr>
            <a:picLocks noChangeAspect="1"/>
          </p:cNvPicPr>
          <p:nvPr/>
        </p:nvPicPr>
        <p:blipFill rotWithShape="1">
          <a:blip r:embed="rId2"/>
          <a:srcRect l="22342" t="22648" r="33168" b="32863"/>
          <a:stretch/>
        </p:blipFill>
        <p:spPr>
          <a:xfrm rot="10800000">
            <a:off x="669307" y="5605530"/>
            <a:ext cx="720725" cy="720725"/>
          </a:xfrm>
          <a:prstGeom prst="rect">
            <a:avLst/>
          </a:prstGeom>
        </p:spPr>
      </p:pic>
      <p:pic>
        <p:nvPicPr>
          <p:cNvPr id="3" name="Picture 20"/>
          <p:cNvPicPr>
            <a:picLocks noChangeAspect="1"/>
          </p:cNvPicPr>
          <p:nvPr/>
        </p:nvPicPr>
        <p:blipFill rotWithShape="1">
          <a:blip r:embed="rId3"/>
          <a:srcRect l="29041" t="13145" r="26470" b="42366"/>
          <a:stretch/>
        </p:blipFill>
        <p:spPr>
          <a:xfrm rot="10800000">
            <a:off x="1426949" y="5601328"/>
            <a:ext cx="720725" cy="720726"/>
          </a:xfrm>
          <a:prstGeom prst="rect">
            <a:avLst/>
          </a:prstGeom>
        </p:spPr>
      </p:pic>
      <p:pic>
        <p:nvPicPr>
          <p:cNvPr id="4" name="Picture 21"/>
          <p:cNvPicPr>
            <a:picLocks noChangeAspect="1"/>
          </p:cNvPicPr>
          <p:nvPr/>
        </p:nvPicPr>
        <p:blipFill rotWithShape="1">
          <a:blip r:embed="rId4"/>
          <a:srcRect l="27305" t="26449" r="28205" b="28866"/>
          <a:stretch/>
        </p:blipFill>
        <p:spPr>
          <a:xfrm>
            <a:off x="669308" y="6363043"/>
            <a:ext cx="720725" cy="723901"/>
          </a:xfrm>
          <a:prstGeom prst="rect">
            <a:avLst/>
          </a:prstGeom>
        </p:spPr>
      </p:pic>
      <p:pic>
        <p:nvPicPr>
          <p:cNvPr id="5" name="Picture 22"/>
          <p:cNvPicPr>
            <a:picLocks noChangeAspect="1"/>
          </p:cNvPicPr>
          <p:nvPr/>
        </p:nvPicPr>
        <p:blipFill rotWithShape="1">
          <a:blip r:embed="rId5"/>
          <a:srcRect l="28455" t="28709" r="27056" b="26802"/>
          <a:stretch/>
        </p:blipFill>
        <p:spPr>
          <a:xfrm>
            <a:off x="1426949" y="6360430"/>
            <a:ext cx="720725" cy="720725"/>
          </a:xfrm>
          <a:prstGeom prst="rect">
            <a:avLst/>
          </a:prstGeom>
        </p:spPr>
      </p:pic>
      <p:pic>
        <p:nvPicPr>
          <p:cNvPr id="6" name="Picture 23"/>
          <p:cNvPicPr>
            <a:picLocks noChangeAspect="1"/>
          </p:cNvPicPr>
          <p:nvPr/>
        </p:nvPicPr>
        <p:blipFill rotWithShape="1">
          <a:blip r:embed="rId6"/>
          <a:srcRect l="28916" t="42094" r="26595" b="13417"/>
          <a:stretch/>
        </p:blipFill>
        <p:spPr>
          <a:xfrm>
            <a:off x="1426949" y="4088090"/>
            <a:ext cx="720725" cy="720725"/>
          </a:xfrm>
          <a:prstGeom prst="rect">
            <a:avLst/>
          </a:prstGeom>
        </p:spPr>
      </p:pic>
      <p:pic>
        <p:nvPicPr>
          <p:cNvPr id="7" name="Picture 24"/>
          <p:cNvPicPr>
            <a:picLocks noChangeAspect="1"/>
          </p:cNvPicPr>
          <p:nvPr/>
        </p:nvPicPr>
        <p:blipFill rotWithShape="1">
          <a:blip r:embed="rId7"/>
          <a:srcRect l="30400" t="22850" r="24915" b="32661"/>
          <a:stretch/>
        </p:blipFill>
        <p:spPr>
          <a:xfrm>
            <a:off x="667720" y="4849435"/>
            <a:ext cx="723900" cy="720726"/>
          </a:xfrm>
          <a:prstGeom prst="rect">
            <a:avLst/>
          </a:prstGeom>
        </p:spPr>
      </p:pic>
      <p:pic>
        <p:nvPicPr>
          <p:cNvPr id="8" name="Picture 25"/>
          <p:cNvPicPr>
            <a:picLocks noChangeAspect="1"/>
          </p:cNvPicPr>
          <p:nvPr/>
        </p:nvPicPr>
        <p:blipFill rotWithShape="1">
          <a:blip r:embed="rId8"/>
          <a:srcRect l="25565" t="24974" r="29945" b="30536"/>
          <a:stretch/>
        </p:blipFill>
        <p:spPr>
          <a:xfrm>
            <a:off x="1426948" y="4845235"/>
            <a:ext cx="720726" cy="720725"/>
          </a:xfrm>
          <a:prstGeom prst="rect">
            <a:avLst/>
          </a:prstGeom>
        </p:spPr>
      </p:pic>
      <p:pic>
        <p:nvPicPr>
          <p:cNvPr id="9" name="Picture 26"/>
          <p:cNvPicPr>
            <a:picLocks noChangeAspect="1"/>
          </p:cNvPicPr>
          <p:nvPr/>
        </p:nvPicPr>
        <p:blipFill rotWithShape="1">
          <a:blip r:embed="rId9"/>
          <a:srcRect l="26000" t="28171" r="29511" b="27535"/>
          <a:stretch/>
        </p:blipFill>
        <p:spPr>
          <a:xfrm>
            <a:off x="1426948" y="3332501"/>
            <a:ext cx="720726" cy="717550"/>
          </a:xfrm>
          <a:prstGeom prst="rect">
            <a:avLst/>
          </a:prstGeom>
        </p:spPr>
      </p:pic>
      <p:pic>
        <p:nvPicPr>
          <p:cNvPr id="10" name="Picture 27"/>
          <p:cNvPicPr>
            <a:picLocks noChangeAspect="1"/>
          </p:cNvPicPr>
          <p:nvPr/>
        </p:nvPicPr>
        <p:blipFill rotWithShape="1">
          <a:blip r:embed="rId10"/>
          <a:srcRect l="25299" t="31399" r="29283" b="23382"/>
          <a:stretch/>
        </p:blipFill>
        <p:spPr>
          <a:xfrm>
            <a:off x="667720" y="3335115"/>
            <a:ext cx="723900" cy="720725"/>
          </a:xfrm>
          <a:prstGeom prst="rect">
            <a:avLst/>
          </a:prstGeom>
        </p:spPr>
      </p:pic>
      <p:cxnSp>
        <p:nvCxnSpPr>
          <p:cNvPr id="11" name="Straight Connector 28"/>
          <p:cNvCxnSpPr/>
          <p:nvPr/>
        </p:nvCxnSpPr>
        <p:spPr>
          <a:xfrm>
            <a:off x="1268510" y="4000754"/>
            <a:ext cx="78652" cy="0"/>
          </a:xfrm>
          <a:prstGeom prst="line">
            <a:avLst/>
          </a:prstGeom>
          <a:ln w="127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9"/>
          <p:cNvPicPr>
            <a:picLocks noChangeAspect="1"/>
          </p:cNvPicPr>
          <p:nvPr/>
        </p:nvPicPr>
        <p:blipFill rotWithShape="1">
          <a:blip r:embed="rId11"/>
          <a:srcRect l="27787" t="35505" r="27724" b="20201"/>
          <a:stretch/>
        </p:blipFill>
        <p:spPr>
          <a:xfrm>
            <a:off x="669308" y="4093878"/>
            <a:ext cx="720725" cy="717550"/>
          </a:xfrm>
          <a:prstGeom prst="rect">
            <a:avLst/>
          </a:prstGeom>
        </p:spPr>
      </p:pic>
      <p:cxnSp>
        <p:nvCxnSpPr>
          <p:cNvPr id="13" name="Straight Connector 33"/>
          <p:cNvCxnSpPr/>
          <p:nvPr/>
        </p:nvCxnSpPr>
        <p:spPr>
          <a:xfrm>
            <a:off x="2031527" y="3995234"/>
            <a:ext cx="78652" cy="0"/>
          </a:xfrm>
          <a:prstGeom prst="line">
            <a:avLst/>
          </a:prstGeom>
          <a:ln w="127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34"/>
          <p:cNvCxnSpPr/>
          <p:nvPr/>
        </p:nvCxnSpPr>
        <p:spPr>
          <a:xfrm>
            <a:off x="1270848" y="4760710"/>
            <a:ext cx="78652" cy="0"/>
          </a:xfrm>
          <a:prstGeom prst="line">
            <a:avLst/>
          </a:prstGeom>
          <a:ln w="127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35"/>
          <p:cNvCxnSpPr/>
          <p:nvPr/>
        </p:nvCxnSpPr>
        <p:spPr>
          <a:xfrm>
            <a:off x="2033865" y="4755190"/>
            <a:ext cx="78652" cy="0"/>
          </a:xfrm>
          <a:prstGeom prst="line">
            <a:avLst/>
          </a:prstGeom>
          <a:ln w="127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36"/>
          <p:cNvCxnSpPr/>
          <p:nvPr/>
        </p:nvCxnSpPr>
        <p:spPr>
          <a:xfrm>
            <a:off x="1270848" y="5521987"/>
            <a:ext cx="78652" cy="0"/>
          </a:xfrm>
          <a:prstGeom prst="line">
            <a:avLst/>
          </a:prstGeom>
          <a:ln w="127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37"/>
          <p:cNvCxnSpPr/>
          <p:nvPr/>
        </p:nvCxnSpPr>
        <p:spPr>
          <a:xfrm>
            <a:off x="2033865" y="5516467"/>
            <a:ext cx="78652" cy="0"/>
          </a:xfrm>
          <a:prstGeom prst="line">
            <a:avLst/>
          </a:prstGeom>
          <a:ln w="127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38"/>
          <p:cNvCxnSpPr/>
          <p:nvPr/>
        </p:nvCxnSpPr>
        <p:spPr>
          <a:xfrm>
            <a:off x="1269526" y="6270963"/>
            <a:ext cx="78652" cy="0"/>
          </a:xfrm>
          <a:prstGeom prst="line">
            <a:avLst/>
          </a:prstGeom>
          <a:ln w="127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39"/>
          <p:cNvCxnSpPr/>
          <p:nvPr/>
        </p:nvCxnSpPr>
        <p:spPr>
          <a:xfrm>
            <a:off x="2032543" y="6265443"/>
            <a:ext cx="78652" cy="0"/>
          </a:xfrm>
          <a:prstGeom prst="line">
            <a:avLst/>
          </a:prstGeom>
          <a:ln w="127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40"/>
          <p:cNvCxnSpPr/>
          <p:nvPr/>
        </p:nvCxnSpPr>
        <p:spPr>
          <a:xfrm>
            <a:off x="1268204" y="7034580"/>
            <a:ext cx="78652" cy="0"/>
          </a:xfrm>
          <a:prstGeom prst="line">
            <a:avLst/>
          </a:prstGeom>
          <a:ln w="127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41"/>
          <p:cNvCxnSpPr/>
          <p:nvPr/>
        </p:nvCxnSpPr>
        <p:spPr>
          <a:xfrm>
            <a:off x="2031221" y="7029060"/>
            <a:ext cx="78652" cy="0"/>
          </a:xfrm>
          <a:prstGeom prst="line">
            <a:avLst/>
          </a:prstGeom>
          <a:ln w="12700" cmpd="sng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55"/>
          <p:cNvCxnSpPr/>
          <p:nvPr/>
        </p:nvCxnSpPr>
        <p:spPr>
          <a:xfrm>
            <a:off x="1933947" y="3604904"/>
            <a:ext cx="0" cy="143999"/>
          </a:xfrm>
          <a:prstGeom prst="straightConnector1">
            <a:avLst/>
          </a:prstGeom>
          <a:ln>
            <a:solidFill>
              <a:schemeClr val="bg1"/>
            </a:solidFill>
            <a:headEnd type="triangle" w="sm" len="sm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56"/>
          <p:cNvCxnSpPr/>
          <p:nvPr/>
        </p:nvCxnSpPr>
        <p:spPr>
          <a:xfrm>
            <a:off x="1668089" y="3616612"/>
            <a:ext cx="0" cy="143999"/>
          </a:xfrm>
          <a:prstGeom prst="straightConnector1">
            <a:avLst/>
          </a:prstGeom>
          <a:ln>
            <a:solidFill>
              <a:schemeClr val="bg1"/>
            </a:solidFill>
            <a:headEnd type="triangle" w="sm" len="sm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57"/>
          <p:cNvCxnSpPr/>
          <p:nvPr/>
        </p:nvCxnSpPr>
        <p:spPr>
          <a:xfrm>
            <a:off x="1672198" y="4369803"/>
            <a:ext cx="0" cy="143999"/>
          </a:xfrm>
          <a:prstGeom prst="straightConnector1">
            <a:avLst/>
          </a:prstGeom>
          <a:ln>
            <a:solidFill>
              <a:schemeClr val="bg1"/>
            </a:solidFill>
            <a:headEnd type="triangle" w="sm" len="sm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58"/>
          <p:cNvCxnSpPr/>
          <p:nvPr/>
        </p:nvCxnSpPr>
        <p:spPr>
          <a:xfrm>
            <a:off x="1934866" y="4373907"/>
            <a:ext cx="0" cy="143999"/>
          </a:xfrm>
          <a:prstGeom prst="straightConnector1">
            <a:avLst/>
          </a:prstGeom>
          <a:ln>
            <a:solidFill>
              <a:schemeClr val="bg1"/>
            </a:solidFill>
            <a:headEnd type="triangle" w="sm" len="sm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59"/>
          <p:cNvCxnSpPr/>
          <p:nvPr/>
        </p:nvCxnSpPr>
        <p:spPr>
          <a:xfrm>
            <a:off x="1684218" y="5130901"/>
            <a:ext cx="0" cy="143999"/>
          </a:xfrm>
          <a:prstGeom prst="straightConnector1">
            <a:avLst/>
          </a:prstGeom>
          <a:ln>
            <a:solidFill>
              <a:schemeClr val="bg1"/>
            </a:solidFill>
            <a:headEnd type="triangle" w="sm" len="sm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60"/>
          <p:cNvCxnSpPr/>
          <p:nvPr/>
        </p:nvCxnSpPr>
        <p:spPr>
          <a:xfrm>
            <a:off x="1898690" y="5138807"/>
            <a:ext cx="0" cy="143999"/>
          </a:xfrm>
          <a:prstGeom prst="straightConnector1">
            <a:avLst/>
          </a:prstGeom>
          <a:ln>
            <a:solidFill>
              <a:schemeClr val="bg1"/>
            </a:solidFill>
            <a:headEnd type="triangle" w="sm" len="sm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61"/>
          <p:cNvCxnSpPr/>
          <p:nvPr/>
        </p:nvCxnSpPr>
        <p:spPr>
          <a:xfrm>
            <a:off x="1806506" y="5895801"/>
            <a:ext cx="0" cy="143999"/>
          </a:xfrm>
          <a:prstGeom prst="straightConnector1">
            <a:avLst/>
          </a:prstGeom>
          <a:ln>
            <a:solidFill>
              <a:schemeClr val="bg1"/>
            </a:solidFill>
            <a:headEnd type="triangle" w="sm" len="sm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62"/>
          <p:cNvCxnSpPr/>
          <p:nvPr/>
        </p:nvCxnSpPr>
        <p:spPr>
          <a:xfrm>
            <a:off x="1783999" y="6633782"/>
            <a:ext cx="0" cy="143999"/>
          </a:xfrm>
          <a:prstGeom prst="straightConnector1">
            <a:avLst/>
          </a:prstGeom>
          <a:ln>
            <a:solidFill>
              <a:schemeClr val="bg1"/>
            </a:solidFill>
            <a:headEnd type="triangle" w="sm" len="sm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Isosceles Triangle 63"/>
          <p:cNvSpPr/>
          <p:nvPr/>
        </p:nvSpPr>
        <p:spPr>
          <a:xfrm rot="19626671">
            <a:off x="1987878" y="3850234"/>
            <a:ext cx="54981" cy="72415"/>
          </a:xfrm>
          <a:prstGeom prst="triangl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Isosceles Triangle 64"/>
          <p:cNvSpPr/>
          <p:nvPr/>
        </p:nvSpPr>
        <p:spPr>
          <a:xfrm rot="19626671">
            <a:off x="1962479" y="4618585"/>
            <a:ext cx="54981" cy="72415"/>
          </a:xfrm>
          <a:prstGeom prst="triangl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FFFF"/>
              </a:solidFill>
            </a:endParaRPr>
          </a:p>
        </p:txBody>
      </p:sp>
      <p:sp>
        <p:nvSpPr>
          <p:cNvPr id="32" name="Isosceles Triangle 65"/>
          <p:cNvSpPr/>
          <p:nvPr/>
        </p:nvSpPr>
        <p:spPr>
          <a:xfrm rot="1973329" flipH="1">
            <a:off x="1571954" y="4605885"/>
            <a:ext cx="54981" cy="72415"/>
          </a:xfrm>
          <a:prstGeom prst="triangl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Isosceles Triangle 66"/>
          <p:cNvSpPr/>
          <p:nvPr/>
        </p:nvSpPr>
        <p:spPr>
          <a:xfrm rot="1973329" flipH="1">
            <a:off x="1581480" y="3843885"/>
            <a:ext cx="54981" cy="72415"/>
          </a:xfrm>
          <a:prstGeom prst="triangl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Isosceles Triangle 67"/>
          <p:cNvSpPr/>
          <p:nvPr/>
        </p:nvSpPr>
        <p:spPr>
          <a:xfrm rot="19626671">
            <a:off x="1949779" y="5364710"/>
            <a:ext cx="54981" cy="72415"/>
          </a:xfrm>
          <a:prstGeom prst="triangl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Isosceles Triangle 68"/>
          <p:cNvSpPr/>
          <p:nvPr/>
        </p:nvSpPr>
        <p:spPr>
          <a:xfrm rot="1973329" flipH="1">
            <a:off x="1559254" y="5352010"/>
            <a:ext cx="54981" cy="72415"/>
          </a:xfrm>
          <a:prstGeom prst="triangl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Isosceles Triangle 69"/>
          <p:cNvSpPr/>
          <p:nvPr/>
        </p:nvSpPr>
        <p:spPr>
          <a:xfrm rot="1973329" flipH="1">
            <a:off x="1702129" y="6148935"/>
            <a:ext cx="54981" cy="72415"/>
          </a:xfrm>
          <a:prstGeom prst="triangl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Isosceles Triangle 70"/>
          <p:cNvSpPr/>
          <p:nvPr/>
        </p:nvSpPr>
        <p:spPr>
          <a:xfrm rot="1973329" flipH="1">
            <a:off x="1673554" y="6895060"/>
            <a:ext cx="54981" cy="72415"/>
          </a:xfrm>
          <a:prstGeom prst="triangl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83"/>
          <p:cNvSpPr txBox="1"/>
          <p:nvPr/>
        </p:nvSpPr>
        <p:spPr>
          <a:xfrm>
            <a:off x="601700" y="3759760"/>
            <a:ext cx="7553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Membrane</a:t>
            </a:r>
          </a:p>
          <a:p>
            <a:r>
              <a:rPr lang="en-US" sz="800" dirty="0">
                <a:solidFill>
                  <a:srgbClr val="FF00FF"/>
                </a:solidFill>
              </a:rPr>
              <a:t>Mitochondria</a:t>
            </a:r>
          </a:p>
        </p:txBody>
      </p:sp>
      <p:sp>
        <p:nvSpPr>
          <p:cNvPr id="39" name="ZoneTexte 38"/>
          <p:cNvSpPr txBox="1"/>
          <p:nvPr/>
        </p:nvSpPr>
        <p:spPr>
          <a:xfrm>
            <a:off x="662469" y="3072144"/>
            <a:ext cx="720726" cy="2308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900" dirty="0"/>
              <a:t>4-cell</a:t>
            </a:r>
          </a:p>
        </p:txBody>
      </p:sp>
      <p:sp>
        <p:nvSpPr>
          <p:cNvPr id="40" name="ZoneTexte 39"/>
          <p:cNvSpPr txBox="1"/>
          <p:nvPr/>
        </p:nvSpPr>
        <p:spPr>
          <a:xfrm>
            <a:off x="1426949" y="3069297"/>
            <a:ext cx="720726" cy="2308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900" dirty="0"/>
              <a:t>8-cell</a:t>
            </a:r>
          </a:p>
        </p:txBody>
      </p:sp>
      <p:sp>
        <p:nvSpPr>
          <p:cNvPr id="41" name="ZoneTexte 40"/>
          <p:cNvSpPr txBox="1"/>
          <p:nvPr/>
        </p:nvSpPr>
        <p:spPr>
          <a:xfrm rot="16200000">
            <a:off x="157878" y="3579336"/>
            <a:ext cx="720000" cy="23083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900" dirty="0"/>
              <a:t>½ </a:t>
            </a:r>
            <a:r>
              <a:rPr lang="fr-FR" sz="900" dirty="0" err="1"/>
              <a:t>lateral</a:t>
            </a:r>
            <a:endParaRPr lang="fr-FR" sz="900" dirty="0"/>
          </a:p>
        </p:txBody>
      </p:sp>
      <p:sp>
        <p:nvSpPr>
          <p:cNvPr id="42" name="ZoneTexte 41"/>
          <p:cNvSpPr txBox="1"/>
          <p:nvPr/>
        </p:nvSpPr>
        <p:spPr>
          <a:xfrm rot="16200000">
            <a:off x="157878" y="4332674"/>
            <a:ext cx="720000" cy="23083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900" dirty="0"/>
              <a:t>½ </a:t>
            </a:r>
            <a:r>
              <a:rPr lang="fr-FR" sz="900" dirty="0" err="1"/>
              <a:t>anterior</a:t>
            </a:r>
            <a:endParaRPr lang="fr-FR" sz="900" dirty="0"/>
          </a:p>
        </p:txBody>
      </p:sp>
      <p:sp>
        <p:nvSpPr>
          <p:cNvPr id="43" name="ZoneTexte 42"/>
          <p:cNvSpPr txBox="1"/>
          <p:nvPr/>
        </p:nvSpPr>
        <p:spPr>
          <a:xfrm rot="16200000">
            <a:off x="157878" y="5085891"/>
            <a:ext cx="720000" cy="23083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900" dirty="0"/>
              <a:t>½ </a:t>
            </a:r>
            <a:r>
              <a:rPr lang="fr-FR" sz="900" dirty="0" err="1"/>
              <a:t>posterior</a:t>
            </a:r>
            <a:endParaRPr lang="fr-FR" sz="900" dirty="0"/>
          </a:p>
        </p:txBody>
      </p:sp>
      <p:sp>
        <p:nvSpPr>
          <p:cNvPr id="44" name="ZoneTexte 43"/>
          <p:cNvSpPr txBox="1"/>
          <p:nvPr/>
        </p:nvSpPr>
        <p:spPr>
          <a:xfrm rot="16200000">
            <a:off x="157878" y="5845401"/>
            <a:ext cx="720000" cy="23083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900" dirty="0"/>
              <a:t>¼ </a:t>
            </a:r>
            <a:r>
              <a:rPr lang="fr-FR" sz="900" dirty="0" err="1"/>
              <a:t>anterior</a:t>
            </a:r>
            <a:endParaRPr lang="fr-FR" sz="900" dirty="0"/>
          </a:p>
        </p:txBody>
      </p:sp>
      <p:sp>
        <p:nvSpPr>
          <p:cNvPr id="45" name="ZoneTexte 44"/>
          <p:cNvSpPr txBox="1"/>
          <p:nvPr/>
        </p:nvSpPr>
        <p:spPr>
          <a:xfrm rot="16200000">
            <a:off x="157878" y="6604651"/>
            <a:ext cx="720000" cy="23083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900" dirty="0"/>
              <a:t>¼ </a:t>
            </a:r>
            <a:r>
              <a:rPr lang="fr-FR" sz="900" dirty="0" err="1"/>
              <a:t>posterior</a:t>
            </a:r>
            <a:endParaRPr lang="fr-FR" sz="900" dirty="0"/>
          </a:p>
        </p:txBody>
      </p:sp>
      <p:sp>
        <p:nvSpPr>
          <p:cNvPr id="90" name="TextBox 97"/>
          <p:cNvSpPr txBox="1"/>
          <p:nvPr/>
        </p:nvSpPr>
        <p:spPr>
          <a:xfrm>
            <a:off x="384882" y="3037369"/>
            <a:ext cx="3064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B.</a:t>
            </a:r>
          </a:p>
        </p:txBody>
      </p:sp>
      <p:sp>
        <p:nvSpPr>
          <p:cNvPr id="48" name="TextBox 106"/>
          <p:cNvSpPr txBox="1"/>
          <p:nvPr/>
        </p:nvSpPr>
        <p:spPr>
          <a:xfrm>
            <a:off x="2345887" y="2981551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C.</a:t>
            </a:r>
          </a:p>
        </p:txBody>
      </p:sp>
      <p:graphicFrame>
        <p:nvGraphicFramePr>
          <p:cNvPr id="50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83384076"/>
              </p:ext>
            </p:extLst>
          </p:nvPr>
        </p:nvGraphicFramePr>
        <p:xfrm>
          <a:off x="2614739" y="3439625"/>
          <a:ext cx="1677236" cy="16778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51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3152015"/>
              </p:ext>
            </p:extLst>
          </p:nvPr>
        </p:nvGraphicFramePr>
        <p:xfrm>
          <a:off x="4642268" y="3444869"/>
          <a:ext cx="1667633" cy="16778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52" name="TextBox 5"/>
          <p:cNvSpPr txBox="1"/>
          <p:nvPr/>
        </p:nvSpPr>
        <p:spPr>
          <a:xfrm rot="16200000">
            <a:off x="1824263" y="3965886"/>
            <a:ext cx="1394942" cy="369332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Calibri"/>
              </a:rPr>
              <a:t>Cell sphericity at 4-cell stage for anterior lineage</a:t>
            </a:r>
          </a:p>
        </p:txBody>
      </p:sp>
      <p:sp>
        <p:nvSpPr>
          <p:cNvPr id="53" name="TextBox 5"/>
          <p:cNvSpPr txBox="1"/>
          <p:nvPr/>
        </p:nvSpPr>
        <p:spPr>
          <a:xfrm rot="16200000">
            <a:off x="3838770" y="3994407"/>
            <a:ext cx="1407960" cy="369332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Calibri"/>
              </a:rPr>
              <a:t>Cell sphericity at 4-cell stage for posterior lineage</a:t>
            </a:r>
          </a:p>
        </p:txBody>
      </p:sp>
      <p:sp>
        <p:nvSpPr>
          <p:cNvPr id="54" name="Rectangle 53"/>
          <p:cNvSpPr/>
          <p:nvPr/>
        </p:nvSpPr>
        <p:spPr>
          <a:xfrm>
            <a:off x="2874766" y="4933918"/>
            <a:ext cx="1290494" cy="1214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2000"/>
          </a:p>
        </p:txBody>
      </p:sp>
      <p:sp>
        <p:nvSpPr>
          <p:cNvPr id="55" name="Rectangle 54"/>
          <p:cNvSpPr/>
          <p:nvPr/>
        </p:nvSpPr>
        <p:spPr>
          <a:xfrm>
            <a:off x="4845507" y="4945323"/>
            <a:ext cx="1404030" cy="1055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2000"/>
          </a:p>
        </p:txBody>
      </p:sp>
      <p:sp>
        <p:nvSpPr>
          <p:cNvPr id="56" name="TextBox 5"/>
          <p:cNvSpPr txBox="1"/>
          <p:nvPr/>
        </p:nvSpPr>
        <p:spPr>
          <a:xfrm>
            <a:off x="2819585" y="4904864"/>
            <a:ext cx="575011" cy="200055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dirty="0">
                <a:latin typeface="Calibri"/>
              </a:rPr>
              <a:t>whole</a:t>
            </a:r>
          </a:p>
        </p:txBody>
      </p:sp>
      <p:sp>
        <p:nvSpPr>
          <p:cNvPr id="57" name="TextBox 5"/>
          <p:cNvSpPr txBox="1"/>
          <p:nvPr/>
        </p:nvSpPr>
        <p:spPr>
          <a:xfrm>
            <a:off x="3119131" y="4901195"/>
            <a:ext cx="575011" cy="200055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dirty="0">
                <a:latin typeface="Calibri"/>
              </a:rPr>
              <a:t>½ lat.</a:t>
            </a:r>
          </a:p>
        </p:txBody>
      </p:sp>
      <p:sp>
        <p:nvSpPr>
          <p:cNvPr id="58" name="TextBox 5"/>
          <p:cNvSpPr txBox="1"/>
          <p:nvPr/>
        </p:nvSpPr>
        <p:spPr>
          <a:xfrm>
            <a:off x="3422557" y="4902337"/>
            <a:ext cx="583861" cy="200055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dirty="0">
                <a:latin typeface="Calibri"/>
              </a:rPr>
              <a:t>½ ant.</a:t>
            </a:r>
          </a:p>
        </p:txBody>
      </p:sp>
      <p:sp>
        <p:nvSpPr>
          <p:cNvPr id="59" name="TextBox 5"/>
          <p:cNvSpPr txBox="1"/>
          <p:nvPr/>
        </p:nvSpPr>
        <p:spPr>
          <a:xfrm>
            <a:off x="3735225" y="4902939"/>
            <a:ext cx="592335" cy="200055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dirty="0">
                <a:latin typeface="Calibri"/>
              </a:rPr>
              <a:t>¼ ant.</a:t>
            </a:r>
          </a:p>
        </p:txBody>
      </p:sp>
      <p:sp>
        <p:nvSpPr>
          <p:cNvPr id="60" name="TextBox 5"/>
          <p:cNvSpPr txBox="1"/>
          <p:nvPr/>
        </p:nvSpPr>
        <p:spPr>
          <a:xfrm>
            <a:off x="4843883" y="4900951"/>
            <a:ext cx="575011" cy="200055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dirty="0">
                <a:latin typeface="Calibri"/>
              </a:rPr>
              <a:t>whole</a:t>
            </a:r>
          </a:p>
        </p:txBody>
      </p:sp>
      <p:sp>
        <p:nvSpPr>
          <p:cNvPr id="61" name="TextBox 5"/>
          <p:cNvSpPr txBox="1"/>
          <p:nvPr/>
        </p:nvSpPr>
        <p:spPr>
          <a:xfrm>
            <a:off x="5156992" y="4897282"/>
            <a:ext cx="575011" cy="200055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dirty="0">
                <a:latin typeface="Calibri"/>
              </a:rPr>
              <a:t>½ lat.</a:t>
            </a:r>
          </a:p>
        </p:txBody>
      </p:sp>
      <p:sp>
        <p:nvSpPr>
          <p:cNvPr id="62" name="TextBox 5"/>
          <p:cNvSpPr txBox="1"/>
          <p:nvPr/>
        </p:nvSpPr>
        <p:spPr>
          <a:xfrm>
            <a:off x="5453352" y="4898424"/>
            <a:ext cx="575011" cy="200055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dirty="0">
                <a:latin typeface="Calibri"/>
              </a:rPr>
              <a:t>½ pos.</a:t>
            </a:r>
          </a:p>
        </p:txBody>
      </p:sp>
      <p:sp>
        <p:nvSpPr>
          <p:cNvPr id="63" name="TextBox 5"/>
          <p:cNvSpPr txBox="1"/>
          <p:nvPr/>
        </p:nvSpPr>
        <p:spPr>
          <a:xfrm>
            <a:off x="5764191" y="4899033"/>
            <a:ext cx="575011" cy="200055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dirty="0">
                <a:latin typeface="Calibri"/>
              </a:rPr>
              <a:t>¼ pos.</a:t>
            </a:r>
          </a:p>
        </p:txBody>
      </p:sp>
      <p:sp>
        <p:nvSpPr>
          <p:cNvPr id="64" name="TextBox 82"/>
          <p:cNvSpPr txBox="1"/>
          <p:nvPr/>
        </p:nvSpPr>
        <p:spPr>
          <a:xfrm>
            <a:off x="2914486" y="4765543"/>
            <a:ext cx="34015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n=15</a:t>
            </a:r>
          </a:p>
        </p:txBody>
      </p:sp>
      <p:sp>
        <p:nvSpPr>
          <p:cNvPr id="65" name="TextBox 82"/>
          <p:cNvSpPr txBox="1"/>
          <p:nvPr/>
        </p:nvSpPr>
        <p:spPr>
          <a:xfrm>
            <a:off x="3232941" y="4765543"/>
            <a:ext cx="34015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n=16</a:t>
            </a:r>
          </a:p>
        </p:txBody>
      </p:sp>
      <p:sp>
        <p:nvSpPr>
          <p:cNvPr id="66" name="TextBox 82"/>
          <p:cNvSpPr txBox="1"/>
          <p:nvPr/>
        </p:nvSpPr>
        <p:spPr>
          <a:xfrm>
            <a:off x="3551396" y="4765543"/>
            <a:ext cx="34015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n=14</a:t>
            </a:r>
          </a:p>
        </p:txBody>
      </p:sp>
      <p:sp>
        <p:nvSpPr>
          <p:cNvPr id="67" name="TextBox 82"/>
          <p:cNvSpPr txBox="1"/>
          <p:nvPr/>
        </p:nvSpPr>
        <p:spPr>
          <a:xfrm>
            <a:off x="3869852" y="4765543"/>
            <a:ext cx="30168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n=7</a:t>
            </a:r>
          </a:p>
        </p:txBody>
      </p:sp>
      <p:sp>
        <p:nvSpPr>
          <p:cNvPr id="68" name="TextBox 82"/>
          <p:cNvSpPr txBox="1"/>
          <p:nvPr/>
        </p:nvSpPr>
        <p:spPr>
          <a:xfrm>
            <a:off x="4940489" y="4769680"/>
            <a:ext cx="34015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n=15</a:t>
            </a:r>
          </a:p>
        </p:txBody>
      </p:sp>
      <p:sp>
        <p:nvSpPr>
          <p:cNvPr id="69" name="TextBox 82"/>
          <p:cNvSpPr txBox="1"/>
          <p:nvPr/>
        </p:nvSpPr>
        <p:spPr>
          <a:xfrm>
            <a:off x="5260418" y="4769680"/>
            <a:ext cx="34015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n=16</a:t>
            </a:r>
          </a:p>
        </p:txBody>
      </p:sp>
      <p:sp>
        <p:nvSpPr>
          <p:cNvPr id="70" name="TextBox 82"/>
          <p:cNvSpPr txBox="1"/>
          <p:nvPr/>
        </p:nvSpPr>
        <p:spPr>
          <a:xfrm>
            <a:off x="5563258" y="4769680"/>
            <a:ext cx="34015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n=14</a:t>
            </a:r>
          </a:p>
        </p:txBody>
      </p:sp>
      <p:sp>
        <p:nvSpPr>
          <p:cNvPr id="71" name="TextBox 82"/>
          <p:cNvSpPr txBox="1"/>
          <p:nvPr/>
        </p:nvSpPr>
        <p:spPr>
          <a:xfrm>
            <a:off x="5889605" y="4769680"/>
            <a:ext cx="30168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n=7</a:t>
            </a:r>
          </a:p>
        </p:txBody>
      </p:sp>
      <p:graphicFrame>
        <p:nvGraphicFramePr>
          <p:cNvPr id="73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4727495"/>
              </p:ext>
            </p:extLst>
          </p:nvPr>
        </p:nvGraphicFramePr>
        <p:xfrm>
          <a:off x="2668111" y="5465065"/>
          <a:ext cx="1554736" cy="16828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graphicFrame>
        <p:nvGraphicFramePr>
          <p:cNvPr id="7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4559830"/>
              </p:ext>
            </p:extLst>
          </p:nvPr>
        </p:nvGraphicFramePr>
        <p:xfrm>
          <a:off x="4713767" y="5461103"/>
          <a:ext cx="1554736" cy="16828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sp>
        <p:nvSpPr>
          <p:cNvPr id="75" name="TextBox 5"/>
          <p:cNvSpPr txBox="1"/>
          <p:nvPr/>
        </p:nvSpPr>
        <p:spPr>
          <a:xfrm rot="16200000">
            <a:off x="3787680" y="6019213"/>
            <a:ext cx="1527786" cy="369332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Calibri"/>
              </a:rPr>
              <a:t>Relative animal daughter volume for posterior lineage</a:t>
            </a:r>
          </a:p>
        </p:txBody>
      </p:sp>
      <p:sp>
        <p:nvSpPr>
          <p:cNvPr id="76" name="TextBox 5"/>
          <p:cNvSpPr txBox="1"/>
          <p:nvPr/>
        </p:nvSpPr>
        <p:spPr>
          <a:xfrm rot="16200000">
            <a:off x="1737395" y="6034142"/>
            <a:ext cx="1515414" cy="369332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Calibri"/>
              </a:rPr>
              <a:t>Relative animal daughter volume for anterior lineage</a:t>
            </a:r>
          </a:p>
        </p:txBody>
      </p:sp>
      <p:cxnSp>
        <p:nvCxnSpPr>
          <p:cNvPr id="77" name="Connecteur droit 76"/>
          <p:cNvCxnSpPr/>
          <p:nvPr/>
        </p:nvCxnSpPr>
        <p:spPr>
          <a:xfrm flipV="1">
            <a:off x="2925426" y="6241577"/>
            <a:ext cx="1224000" cy="0"/>
          </a:xfrm>
          <a:prstGeom prst="line">
            <a:avLst/>
          </a:prstGeom>
          <a:ln w="952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Connecteur droit 77"/>
          <p:cNvCxnSpPr/>
          <p:nvPr/>
        </p:nvCxnSpPr>
        <p:spPr>
          <a:xfrm flipV="1">
            <a:off x="4970143" y="6504145"/>
            <a:ext cx="1224000" cy="0"/>
          </a:xfrm>
          <a:prstGeom prst="line">
            <a:avLst/>
          </a:prstGeom>
          <a:ln w="952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5" name="TextBox 106"/>
          <p:cNvSpPr txBox="1"/>
          <p:nvPr/>
        </p:nvSpPr>
        <p:spPr>
          <a:xfrm>
            <a:off x="2379759" y="5207988"/>
            <a:ext cx="2984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E.</a:t>
            </a:r>
          </a:p>
        </p:txBody>
      </p:sp>
      <p:sp>
        <p:nvSpPr>
          <p:cNvPr id="98" name="TextBox 82"/>
          <p:cNvSpPr txBox="1"/>
          <p:nvPr/>
        </p:nvSpPr>
        <p:spPr>
          <a:xfrm>
            <a:off x="2908314" y="6797694"/>
            <a:ext cx="34015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n=47</a:t>
            </a:r>
          </a:p>
        </p:txBody>
      </p:sp>
      <p:sp>
        <p:nvSpPr>
          <p:cNvPr id="99" name="TextBox 82"/>
          <p:cNvSpPr txBox="1"/>
          <p:nvPr/>
        </p:nvSpPr>
        <p:spPr>
          <a:xfrm>
            <a:off x="3211154" y="6797694"/>
            <a:ext cx="34015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n=15</a:t>
            </a:r>
          </a:p>
        </p:txBody>
      </p:sp>
      <p:sp>
        <p:nvSpPr>
          <p:cNvPr id="100" name="TextBox 82"/>
          <p:cNvSpPr txBox="1"/>
          <p:nvPr/>
        </p:nvSpPr>
        <p:spPr>
          <a:xfrm>
            <a:off x="3522538" y="6797694"/>
            <a:ext cx="34015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n=35</a:t>
            </a:r>
          </a:p>
        </p:txBody>
      </p:sp>
      <p:sp>
        <p:nvSpPr>
          <p:cNvPr id="101" name="TextBox 82"/>
          <p:cNvSpPr txBox="1"/>
          <p:nvPr/>
        </p:nvSpPr>
        <p:spPr>
          <a:xfrm>
            <a:off x="3825380" y="6797694"/>
            <a:ext cx="34015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n=16</a:t>
            </a:r>
          </a:p>
        </p:txBody>
      </p:sp>
      <p:sp>
        <p:nvSpPr>
          <p:cNvPr id="102" name="TextBox 82"/>
          <p:cNvSpPr txBox="1"/>
          <p:nvPr/>
        </p:nvSpPr>
        <p:spPr>
          <a:xfrm>
            <a:off x="4956985" y="6793593"/>
            <a:ext cx="34015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n=47</a:t>
            </a:r>
          </a:p>
        </p:txBody>
      </p:sp>
      <p:sp>
        <p:nvSpPr>
          <p:cNvPr id="103" name="TextBox 82"/>
          <p:cNvSpPr txBox="1"/>
          <p:nvPr/>
        </p:nvSpPr>
        <p:spPr>
          <a:xfrm>
            <a:off x="5259822" y="6793593"/>
            <a:ext cx="34015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n=21</a:t>
            </a:r>
          </a:p>
        </p:txBody>
      </p:sp>
      <p:sp>
        <p:nvSpPr>
          <p:cNvPr id="104" name="TextBox 82"/>
          <p:cNvSpPr txBox="1"/>
          <p:nvPr/>
        </p:nvSpPr>
        <p:spPr>
          <a:xfrm>
            <a:off x="5566936" y="6793593"/>
            <a:ext cx="34015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n=21</a:t>
            </a:r>
          </a:p>
        </p:txBody>
      </p:sp>
      <p:sp>
        <p:nvSpPr>
          <p:cNvPr id="105" name="TextBox 82"/>
          <p:cNvSpPr txBox="1"/>
          <p:nvPr/>
        </p:nvSpPr>
        <p:spPr>
          <a:xfrm>
            <a:off x="5852686" y="6793593"/>
            <a:ext cx="34015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n=28</a:t>
            </a:r>
          </a:p>
        </p:txBody>
      </p:sp>
      <p:grpSp>
        <p:nvGrpSpPr>
          <p:cNvPr id="124" name="Group 92"/>
          <p:cNvGrpSpPr>
            <a:grpSpLocks noChangeAspect="1"/>
          </p:cNvGrpSpPr>
          <p:nvPr/>
        </p:nvGrpSpPr>
        <p:grpSpPr>
          <a:xfrm>
            <a:off x="4159479" y="6286278"/>
            <a:ext cx="224399" cy="259386"/>
            <a:chOff x="8185073" y="4860038"/>
            <a:chExt cx="499301" cy="577150"/>
          </a:xfrm>
        </p:grpSpPr>
        <p:grpSp>
          <p:nvGrpSpPr>
            <p:cNvPr id="125" name="Group 93"/>
            <p:cNvGrpSpPr>
              <a:grpSpLocks noChangeAspect="1"/>
            </p:cNvGrpSpPr>
            <p:nvPr/>
          </p:nvGrpSpPr>
          <p:grpSpPr>
            <a:xfrm flipH="1">
              <a:off x="8292327" y="4967184"/>
              <a:ext cx="285348" cy="406676"/>
              <a:chOff x="8774970" y="4466764"/>
              <a:chExt cx="1058138" cy="1508054"/>
            </a:xfrm>
          </p:grpSpPr>
          <p:sp>
            <p:nvSpPr>
              <p:cNvPr id="128" name="Chord 96"/>
              <p:cNvSpPr>
                <a:spLocks noChangeAspect="1"/>
              </p:cNvSpPr>
              <p:nvPr/>
            </p:nvSpPr>
            <p:spPr>
              <a:xfrm>
                <a:off x="8889368" y="4466764"/>
                <a:ext cx="828830" cy="837243"/>
              </a:xfrm>
              <a:prstGeom prst="chord">
                <a:avLst>
                  <a:gd name="adj1" fmla="val 9229110"/>
                  <a:gd name="adj2" fmla="val 1564262"/>
                </a:avLst>
              </a:prstGeom>
              <a:ln w="317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129" name="Chord 97"/>
              <p:cNvSpPr>
                <a:spLocks noChangeAspect="1"/>
              </p:cNvSpPr>
              <p:nvPr/>
            </p:nvSpPr>
            <p:spPr>
              <a:xfrm rot="10800000">
                <a:off x="8774970" y="4905940"/>
                <a:ext cx="1058138" cy="1068878"/>
              </a:xfrm>
              <a:prstGeom prst="chord">
                <a:avLst>
                  <a:gd name="adj1" fmla="val 8106713"/>
                  <a:gd name="adj2" fmla="val 2675472"/>
                </a:avLst>
              </a:prstGeom>
              <a:ln w="317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sp>
          <p:nvSpPr>
            <p:cNvPr id="126" name="TextBox 94"/>
            <p:cNvSpPr txBox="1"/>
            <p:nvPr/>
          </p:nvSpPr>
          <p:spPr>
            <a:xfrm>
              <a:off x="8185073" y="4860038"/>
              <a:ext cx="496495" cy="376652"/>
            </a:xfrm>
            <a:prstGeom prst="rect">
              <a:avLst/>
            </a:prstGeom>
            <a:noFill/>
            <a:ln w="6350" cmpd="sng"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00" b="1" dirty="0"/>
                <a:t>A</a:t>
              </a:r>
            </a:p>
          </p:txBody>
        </p:sp>
        <p:sp>
          <p:nvSpPr>
            <p:cNvPr id="127" name="TextBox 95"/>
            <p:cNvSpPr txBox="1"/>
            <p:nvPr/>
          </p:nvSpPr>
          <p:spPr>
            <a:xfrm>
              <a:off x="8187879" y="5060534"/>
              <a:ext cx="496495" cy="376654"/>
            </a:xfrm>
            <a:prstGeom prst="rect">
              <a:avLst/>
            </a:prstGeom>
            <a:noFill/>
            <a:ln w="6350" cmpd="sng"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00" b="1" dirty="0"/>
                <a:t>V</a:t>
              </a:r>
            </a:p>
          </p:txBody>
        </p:sp>
      </p:grpSp>
      <p:grpSp>
        <p:nvGrpSpPr>
          <p:cNvPr id="142" name="Group 104"/>
          <p:cNvGrpSpPr>
            <a:grpSpLocks noChangeAspect="1"/>
          </p:cNvGrpSpPr>
          <p:nvPr/>
        </p:nvGrpSpPr>
        <p:grpSpPr>
          <a:xfrm>
            <a:off x="4144123" y="5925122"/>
            <a:ext cx="223750" cy="263349"/>
            <a:chOff x="8187054" y="3542303"/>
            <a:chExt cx="497858" cy="585971"/>
          </a:xfrm>
        </p:grpSpPr>
        <p:grpSp>
          <p:nvGrpSpPr>
            <p:cNvPr id="143" name="Group 105"/>
            <p:cNvGrpSpPr>
              <a:grpSpLocks noChangeAspect="1"/>
            </p:cNvGrpSpPr>
            <p:nvPr/>
          </p:nvGrpSpPr>
          <p:grpSpPr>
            <a:xfrm rot="10800000" flipH="1">
              <a:off x="8288760" y="3607451"/>
              <a:ext cx="285348" cy="406676"/>
              <a:chOff x="8774970" y="4466764"/>
              <a:chExt cx="1058138" cy="1508054"/>
            </a:xfrm>
          </p:grpSpPr>
          <p:sp>
            <p:nvSpPr>
              <p:cNvPr id="146" name="Chord 108"/>
              <p:cNvSpPr>
                <a:spLocks noChangeAspect="1"/>
              </p:cNvSpPr>
              <p:nvPr/>
            </p:nvSpPr>
            <p:spPr>
              <a:xfrm>
                <a:off x="8889368" y="4466764"/>
                <a:ext cx="828830" cy="837243"/>
              </a:xfrm>
              <a:prstGeom prst="chord">
                <a:avLst>
                  <a:gd name="adj1" fmla="val 9229110"/>
                  <a:gd name="adj2" fmla="val 1564262"/>
                </a:avLst>
              </a:prstGeom>
              <a:ln w="317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147" name="Chord 109"/>
              <p:cNvSpPr>
                <a:spLocks noChangeAspect="1"/>
              </p:cNvSpPr>
              <p:nvPr/>
            </p:nvSpPr>
            <p:spPr>
              <a:xfrm rot="10800000">
                <a:off x="8774970" y="4905940"/>
                <a:ext cx="1058138" cy="1068878"/>
              </a:xfrm>
              <a:prstGeom prst="chord">
                <a:avLst>
                  <a:gd name="adj1" fmla="val 8106713"/>
                  <a:gd name="adj2" fmla="val 2675472"/>
                </a:avLst>
              </a:prstGeom>
              <a:ln w="317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sp>
          <p:nvSpPr>
            <p:cNvPr id="144" name="TextBox 106"/>
            <p:cNvSpPr txBox="1"/>
            <p:nvPr/>
          </p:nvSpPr>
          <p:spPr>
            <a:xfrm>
              <a:off x="8187054" y="3542303"/>
              <a:ext cx="496496" cy="376654"/>
            </a:xfrm>
            <a:prstGeom prst="rect">
              <a:avLst/>
            </a:prstGeom>
            <a:noFill/>
            <a:ln w="6350" cmpd="sng"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00" b="1" dirty="0"/>
                <a:t>A</a:t>
              </a:r>
            </a:p>
          </p:txBody>
        </p:sp>
        <p:sp>
          <p:nvSpPr>
            <p:cNvPr id="145" name="TextBox 107"/>
            <p:cNvSpPr txBox="1"/>
            <p:nvPr/>
          </p:nvSpPr>
          <p:spPr>
            <a:xfrm>
              <a:off x="8188416" y="3751620"/>
              <a:ext cx="496496" cy="376654"/>
            </a:xfrm>
            <a:prstGeom prst="rect">
              <a:avLst/>
            </a:prstGeom>
            <a:noFill/>
            <a:ln w="6350" cmpd="sng"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00" b="1" dirty="0"/>
                <a:t>V</a:t>
              </a:r>
            </a:p>
          </p:txBody>
        </p:sp>
      </p:grpSp>
      <p:sp>
        <p:nvSpPr>
          <p:cNvPr id="186" name="TextBox 176">
            <a:extLst>
              <a:ext uri="{FF2B5EF4-FFF2-40B4-BE49-F238E27FC236}">
                <a16:creationId xmlns="" xmlns:a16="http://schemas.microsoft.com/office/drawing/2014/main" id="{A27DDD5F-4304-4BD4-9A9A-D696166A8572}"/>
              </a:ext>
            </a:extLst>
          </p:cNvPr>
          <p:cNvSpPr txBox="1"/>
          <p:nvPr/>
        </p:nvSpPr>
        <p:spPr>
          <a:xfrm>
            <a:off x="3749606" y="6040437"/>
            <a:ext cx="47481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i="1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US" sz="600" dirty="0">
                <a:solidFill>
                  <a:schemeClr val="bg1">
                    <a:lumMod val="50000"/>
                  </a:schemeClr>
                </a:solidFill>
              </a:rPr>
              <a:t>=0,0002</a:t>
            </a:r>
          </a:p>
        </p:txBody>
      </p:sp>
      <p:sp>
        <p:nvSpPr>
          <p:cNvPr id="187" name="TextBox 176">
            <a:extLst>
              <a:ext uri="{FF2B5EF4-FFF2-40B4-BE49-F238E27FC236}">
                <a16:creationId xmlns="" xmlns:a16="http://schemas.microsoft.com/office/drawing/2014/main" id="{1ECA889C-1F33-40FB-9103-AE3FBCE07E64}"/>
              </a:ext>
            </a:extLst>
          </p:cNvPr>
          <p:cNvSpPr txBox="1"/>
          <p:nvPr/>
        </p:nvSpPr>
        <p:spPr>
          <a:xfrm>
            <a:off x="3194609" y="6050599"/>
            <a:ext cx="38183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i="1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US" sz="600" dirty="0">
                <a:solidFill>
                  <a:schemeClr val="bg1">
                    <a:lumMod val="50000"/>
                  </a:schemeClr>
                </a:solidFill>
              </a:rPr>
              <a:t>&lt;10</a:t>
            </a:r>
            <a:r>
              <a:rPr lang="en-US" sz="600" baseline="30000" dirty="0">
                <a:solidFill>
                  <a:schemeClr val="bg1">
                    <a:lumMod val="50000"/>
                  </a:schemeClr>
                </a:solidFill>
              </a:rPr>
              <a:t>-4</a:t>
            </a:r>
          </a:p>
        </p:txBody>
      </p:sp>
      <p:sp>
        <p:nvSpPr>
          <p:cNvPr id="188" name="TextBox 176">
            <a:extLst>
              <a:ext uri="{FF2B5EF4-FFF2-40B4-BE49-F238E27FC236}">
                <a16:creationId xmlns="" xmlns:a16="http://schemas.microsoft.com/office/drawing/2014/main" id="{EAABD5C0-6473-41AF-A15E-1DC317AD50B1}"/>
              </a:ext>
            </a:extLst>
          </p:cNvPr>
          <p:cNvSpPr txBox="1"/>
          <p:nvPr/>
        </p:nvSpPr>
        <p:spPr>
          <a:xfrm>
            <a:off x="3461166" y="6045434"/>
            <a:ext cx="38183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i="1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US" sz="600" dirty="0">
                <a:solidFill>
                  <a:schemeClr val="bg1">
                    <a:lumMod val="50000"/>
                  </a:schemeClr>
                </a:solidFill>
              </a:rPr>
              <a:t>&lt;10</a:t>
            </a:r>
            <a:r>
              <a:rPr lang="en-US" sz="600" baseline="30000" dirty="0">
                <a:solidFill>
                  <a:schemeClr val="bg1">
                    <a:lumMod val="50000"/>
                  </a:schemeClr>
                </a:solidFill>
              </a:rPr>
              <a:t>-9</a:t>
            </a:r>
          </a:p>
        </p:txBody>
      </p:sp>
      <p:sp>
        <p:nvSpPr>
          <p:cNvPr id="189" name="TextBox 176">
            <a:extLst>
              <a:ext uri="{FF2B5EF4-FFF2-40B4-BE49-F238E27FC236}">
                <a16:creationId xmlns="" xmlns:a16="http://schemas.microsoft.com/office/drawing/2014/main" id="{E7D7392F-0611-45D7-8C5D-8CD77ADC9BD8}"/>
              </a:ext>
            </a:extLst>
          </p:cNvPr>
          <p:cNvSpPr txBox="1"/>
          <p:nvPr/>
        </p:nvSpPr>
        <p:spPr>
          <a:xfrm>
            <a:off x="5255637" y="6088070"/>
            <a:ext cx="35939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i="1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US" sz="600" dirty="0">
                <a:solidFill>
                  <a:schemeClr val="bg1">
                    <a:lumMod val="50000"/>
                  </a:schemeClr>
                </a:solidFill>
              </a:rPr>
              <a:t>=0,6</a:t>
            </a:r>
          </a:p>
        </p:txBody>
      </p:sp>
      <p:sp>
        <p:nvSpPr>
          <p:cNvPr id="190" name="TextBox 176">
            <a:extLst>
              <a:ext uri="{FF2B5EF4-FFF2-40B4-BE49-F238E27FC236}">
                <a16:creationId xmlns="" xmlns:a16="http://schemas.microsoft.com/office/drawing/2014/main" id="{957FABA4-9009-4B08-9250-BF170CF5475B}"/>
              </a:ext>
            </a:extLst>
          </p:cNvPr>
          <p:cNvSpPr txBox="1"/>
          <p:nvPr/>
        </p:nvSpPr>
        <p:spPr>
          <a:xfrm>
            <a:off x="5573407" y="5960981"/>
            <a:ext cx="38183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i="1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US" sz="600" dirty="0">
                <a:solidFill>
                  <a:schemeClr val="bg1">
                    <a:lumMod val="50000"/>
                  </a:schemeClr>
                </a:solidFill>
              </a:rPr>
              <a:t>&lt;10</a:t>
            </a:r>
            <a:r>
              <a:rPr lang="en-US" sz="600" baseline="30000" dirty="0">
                <a:solidFill>
                  <a:schemeClr val="bg1">
                    <a:lumMod val="50000"/>
                  </a:schemeClr>
                </a:solidFill>
              </a:rPr>
              <a:t>-5</a:t>
            </a:r>
          </a:p>
        </p:txBody>
      </p:sp>
      <p:sp>
        <p:nvSpPr>
          <p:cNvPr id="191" name="TextBox 176">
            <a:extLst>
              <a:ext uri="{FF2B5EF4-FFF2-40B4-BE49-F238E27FC236}">
                <a16:creationId xmlns="" xmlns:a16="http://schemas.microsoft.com/office/drawing/2014/main" id="{6A4E311C-5370-448B-BB8A-D28BB075558F}"/>
              </a:ext>
            </a:extLst>
          </p:cNvPr>
          <p:cNvSpPr txBox="1"/>
          <p:nvPr/>
        </p:nvSpPr>
        <p:spPr>
          <a:xfrm>
            <a:off x="5852379" y="5813802"/>
            <a:ext cx="38183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i="1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US" sz="600" dirty="0">
                <a:solidFill>
                  <a:schemeClr val="bg1">
                    <a:lumMod val="50000"/>
                  </a:schemeClr>
                </a:solidFill>
              </a:rPr>
              <a:t>&lt;10</a:t>
            </a:r>
            <a:r>
              <a:rPr lang="en-US" sz="600" baseline="30000" dirty="0">
                <a:solidFill>
                  <a:schemeClr val="bg1">
                    <a:lumMod val="50000"/>
                  </a:schemeClr>
                </a:solidFill>
              </a:rPr>
              <a:t>-8</a:t>
            </a:r>
          </a:p>
        </p:txBody>
      </p:sp>
      <p:sp>
        <p:nvSpPr>
          <p:cNvPr id="192" name="TextBox 176">
            <a:extLst>
              <a:ext uri="{FF2B5EF4-FFF2-40B4-BE49-F238E27FC236}">
                <a16:creationId xmlns="" xmlns:a16="http://schemas.microsoft.com/office/drawing/2014/main" id="{EDE6BCEF-641D-491C-9BD9-5DA28D1DF58D}"/>
              </a:ext>
            </a:extLst>
          </p:cNvPr>
          <p:cNvSpPr txBox="1"/>
          <p:nvPr/>
        </p:nvSpPr>
        <p:spPr>
          <a:xfrm>
            <a:off x="2874765" y="6051863"/>
            <a:ext cx="40748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i="1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US" sz="600" dirty="0">
                <a:solidFill>
                  <a:schemeClr val="bg1">
                    <a:lumMod val="50000"/>
                  </a:schemeClr>
                </a:solidFill>
              </a:rPr>
              <a:t>&lt;10</a:t>
            </a:r>
            <a:r>
              <a:rPr lang="en-US" sz="600" baseline="30000" dirty="0">
                <a:solidFill>
                  <a:schemeClr val="bg1">
                    <a:lumMod val="50000"/>
                  </a:schemeClr>
                </a:solidFill>
              </a:rPr>
              <a:t>-13</a:t>
            </a:r>
          </a:p>
        </p:txBody>
      </p:sp>
      <p:sp>
        <p:nvSpPr>
          <p:cNvPr id="193" name="TextBox 176">
            <a:extLst>
              <a:ext uri="{FF2B5EF4-FFF2-40B4-BE49-F238E27FC236}">
                <a16:creationId xmlns="" xmlns:a16="http://schemas.microsoft.com/office/drawing/2014/main" id="{0B50532C-0AF2-4D7E-AEE9-086739196973}"/>
              </a:ext>
            </a:extLst>
          </p:cNvPr>
          <p:cNvSpPr txBox="1"/>
          <p:nvPr/>
        </p:nvSpPr>
        <p:spPr>
          <a:xfrm>
            <a:off x="4923020" y="6330146"/>
            <a:ext cx="40748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i="1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US" sz="600" dirty="0">
                <a:solidFill>
                  <a:schemeClr val="bg1">
                    <a:lumMod val="50000"/>
                  </a:schemeClr>
                </a:solidFill>
              </a:rPr>
              <a:t>&lt;10</a:t>
            </a:r>
            <a:r>
              <a:rPr lang="en-US" sz="600" baseline="30000" dirty="0">
                <a:solidFill>
                  <a:schemeClr val="bg1">
                    <a:lumMod val="50000"/>
                  </a:schemeClr>
                </a:solidFill>
              </a:rPr>
              <a:t>-13</a:t>
            </a:r>
          </a:p>
        </p:txBody>
      </p:sp>
      <p:sp>
        <p:nvSpPr>
          <p:cNvPr id="194" name="TextBox 176">
            <a:extLst>
              <a:ext uri="{FF2B5EF4-FFF2-40B4-BE49-F238E27FC236}">
                <a16:creationId xmlns="" xmlns:a16="http://schemas.microsoft.com/office/drawing/2014/main" id="{61A07DDD-E089-456D-89E8-31B4675F6933}"/>
              </a:ext>
            </a:extLst>
          </p:cNvPr>
          <p:cNvSpPr txBox="1"/>
          <p:nvPr/>
        </p:nvSpPr>
        <p:spPr>
          <a:xfrm>
            <a:off x="3332167" y="5822545"/>
            <a:ext cx="39786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i="1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US" sz="600" dirty="0">
                <a:solidFill>
                  <a:schemeClr val="bg1">
                    <a:lumMod val="50000"/>
                  </a:schemeClr>
                </a:solidFill>
              </a:rPr>
              <a:t>=0,29</a:t>
            </a:r>
          </a:p>
        </p:txBody>
      </p:sp>
      <p:sp>
        <p:nvSpPr>
          <p:cNvPr id="195" name="TextBox 176">
            <a:extLst>
              <a:ext uri="{FF2B5EF4-FFF2-40B4-BE49-F238E27FC236}">
                <a16:creationId xmlns="" xmlns:a16="http://schemas.microsoft.com/office/drawing/2014/main" id="{E4F31577-F108-481D-8E5F-C8B20A9F4231}"/>
              </a:ext>
            </a:extLst>
          </p:cNvPr>
          <p:cNvSpPr txBox="1"/>
          <p:nvPr/>
        </p:nvSpPr>
        <p:spPr>
          <a:xfrm>
            <a:off x="3499481" y="5506707"/>
            <a:ext cx="39786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i="1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US" sz="600" dirty="0">
                <a:solidFill>
                  <a:schemeClr val="bg1">
                    <a:lumMod val="50000"/>
                  </a:schemeClr>
                </a:solidFill>
              </a:rPr>
              <a:t>=0,34</a:t>
            </a:r>
          </a:p>
        </p:txBody>
      </p:sp>
      <p:cxnSp>
        <p:nvCxnSpPr>
          <p:cNvPr id="197" name="Straight Connector 177">
            <a:extLst>
              <a:ext uri="{FF2B5EF4-FFF2-40B4-BE49-F238E27FC236}">
                <a16:creationId xmlns="" xmlns:a16="http://schemas.microsoft.com/office/drawing/2014/main" id="{27E7FFBF-2130-4ACB-A343-9B97A7040F74}"/>
              </a:ext>
            </a:extLst>
          </p:cNvPr>
          <p:cNvCxnSpPr/>
          <p:nvPr/>
        </p:nvCxnSpPr>
        <p:spPr>
          <a:xfrm>
            <a:off x="3406493" y="5974151"/>
            <a:ext cx="252000" cy="0"/>
          </a:xfrm>
          <a:prstGeom prst="line">
            <a:avLst/>
          </a:prstGeom>
          <a:ln w="3175" cmpd="sng"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8" name="Straight Connector 177">
            <a:extLst>
              <a:ext uri="{FF2B5EF4-FFF2-40B4-BE49-F238E27FC236}">
                <a16:creationId xmlns="" xmlns:a16="http://schemas.microsoft.com/office/drawing/2014/main" id="{D8AEDA00-C0D2-4E17-AC06-94C805CAD0A8}"/>
              </a:ext>
            </a:extLst>
          </p:cNvPr>
          <p:cNvCxnSpPr/>
          <p:nvPr/>
        </p:nvCxnSpPr>
        <p:spPr>
          <a:xfrm>
            <a:off x="3735159" y="5976084"/>
            <a:ext cx="252000" cy="0"/>
          </a:xfrm>
          <a:prstGeom prst="line">
            <a:avLst/>
          </a:prstGeom>
          <a:ln w="3175" cmpd="sng"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9" name="Straight Connector 177">
            <a:extLst>
              <a:ext uri="{FF2B5EF4-FFF2-40B4-BE49-F238E27FC236}">
                <a16:creationId xmlns="" xmlns:a16="http://schemas.microsoft.com/office/drawing/2014/main" id="{5E11E9EA-A956-4C1A-BC51-9C88EEFCD768}"/>
              </a:ext>
            </a:extLst>
          </p:cNvPr>
          <p:cNvCxnSpPr/>
          <p:nvPr/>
        </p:nvCxnSpPr>
        <p:spPr>
          <a:xfrm>
            <a:off x="3080167" y="5978238"/>
            <a:ext cx="252000" cy="0"/>
          </a:xfrm>
          <a:prstGeom prst="line">
            <a:avLst/>
          </a:prstGeom>
          <a:ln w="3175" cmpd="sng"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0" name="Straight Connector 177">
            <a:extLst>
              <a:ext uri="{FF2B5EF4-FFF2-40B4-BE49-F238E27FC236}">
                <a16:creationId xmlns="" xmlns:a16="http://schemas.microsoft.com/office/drawing/2014/main" id="{C9C006EE-46C8-472E-8FC2-F68DA92B397A}"/>
              </a:ext>
            </a:extLst>
          </p:cNvPr>
          <p:cNvCxnSpPr/>
          <p:nvPr/>
        </p:nvCxnSpPr>
        <p:spPr>
          <a:xfrm>
            <a:off x="3092332" y="5791629"/>
            <a:ext cx="540000" cy="0"/>
          </a:xfrm>
          <a:prstGeom prst="line">
            <a:avLst/>
          </a:prstGeom>
          <a:ln w="3175" cmpd="sng"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1" name="Straight Connector 177">
            <a:extLst>
              <a:ext uri="{FF2B5EF4-FFF2-40B4-BE49-F238E27FC236}">
                <a16:creationId xmlns="" xmlns:a16="http://schemas.microsoft.com/office/drawing/2014/main" id="{BD5B1C01-00B3-4761-BE76-9EE1864A2800}"/>
              </a:ext>
            </a:extLst>
          </p:cNvPr>
          <p:cNvCxnSpPr/>
          <p:nvPr/>
        </p:nvCxnSpPr>
        <p:spPr>
          <a:xfrm>
            <a:off x="3412274" y="5652620"/>
            <a:ext cx="540000" cy="0"/>
          </a:xfrm>
          <a:prstGeom prst="line">
            <a:avLst/>
          </a:prstGeom>
          <a:ln w="3175" cmpd="sng"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2" name="Straight Connector 177">
            <a:extLst>
              <a:ext uri="{FF2B5EF4-FFF2-40B4-BE49-F238E27FC236}">
                <a16:creationId xmlns="" xmlns:a16="http://schemas.microsoft.com/office/drawing/2014/main" id="{A4E45A89-5B87-4196-97F6-D875AADDD481}"/>
              </a:ext>
            </a:extLst>
          </p:cNvPr>
          <p:cNvCxnSpPr/>
          <p:nvPr/>
        </p:nvCxnSpPr>
        <p:spPr>
          <a:xfrm>
            <a:off x="3087965" y="5495083"/>
            <a:ext cx="864000" cy="0"/>
          </a:xfrm>
          <a:prstGeom prst="line">
            <a:avLst/>
          </a:prstGeom>
          <a:ln w="3175" cmpd="sng"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3" name="TextBox 176">
            <a:extLst>
              <a:ext uri="{FF2B5EF4-FFF2-40B4-BE49-F238E27FC236}">
                <a16:creationId xmlns="" xmlns:a16="http://schemas.microsoft.com/office/drawing/2014/main" id="{FB9543DE-60E4-40D2-A503-35565056DECB}"/>
              </a:ext>
            </a:extLst>
          </p:cNvPr>
          <p:cNvSpPr txBox="1"/>
          <p:nvPr/>
        </p:nvSpPr>
        <p:spPr>
          <a:xfrm>
            <a:off x="3663211" y="5813802"/>
            <a:ext cx="39786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i="1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US" sz="600" dirty="0">
                <a:solidFill>
                  <a:schemeClr val="bg1">
                    <a:lumMod val="50000"/>
                  </a:schemeClr>
                </a:solidFill>
              </a:rPr>
              <a:t>=0,06</a:t>
            </a:r>
          </a:p>
        </p:txBody>
      </p:sp>
      <p:sp>
        <p:nvSpPr>
          <p:cNvPr id="206" name="TextBox 176">
            <a:extLst>
              <a:ext uri="{FF2B5EF4-FFF2-40B4-BE49-F238E27FC236}">
                <a16:creationId xmlns="" xmlns:a16="http://schemas.microsoft.com/office/drawing/2014/main" id="{AB64ABAA-94CA-4BC9-89B2-CCE609CB6134}"/>
              </a:ext>
            </a:extLst>
          </p:cNvPr>
          <p:cNvSpPr txBox="1"/>
          <p:nvPr/>
        </p:nvSpPr>
        <p:spPr>
          <a:xfrm>
            <a:off x="5332793" y="5677430"/>
            <a:ext cx="47481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i="1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US" sz="600" dirty="0">
                <a:solidFill>
                  <a:schemeClr val="bg1">
                    <a:lumMod val="50000"/>
                  </a:schemeClr>
                </a:solidFill>
              </a:rPr>
              <a:t>=0,0001</a:t>
            </a:r>
          </a:p>
        </p:txBody>
      </p:sp>
      <p:cxnSp>
        <p:nvCxnSpPr>
          <p:cNvPr id="208" name="Straight Connector 177">
            <a:extLst>
              <a:ext uri="{FF2B5EF4-FFF2-40B4-BE49-F238E27FC236}">
                <a16:creationId xmlns="" xmlns:a16="http://schemas.microsoft.com/office/drawing/2014/main" id="{C518F4BF-CD5F-4841-BBEB-90AD354B5B72}"/>
              </a:ext>
            </a:extLst>
          </p:cNvPr>
          <p:cNvCxnSpPr/>
          <p:nvPr/>
        </p:nvCxnSpPr>
        <p:spPr>
          <a:xfrm>
            <a:off x="5445591" y="5829036"/>
            <a:ext cx="252000" cy="0"/>
          </a:xfrm>
          <a:prstGeom prst="line">
            <a:avLst/>
          </a:prstGeom>
          <a:ln w="3175" cmpd="sng"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9" name="Straight Connector 177">
            <a:extLst>
              <a:ext uri="{FF2B5EF4-FFF2-40B4-BE49-F238E27FC236}">
                <a16:creationId xmlns="" xmlns:a16="http://schemas.microsoft.com/office/drawing/2014/main" id="{E9104236-7D6B-4C5C-82B6-E3B9417EAD49}"/>
              </a:ext>
            </a:extLst>
          </p:cNvPr>
          <p:cNvCxnSpPr/>
          <p:nvPr/>
        </p:nvCxnSpPr>
        <p:spPr>
          <a:xfrm>
            <a:off x="5774257" y="5830969"/>
            <a:ext cx="252000" cy="0"/>
          </a:xfrm>
          <a:prstGeom prst="line">
            <a:avLst/>
          </a:prstGeom>
          <a:ln w="3175" cmpd="sng"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0" name="Straight Connector 177">
            <a:extLst>
              <a:ext uri="{FF2B5EF4-FFF2-40B4-BE49-F238E27FC236}">
                <a16:creationId xmlns="" xmlns:a16="http://schemas.microsoft.com/office/drawing/2014/main" id="{6BE6EF14-163B-4F35-A526-7673AA41AFA0}"/>
              </a:ext>
            </a:extLst>
          </p:cNvPr>
          <p:cNvCxnSpPr/>
          <p:nvPr/>
        </p:nvCxnSpPr>
        <p:spPr>
          <a:xfrm>
            <a:off x="5119265" y="5833123"/>
            <a:ext cx="252000" cy="0"/>
          </a:xfrm>
          <a:prstGeom prst="line">
            <a:avLst/>
          </a:prstGeom>
          <a:ln w="3175" cmpd="sng"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1" name="Straight Connector 177">
            <a:extLst>
              <a:ext uri="{FF2B5EF4-FFF2-40B4-BE49-F238E27FC236}">
                <a16:creationId xmlns="" xmlns:a16="http://schemas.microsoft.com/office/drawing/2014/main" id="{A89DD962-4C85-4B6F-8855-5ABAE4BF69C3}"/>
              </a:ext>
            </a:extLst>
          </p:cNvPr>
          <p:cNvCxnSpPr/>
          <p:nvPr/>
        </p:nvCxnSpPr>
        <p:spPr>
          <a:xfrm>
            <a:off x="5131430" y="5646514"/>
            <a:ext cx="540000" cy="0"/>
          </a:xfrm>
          <a:prstGeom prst="line">
            <a:avLst/>
          </a:prstGeom>
          <a:ln w="3175" cmpd="sng"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2" name="Straight Connector 177">
            <a:extLst>
              <a:ext uri="{FF2B5EF4-FFF2-40B4-BE49-F238E27FC236}">
                <a16:creationId xmlns="" xmlns:a16="http://schemas.microsoft.com/office/drawing/2014/main" id="{0ECBF31B-3E3F-4D91-B423-070673AC0255}"/>
              </a:ext>
            </a:extLst>
          </p:cNvPr>
          <p:cNvCxnSpPr/>
          <p:nvPr/>
        </p:nvCxnSpPr>
        <p:spPr>
          <a:xfrm>
            <a:off x="5451372" y="5507505"/>
            <a:ext cx="540000" cy="0"/>
          </a:xfrm>
          <a:prstGeom prst="line">
            <a:avLst/>
          </a:prstGeom>
          <a:ln w="3175" cmpd="sng"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3" name="Straight Connector 177">
            <a:extLst>
              <a:ext uri="{FF2B5EF4-FFF2-40B4-BE49-F238E27FC236}">
                <a16:creationId xmlns="" xmlns:a16="http://schemas.microsoft.com/office/drawing/2014/main" id="{13819DA4-8F5B-4853-A6AD-915A36605AE8}"/>
              </a:ext>
            </a:extLst>
          </p:cNvPr>
          <p:cNvCxnSpPr/>
          <p:nvPr/>
        </p:nvCxnSpPr>
        <p:spPr>
          <a:xfrm>
            <a:off x="5127063" y="5349968"/>
            <a:ext cx="864000" cy="0"/>
          </a:xfrm>
          <a:prstGeom prst="line">
            <a:avLst/>
          </a:prstGeom>
          <a:ln w="3175" cmpd="sng"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7" name="TextBox 176">
            <a:extLst>
              <a:ext uri="{FF2B5EF4-FFF2-40B4-BE49-F238E27FC236}">
                <a16:creationId xmlns="" xmlns:a16="http://schemas.microsoft.com/office/drawing/2014/main" id="{94885B2A-A44E-40C0-8EA1-4F182BC628A8}"/>
              </a:ext>
            </a:extLst>
          </p:cNvPr>
          <p:cNvSpPr txBox="1"/>
          <p:nvPr/>
        </p:nvSpPr>
        <p:spPr>
          <a:xfrm>
            <a:off x="5525944" y="5353374"/>
            <a:ext cx="40748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i="1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US" sz="600" dirty="0">
                <a:solidFill>
                  <a:schemeClr val="bg1">
                    <a:lumMod val="50000"/>
                  </a:schemeClr>
                </a:solidFill>
              </a:rPr>
              <a:t>&lt;10</a:t>
            </a:r>
            <a:r>
              <a:rPr lang="en-US" sz="600" baseline="30000" dirty="0">
                <a:solidFill>
                  <a:schemeClr val="bg1">
                    <a:lumMod val="50000"/>
                  </a:schemeClr>
                </a:solidFill>
              </a:rPr>
              <a:t>-10</a:t>
            </a:r>
          </a:p>
        </p:txBody>
      </p:sp>
      <p:sp>
        <p:nvSpPr>
          <p:cNvPr id="218" name="TextBox 176">
            <a:extLst>
              <a:ext uri="{FF2B5EF4-FFF2-40B4-BE49-F238E27FC236}">
                <a16:creationId xmlns="" xmlns:a16="http://schemas.microsoft.com/office/drawing/2014/main" id="{CF71705B-4467-4F38-93EA-04A0DD5DA4F2}"/>
              </a:ext>
            </a:extLst>
          </p:cNvPr>
          <p:cNvSpPr txBox="1"/>
          <p:nvPr/>
        </p:nvSpPr>
        <p:spPr>
          <a:xfrm>
            <a:off x="5718126" y="5679075"/>
            <a:ext cx="38183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i="1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US" sz="600" dirty="0">
                <a:solidFill>
                  <a:schemeClr val="bg1">
                    <a:lumMod val="50000"/>
                  </a:schemeClr>
                </a:solidFill>
              </a:rPr>
              <a:t>&lt;10</a:t>
            </a:r>
            <a:r>
              <a:rPr lang="en-US" sz="600" baseline="30000" dirty="0">
                <a:solidFill>
                  <a:schemeClr val="bg1">
                    <a:lumMod val="50000"/>
                  </a:schemeClr>
                </a:solidFill>
              </a:rPr>
              <a:t>-5</a:t>
            </a:r>
          </a:p>
        </p:txBody>
      </p:sp>
      <p:sp>
        <p:nvSpPr>
          <p:cNvPr id="219" name="TextBox 176">
            <a:extLst>
              <a:ext uri="{FF2B5EF4-FFF2-40B4-BE49-F238E27FC236}">
                <a16:creationId xmlns="" xmlns:a16="http://schemas.microsoft.com/office/drawing/2014/main" id="{1DCE648D-2243-40A0-860A-220076B5FAFF}"/>
              </a:ext>
            </a:extLst>
          </p:cNvPr>
          <p:cNvSpPr txBox="1"/>
          <p:nvPr/>
        </p:nvSpPr>
        <p:spPr>
          <a:xfrm>
            <a:off x="3043530" y="5815768"/>
            <a:ext cx="38183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i="1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US" sz="600" dirty="0">
                <a:solidFill>
                  <a:schemeClr val="bg1">
                    <a:lumMod val="50000"/>
                  </a:schemeClr>
                </a:solidFill>
              </a:rPr>
              <a:t>&lt;10</a:t>
            </a:r>
            <a:r>
              <a:rPr lang="en-US" sz="600" baseline="30000" dirty="0">
                <a:solidFill>
                  <a:schemeClr val="bg1">
                    <a:lumMod val="50000"/>
                  </a:schemeClr>
                </a:solidFill>
              </a:rPr>
              <a:t>-9</a:t>
            </a:r>
          </a:p>
        </p:txBody>
      </p:sp>
      <p:sp>
        <p:nvSpPr>
          <p:cNvPr id="220" name="TextBox 176">
            <a:extLst>
              <a:ext uri="{FF2B5EF4-FFF2-40B4-BE49-F238E27FC236}">
                <a16:creationId xmlns="" xmlns:a16="http://schemas.microsoft.com/office/drawing/2014/main" id="{E6F21F78-BF0B-4A70-B4CC-1B1DA8BA2A84}"/>
              </a:ext>
            </a:extLst>
          </p:cNvPr>
          <p:cNvSpPr txBox="1"/>
          <p:nvPr/>
        </p:nvSpPr>
        <p:spPr>
          <a:xfrm>
            <a:off x="3171919" y="5632871"/>
            <a:ext cx="40748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i="1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US" sz="600" dirty="0">
                <a:solidFill>
                  <a:schemeClr val="bg1">
                    <a:lumMod val="50000"/>
                  </a:schemeClr>
                </a:solidFill>
              </a:rPr>
              <a:t>&lt;10</a:t>
            </a:r>
            <a:r>
              <a:rPr lang="en-US" sz="600" baseline="30000" dirty="0">
                <a:solidFill>
                  <a:schemeClr val="bg1">
                    <a:lumMod val="50000"/>
                  </a:schemeClr>
                </a:solidFill>
              </a:rPr>
              <a:t>-14</a:t>
            </a:r>
          </a:p>
        </p:txBody>
      </p:sp>
      <p:sp>
        <p:nvSpPr>
          <p:cNvPr id="221" name="TextBox 176">
            <a:extLst>
              <a:ext uri="{FF2B5EF4-FFF2-40B4-BE49-F238E27FC236}">
                <a16:creationId xmlns="" xmlns:a16="http://schemas.microsoft.com/office/drawing/2014/main" id="{095064C9-AE21-46F1-BFCB-0006F1BEF731}"/>
              </a:ext>
            </a:extLst>
          </p:cNvPr>
          <p:cNvSpPr txBox="1"/>
          <p:nvPr/>
        </p:nvSpPr>
        <p:spPr>
          <a:xfrm>
            <a:off x="3323870" y="5334626"/>
            <a:ext cx="40748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i="1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US" sz="600" dirty="0">
                <a:solidFill>
                  <a:schemeClr val="bg1">
                    <a:lumMod val="50000"/>
                  </a:schemeClr>
                </a:solidFill>
              </a:rPr>
              <a:t>&lt;10</a:t>
            </a:r>
            <a:r>
              <a:rPr lang="en-US" sz="600" baseline="30000" dirty="0">
                <a:solidFill>
                  <a:schemeClr val="bg1">
                    <a:lumMod val="50000"/>
                  </a:schemeClr>
                </a:solidFill>
              </a:rPr>
              <a:t>-12</a:t>
            </a:r>
          </a:p>
        </p:txBody>
      </p:sp>
      <p:sp>
        <p:nvSpPr>
          <p:cNvPr id="222" name="TextBox 176">
            <a:extLst>
              <a:ext uri="{FF2B5EF4-FFF2-40B4-BE49-F238E27FC236}">
                <a16:creationId xmlns="" xmlns:a16="http://schemas.microsoft.com/office/drawing/2014/main" id="{1DAD5550-50E9-4200-9412-7E91693F20B5}"/>
              </a:ext>
            </a:extLst>
          </p:cNvPr>
          <p:cNvSpPr txBox="1"/>
          <p:nvPr/>
        </p:nvSpPr>
        <p:spPr>
          <a:xfrm>
            <a:off x="5063765" y="5682966"/>
            <a:ext cx="38183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i="1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US" sz="600" dirty="0">
                <a:solidFill>
                  <a:schemeClr val="bg1">
                    <a:lumMod val="50000"/>
                  </a:schemeClr>
                </a:solidFill>
              </a:rPr>
              <a:t>&lt;10</a:t>
            </a:r>
            <a:r>
              <a:rPr lang="en-US" sz="600" baseline="30000" dirty="0">
                <a:solidFill>
                  <a:schemeClr val="bg1">
                    <a:lumMod val="50000"/>
                  </a:schemeClr>
                </a:solidFill>
              </a:rPr>
              <a:t>-8</a:t>
            </a:r>
          </a:p>
        </p:txBody>
      </p:sp>
      <p:sp>
        <p:nvSpPr>
          <p:cNvPr id="223" name="TextBox 176">
            <a:extLst>
              <a:ext uri="{FF2B5EF4-FFF2-40B4-BE49-F238E27FC236}">
                <a16:creationId xmlns="" xmlns:a16="http://schemas.microsoft.com/office/drawing/2014/main" id="{DB2A50E1-01F9-45CC-8192-31175D0A03FD}"/>
              </a:ext>
            </a:extLst>
          </p:cNvPr>
          <p:cNvSpPr txBox="1"/>
          <p:nvPr/>
        </p:nvSpPr>
        <p:spPr>
          <a:xfrm>
            <a:off x="5206899" y="5492764"/>
            <a:ext cx="407483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i="1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US" sz="600" dirty="0">
                <a:solidFill>
                  <a:schemeClr val="bg1">
                    <a:lumMod val="50000"/>
                  </a:schemeClr>
                </a:solidFill>
              </a:rPr>
              <a:t>&lt;10</a:t>
            </a:r>
            <a:r>
              <a:rPr lang="en-US" sz="600" baseline="30000" dirty="0">
                <a:solidFill>
                  <a:schemeClr val="bg1">
                    <a:lumMod val="50000"/>
                  </a:schemeClr>
                </a:solidFill>
              </a:rPr>
              <a:t>-19</a:t>
            </a:r>
          </a:p>
        </p:txBody>
      </p:sp>
      <p:sp>
        <p:nvSpPr>
          <p:cNvPr id="224" name="TextBox 176">
            <a:extLst>
              <a:ext uri="{FF2B5EF4-FFF2-40B4-BE49-F238E27FC236}">
                <a16:creationId xmlns="" xmlns:a16="http://schemas.microsoft.com/office/drawing/2014/main" id="{7B6D8F28-0BDA-472C-B2A7-C2ACD3FB82B5}"/>
              </a:ext>
            </a:extLst>
          </p:cNvPr>
          <p:cNvSpPr txBox="1"/>
          <p:nvPr/>
        </p:nvSpPr>
        <p:spPr>
          <a:xfrm>
            <a:off x="5343012" y="5195311"/>
            <a:ext cx="40748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i="1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US" sz="600" dirty="0">
                <a:solidFill>
                  <a:schemeClr val="bg1">
                    <a:lumMod val="50000"/>
                  </a:schemeClr>
                </a:solidFill>
              </a:rPr>
              <a:t>&lt;10</a:t>
            </a:r>
            <a:r>
              <a:rPr lang="en-US" sz="600" baseline="30000" dirty="0">
                <a:solidFill>
                  <a:schemeClr val="bg1">
                    <a:lumMod val="50000"/>
                  </a:schemeClr>
                </a:solidFill>
              </a:rPr>
              <a:t>-20</a:t>
            </a:r>
          </a:p>
        </p:txBody>
      </p:sp>
      <p:sp>
        <p:nvSpPr>
          <p:cNvPr id="225" name="Rectangle 224">
            <a:extLst>
              <a:ext uri="{FF2B5EF4-FFF2-40B4-BE49-F238E27FC236}">
                <a16:creationId xmlns="" xmlns:a16="http://schemas.microsoft.com/office/drawing/2014/main" id="{0ABBE9F6-FCDC-40A8-836D-342915C0490E}"/>
              </a:ext>
            </a:extLst>
          </p:cNvPr>
          <p:cNvSpPr/>
          <p:nvPr/>
        </p:nvSpPr>
        <p:spPr>
          <a:xfrm>
            <a:off x="300525" y="3001404"/>
            <a:ext cx="1920561" cy="4170169"/>
          </a:xfrm>
          <a:prstGeom prst="rect">
            <a:avLst/>
          </a:prstGeom>
          <a:noFill/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6" name="Rectangle 225">
            <a:extLst>
              <a:ext uri="{FF2B5EF4-FFF2-40B4-BE49-F238E27FC236}">
                <a16:creationId xmlns="" xmlns:a16="http://schemas.microsoft.com/office/drawing/2014/main" id="{34141A7B-B7C7-4458-BFE3-7781DC4E9186}"/>
              </a:ext>
            </a:extLst>
          </p:cNvPr>
          <p:cNvSpPr/>
          <p:nvPr/>
        </p:nvSpPr>
        <p:spPr>
          <a:xfrm>
            <a:off x="2250834" y="5156694"/>
            <a:ext cx="4254920" cy="2014880"/>
          </a:xfrm>
          <a:prstGeom prst="rect">
            <a:avLst/>
          </a:prstGeom>
          <a:noFill/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7" name="Rectangle 226">
            <a:extLst>
              <a:ext uri="{FF2B5EF4-FFF2-40B4-BE49-F238E27FC236}">
                <a16:creationId xmlns="" xmlns:a16="http://schemas.microsoft.com/office/drawing/2014/main" id="{BC7BD7D6-F85D-4D49-AC68-04ABCB7800D3}"/>
              </a:ext>
            </a:extLst>
          </p:cNvPr>
          <p:cNvSpPr/>
          <p:nvPr/>
        </p:nvSpPr>
        <p:spPr>
          <a:xfrm>
            <a:off x="2250834" y="3001405"/>
            <a:ext cx="4254920" cy="2099864"/>
          </a:xfrm>
          <a:prstGeom prst="rect">
            <a:avLst/>
          </a:prstGeom>
          <a:noFill/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28" name="Group 92">
            <a:extLst>
              <a:ext uri="{FF2B5EF4-FFF2-40B4-BE49-F238E27FC236}">
                <a16:creationId xmlns="" xmlns:a16="http://schemas.microsoft.com/office/drawing/2014/main" id="{5C635858-FEC2-46BC-BB70-1A6C012D2DCA}"/>
              </a:ext>
            </a:extLst>
          </p:cNvPr>
          <p:cNvGrpSpPr>
            <a:grpSpLocks noChangeAspect="1"/>
          </p:cNvGrpSpPr>
          <p:nvPr/>
        </p:nvGrpSpPr>
        <p:grpSpPr>
          <a:xfrm>
            <a:off x="6190716" y="6555927"/>
            <a:ext cx="224401" cy="259385"/>
            <a:chOff x="8185069" y="4865935"/>
            <a:chExt cx="499305" cy="577152"/>
          </a:xfrm>
        </p:grpSpPr>
        <p:grpSp>
          <p:nvGrpSpPr>
            <p:cNvPr id="229" name="Group 93">
              <a:extLst>
                <a:ext uri="{FF2B5EF4-FFF2-40B4-BE49-F238E27FC236}">
                  <a16:creationId xmlns="" xmlns:a16="http://schemas.microsoft.com/office/drawing/2014/main" id="{79561F53-5B51-4ED3-A8B0-AB2DF3FEA161}"/>
                </a:ext>
              </a:extLst>
            </p:cNvPr>
            <p:cNvGrpSpPr>
              <a:grpSpLocks noChangeAspect="1"/>
            </p:cNvGrpSpPr>
            <p:nvPr/>
          </p:nvGrpSpPr>
          <p:grpSpPr>
            <a:xfrm flipH="1">
              <a:off x="8292327" y="4967184"/>
              <a:ext cx="285348" cy="406676"/>
              <a:chOff x="8774970" y="4466764"/>
              <a:chExt cx="1058138" cy="1508054"/>
            </a:xfrm>
          </p:grpSpPr>
          <p:sp>
            <p:nvSpPr>
              <p:cNvPr id="232" name="Chord 96">
                <a:extLst>
                  <a:ext uri="{FF2B5EF4-FFF2-40B4-BE49-F238E27FC236}">
                    <a16:creationId xmlns="" xmlns:a16="http://schemas.microsoft.com/office/drawing/2014/main" id="{04C3113C-7F74-4557-A4D1-500375868FD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89368" y="4466764"/>
                <a:ext cx="828830" cy="837243"/>
              </a:xfrm>
              <a:prstGeom prst="chord">
                <a:avLst>
                  <a:gd name="adj1" fmla="val 9229110"/>
                  <a:gd name="adj2" fmla="val 1564262"/>
                </a:avLst>
              </a:prstGeom>
              <a:ln w="317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233" name="Chord 97">
                <a:extLst>
                  <a:ext uri="{FF2B5EF4-FFF2-40B4-BE49-F238E27FC236}">
                    <a16:creationId xmlns="" xmlns:a16="http://schemas.microsoft.com/office/drawing/2014/main" id="{D1205B4C-DB38-4F2F-8386-DA73C13BBBE6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8774970" y="4905940"/>
                <a:ext cx="1058138" cy="1068878"/>
              </a:xfrm>
              <a:prstGeom prst="chord">
                <a:avLst>
                  <a:gd name="adj1" fmla="val 8106713"/>
                  <a:gd name="adj2" fmla="val 2675472"/>
                </a:avLst>
              </a:prstGeom>
              <a:ln w="317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sp>
          <p:nvSpPr>
            <p:cNvPr id="230" name="TextBox 94">
              <a:extLst>
                <a:ext uri="{FF2B5EF4-FFF2-40B4-BE49-F238E27FC236}">
                  <a16:creationId xmlns="" xmlns:a16="http://schemas.microsoft.com/office/drawing/2014/main" id="{62802F01-DCF4-446D-937E-3CFC7C8A5D06}"/>
                </a:ext>
              </a:extLst>
            </p:cNvPr>
            <p:cNvSpPr txBox="1"/>
            <p:nvPr/>
          </p:nvSpPr>
          <p:spPr>
            <a:xfrm>
              <a:off x="8185069" y="4865935"/>
              <a:ext cx="496495" cy="376655"/>
            </a:xfrm>
            <a:prstGeom prst="rect">
              <a:avLst/>
            </a:prstGeom>
            <a:noFill/>
            <a:ln w="6350" cmpd="sng"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00" b="1" dirty="0"/>
                <a:t>A</a:t>
              </a:r>
            </a:p>
          </p:txBody>
        </p:sp>
        <p:sp>
          <p:nvSpPr>
            <p:cNvPr id="231" name="TextBox 95">
              <a:extLst>
                <a:ext uri="{FF2B5EF4-FFF2-40B4-BE49-F238E27FC236}">
                  <a16:creationId xmlns="" xmlns:a16="http://schemas.microsoft.com/office/drawing/2014/main" id="{6741ECA0-29B5-459B-ACCB-56F75D46915E}"/>
                </a:ext>
              </a:extLst>
            </p:cNvPr>
            <p:cNvSpPr txBox="1"/>
            <p:nvPr/>
          </p:nvSpPr>
          <p:spPr>
            <a:xfrm>
              <a:off x="8187879" y="5066432"/>
              <a:ext cx="496495" cy="376655"/>
            </a:xfrm>
            <a:prstGeom prst="rect">
              <a:avLst/>
            </a:prstGeom>
            <a:noFill/>
            <a:ln w="6350" cmpd="sng"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00" b="1" dirty="0"/>
                <a:t>V</a:t>
              </a:r>
            </a:p>
          </p:txBody>
        </p:sp>
      </p:grpSp>
      <p:grpSp>
        <p:nvGrpSpPr>
          <p:cNvPr id="234" name="Group 104">
            <a:extLst>
              <a:ext uri="{FF2B5EF4-FFF2-40B4-BE49-F238E27FC236}">
                <a16:creationId xmlns="" xmlns:a16="http://schemas.microsoft.com/office/drawing/2014/main" id="{C749640E-BBBD-46E6-8BCA-B2DFC66B5939}"/>
              </a:ext>
            </a:extLst>
          </p:cNvPr>
          <p:cNvGrpSpPr>
            <a:grpSpLocks noChangeAspect="1"/>
          </p:cNvGrpSpPr>
          <p:nvPr/>
        </p:nvGrpSpPr>
        <p:grpSpPr>
          <a:xfrm>
            <a:off x="6187275" y="6213083"/>
            <a:ext cx="223750" cy="263349"/>
            <a:chOff x="8187054" y="3542303"/>
            <a:chExt cx="497858" cy="585971"/>
          </a:xfrm>
        </p:grpSpPr>
        <p:grpSp>
          <p:nvGrpSpPr>
            <p:cNvPr id="235" name="Group 105">
              <a:extLst>
                <a:ext uri="{FF2B5EF4-FFF2-40B4-BE49-F238E27FC236}">
                  <a16:creationId xmlns="" xmlns:a16="http://schemas.microsoft.com/office/drawing/2014/main" id="{6B3299DD-AFF6-4762-941E-BA7A01997D0A}"/>
                </a:ext>
              </a:extLst>
            </p:cNvPr>
            <p:cNvGrpSpPr>
              <a:grpSpLocks noChangeAspect="1"/>
            </p:cNvGrpSpPr>
            <p:nvPr/>
          </p:nvGrpSpPr>
          <p:grpSpPr>
            <a:xfrm rot="10800000" flipH="1">
              <a:off x="8288760" y="3607451"/>
              <a:ext cx="285348" cy="406676"/>
              <a:chOff x="8774970" y="4466764"/>
              <a:chExt cx="1058138" cy="1508054"/>
            </a:xfrm>
          </p:grpSpPr>
          <p:sp>
            <p:nvSpPr>
              <p:cNvPr id="238" name="Chord 108">
                <a:extLst>
                  <a:ext uri="{FF2B5EF4-FFF2-40B4-BE49-F238E27FC236}">
                    <a16:creationId xmlns="" xmlns:a16="http://schemas.microsoft.com/office/drawing/2014/main" id="{79B58741-CFEB-43E0-9A39-E18CA6E3D03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889368" y="4466764"/>
                <a:ext cx="828830" cy="837243"/>
              </a:xfrm>
              <a:prstGeom prst="chord">
                <a:avLst>
                  <a:gd name="adj1" fmla="val 9229110"/>
                  <a:gd name="adj2" fmla="val 1564262"/>
                </a:avLst>
              </a:prstGeom>
              <a:ln w="317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239" name="Chord 109">
                <a:extLst>
                  <a:ext uri="{FF2B5EF4-FFF2-40B4-BE49-F238E27FC236}">
                    <a16:creationId xmlns="" xmlns:a16="http://schemas.microsoft.com/office/drawing/2014/main" id="{3E8AC64E-DE52-42F9-A38A-93FCCE2A122A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0800000">
                <a:off x="8774970" y="4905940"/>
                <a:ext cx="1058138" cy="1068878"/>
              </a:xfrm>
              <a:prstGeom prst="chord">
                <a:avLst>
                  <a:gd name="adj1" fmla="val 8106713"/>
                  <a:gd name="adj2" fmla="val 2675472"/>
                </a:avLst>
              </a:prstGeom>
              <a:ln w="3175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sp>
          <p:nvSpPr>
            <p:cNvPr id="236" name="TextBox 106">
              <a:extLst>
                <a:ext uri="{FF2B5EF4-FFF2-40B4-BE49-F238E27FC236}">
                  <a16:creationId xmlns="" xmlns:a16="http://schemas.microsoft.com/office/drawing/2014/main" id="{5713D406-3029-4621-AAA6-E107728E1104}"/>
                </a:ext>
              </a:extLst>
            </p:cNvPr>
            <p:cNvSpPr txBox="1"/>
            <p:nvPr/>
          </p:nvSpPr>
          <p:spPr>
            <a:xfrm>
              <a:off x="8187054" y="3542303"/>
              <a:ext cx="496496" cy="376654"/>
            </a:xfrm>
            <a:prstGeom prst="rect">
              <a:avLst/>
            </a:prstGeom>
            <a:noFill/>
            <a:ln w="6350" cmpd="sng"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00" b="1" dirty="0"/>
                <a:t>A</a:t>
              </a:r>
            </a:p>
          </p:txBody>
        </p:sp>
        <p:sp>
          <p:nvSpPr>
            <p:cNvPr id="237" name="TextBox 107">
              <a:extLst>
                <a:ext uri="{FF2B5EF4-FFF2-40B4-BE49-F238E27FC236}">
                  <a16:creationId xmlns="" xmlns:a16="http://schemas.microsoft.com/office/drawing/2014/main" id="{28834EBB-EE18-4483-82F0-B720F2B90F95}"/>
                </a:ext>
              </a:extLst>
            </p:cNvPr>
            <p:cNvSpPr txBox="1"/>
            <p:nvPr/>
          </p:nvSpPr>
          <p:spPr>
            <a:xfrm>
              <a:off x="8188416" y="3751620"/>
              <a:ext cx="496496" cy="376654"/>
            </a:xfrm>
            <a:prstGeom prst="rect">
              <a:avLst/>
            </a:prstGeom>
            <a:noFill/>
            <a:ln w="6350" cmpd="sng"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500" b="1" dirty="0"/>
                <a:t>V</a:t>
              </a:r>
            </a:p>
          </p:txBody>
        </p:sp>
      </p:grpSp>
      <p:sp>
        <p:nvSpPr>
          <p:cNvPr id="240" name="TextBox 176">
            <a:extLst>
              <a:ext uri="{FF2B5EF4-FFF2-40B4-BE49-F238E27FC236}">
                <a16:creationId xmlns="" xmlns:a16="http://schemas.microsoft.com/office/drawing/2014/main" id="{7B0D2F81-3854-4F42-A7F6-9BA9802E5342}"/>
              </a:ext>
            </a:extLst>
          </p:cNvPr>
          <p:cNvSpPr txBox="1"/>
          <p:nvPr/>
        </p:nvSpPr>
        <p:spPr>
          <a:xfrm>
            <a:off x="3292354" y="3564566"/>
            <a:ext cx="474810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i="1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US" sz="600" dirty="0">
                <a:solidFill>
                  <a:schemeClr val="bg1">
                    <a:lumMod val="50000"/>
                  </a:schemeClr>
                </a:solidFill>
              </a:rPr>
              <a:t>=0,0007</a:t>
            </a:r>
          </a:p>
        </p:txBody>
      </p:sp>
      <p:sp>
        <p:nvSpPr>
          <p:cNvPr id="241" name="TextBox 176">
            <a:extLst>
              <a:ext uri="{FF2B5EF4-FFF2-40B4-BE49-F238E27FC236}">
                <a16:creationId xmlns="" xmlns:a16="http://schemas.microsoft.com/office/drawing/2014/main" id="{C26E668B-1D64-4CF6-B55F-69BAD43A88C7}"/>
              </a:ext>
            </a:extLst>
          </p:cNvPr>
          <p:cNvSpPr txBox="1"/>
          <p:nvPr/>
        </p:nvSpPr>
        <p:spPr>
          <a:xfrm>
            <a:off x="3506155" y="3197452"/>
            <a:ext cx="381835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i="1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US" sz="600" dirty="0">
                <a:solidFill>
                  <a:schemeClr val="bg1">
                    <a:lumMod val="50000"/>
                  </a:schemeClr>
                </a:solidFill>
              </a:rPr>
              <a:t>&lt;10</a:t>
            </a:r>
            <a:r>
              <a:rPr lang="en-US" sz="600" baseline="30000" dirty="0">
                <a:solidFill>
                  <a:schemeClr val="bg1">
                    <a:lumMod val="50000"/>
                  </a:schemeClr>
                </a:solidFill>
              </a:rPr>
              <a:t>-5</a:t>
            </a:r>
          </a:p>
        </p:txBody>
      </p:sp>
      <p:cxnSp>
        <p:nvCxnSpPr>
          <p:cNvPr id="242" name="Straight Connector 177">
            <a:extLst>
              <a:ext uri="{FF2B5EF4-FFF2-40B4-BE49-F238E27FC236}">
                <a16:creationId xmlns="" xmlns:a16="http://schemas.microsoft.com/office/drawing/2014/main" id="{F0A1FE90-DFF7-4A15-ACE9-FA976137B601}"/>
              </a:ext>
            </a:extLst>
          </p:cNvPr>
          <p:cNvCxnSpPr/>
          <p:nvPr/>
        </p:nvCxnSpPr>
        <p:spPr>
          <a:xfrm>
            <a:off x="3405152" y="3716172"/>
            <a:ext cx="252000" cy="0"/>
          </a:xfrm>
          <a:prstGeom prst="line">
            <a:avLst/>
          </a:prstGeom>
          <a:ln w="3175" cmpd="sng"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3" name="Straight Connector 177">
            <a:extLst>
              <a:ext uri="{FF2B5EF4-FFF2-40B4-BE49-F238E27FC236}">
                <a16:creationId xmlns="" xmlns:a16="http://schemas.microsoft.com/office/drawing/2014/main" id="{46368E91-985B-4B5A-AF11-66C1E8FA8DAB}"/>
              </a:ext>
            </a:extLst>
          </p:cNvPr>
          <p:cNvCxnSpPr/>
          <p:nvPr/>
        </p:nvCxnSpPr>
        <p:spPr>
          <a:xfrm>
            <a:off x="3733818" y="3534366"/>
            <a:ext cx="252000" cy="0"/>
          </a:xfrm>
          <a:prstGeom prst="line">
            <a:avLst/>
          </a:prstGeom>
          <a:ln w="3175" cmpd="sng"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4" name="Straight Connector 177">
            <a:extLst>
              <a:ext uri="{FF2B5EF4-FFF2-40B4-BE49-F238E27FC236}">
                <a16:creationId xmlns="" xmlns:a16="http://schemas.microsoft.com/office/drawing/2014/main" id="{15916D45-02AC-4DDD-A0F8-A2C023B2E9CB}"/>
              </a:ext>
            </a:extLst>
          </p:cNvPr>
          <p:cNvCxnSpPr/>
          <p:nvPr/>
        </p:nvCxnSpPr>
        <p:spPr>
          <a:xfrm>
            <a:off x="3078826" y="3720259"/>
            <a:ext cx="252000" cy="0"/>
          </a:xfrm>
          <a:prstGeom prst="line">
            <a:avLst/>
          </a:prstGeom>
          <a:ln w="3175" cmpd="sng"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5" name="Straight Connector 177">
            <a:extLst>
              <a:ext uri="{FF2B5EF4-FFF2-40B4-BE49-F238E27FC236}">
                <a16:creationId xmlns="" xmlns:a16="http://schemas.microsoft.com/office/drawing/2014/main" id="{5CA5D958-32ED-44BF-ACB6-BC54CCB2B2ED}"/>
              </a:ext>
            </a:extLst>
          </p:cNvPr>
          <p:cNvCxnSpPr/>
          <p:nvPr/>
        </p:nvCxnSpPr>
        <p:spPr>
          <a:xfrm>
            <a:off x="3090991" y="3533650"/>
            <a:ext cx="540000" cy="0"/>
          </a:xfrm>
          <a:prstGeom prst="line">
            <a:avLst/>
          </a:prstGeom>
          <a:ln w="3175" cmpd="sng"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6" name="Straight Connector 177">
            <a:extLst>
              <a:ext uri="{FF2B5EF4-FFF2-40B4-BE49-F238E27FC236}">
                <a16:creationId xmlns="" xmlns:a16="http://schemas.microsoft.com/office/drawing/2014/main" id="{42072555-761C-4978-BA3D-51BDAEE7E378}"/>
              </a:ext>
            </a:extLst>
          </p:cNvPr>
          <p:cNvCxnSpPr/>
          <p:nvPr/>
        </p:nvCxnSpPr>
        <p:spPr>
          <a:xfrm>
            <a:off x="3410933" y="3343365"/>
            <a:ext cx="540000" cy="0"/>
          </a:xfrm>
          <a:prstGeom prst="line">
            <a:avLst/>
          </a:prstGeom>
          <a:ln w="3175" cmpd="sng"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7" name="Straight Connector 177">
            <a:extLst>
              <a:ext uri="{FF2B5EF4-FFF2-40B4-BE49-F238E27FC236}">
                <a16:creationId xmlns="" xmlns:a16="http://schemas.microsoft.com/office/drawing/2014/main" id="{294D6418-B90B-49CB-82B5-100B6EF8989B}"/>
              </a:ext>
            </a:extLst>
          </p:cNvPr>
          <p:cNvCxnSpPr/>
          <p:nvPr/>
        </p:nvCxnSpPr>
        <p:spPr>
          <a:xfrm>
            <a:off x="3086624" y="3185828"/>
            <a:ext cx="864000" cy="0"/>
          </a:xfrm>
          <a:prstGeom prst="line">
            <a:avLst/>
          </a:prstGeom>
          <a:ln w="3175" cmpd="sng"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9" name="TextBox 176">
            <a:extLst>
              <a:ext uri="{FF2B5EF4-FFF2-40B4-BE49-F238E27FC236}">
                <a16:creationId xmlns="" xmlns:a16="http://schemas.microsoft.com/office/drawing/2014/main" id="{1AC62188-41EB-4D1F-97FC-A2D88F33B76D}"/>
              </a:ext>
            </a:extLst>
          </p:cNvPr>
          <p:cNvSpPr txBox="1"/>
          <p:nvPr/>
        </p:nvSpPr>
        <p:spPr>
          <a:xfrm>
            <a:off x="3042189" y="3557789"/>
            <a:ext cx="38183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i="1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US" sz="600" dirty="0">
                <a:solidFill>
                  <a:schemeClr val="bg1">
                    <a:lumMod val="50000"/>
                  </a:schemeClr>
                </a:solidFill>
              </a:rPr>
              <a:t>&lt;10</a:t>
            </a:r>
            <a:r>
              <a:rPr lang="en-US" sz="600" baseline="30000" dirty="0">
                <a:solidFill>
                  <a:schemeClr val="bg1">
                    <a:lumMod val="50000"/>
                  </a:schemeClr>
                </a:solidFill>
              </a:rPr>
              <a:t>-4</a:t>
            </a:r>
          </a:p>
        </p:txBody>
      </p:sp>
      <p:sp>
        <p:nvSpPr>
          <p:cNvPr id="250" name="TextBox 176">
            <a:extLst>
              <a:ext uri="{FF2B5EF4-FFF2-40B4-BE49-F238E27FC236}">
                <a16:creationId xmlns="" xmlns:a16="http://schemas.microsoft.com/office/drawing/2014/main" id="{CBA7B21C-45AC-4696-BC65-B556A6165124}"/>
              </a:ext>
            </a:extLst>
          </p:cNvPr>
          <p:cNvSpPr txBox="1"/>
          <p:nvPr/>
        </p:nvSpPr>
        <p:spPr>
          <a:xfrm>
            <a:off x="3175385" y="3374892"/>
            <a:ext cx="39786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i="1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US" sz="600" dirty="0">
                <a:solidFill>
                  <a:schemeClr val="bg1">
                    <a:lumMod val="50000"/>
                  </a:schemeClr>
                </a:solidFill>
              </a:rPr>
              <a:t>=0,03</a:t>
            </a:r>
            <a:endParaRPr lang="en-US" sz="600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1" name="TextBox 176">
            <a:extLst>
              <a:ext uri="{FF2B5EF4-FFF2-40B4-BE49-F238E27FC236}">
                <a16:creationId xmlns="" xmlns:a16="http://schemas.microsoft.com/office/drawing/2014/main" id="{E1AC36A3-01EC-4007-A4A2-9B31A1D54597}"/>
              </a:ext>
            </a:extLst>
          </p:cNvPr>
          <p:cNvSpPr txBox="1"/>
          <p:nvPr/>
        </p:nvSpPr>
        <p:spPr>
          <a:xfrm>
            <a:off x="3335353" y="3025371"/>
            <a:ext cx="38183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i="1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US" sz="600" dirty="0">
                <a:solidFill>
                  <a:schemeClr val="bg1">
                    <a:lumMod val="50000"/>
                  </a:schemeClr>
                </a:solidFill>
              </a:rPr>
              <a:t>&lt;10</a:t>
            </a:r>
            <a:r>
              <a:rPr lang="en-US" sz="600" baseline="30000" dirty="0">
                <a:solidFill>
                  <a:schemeClr val="bg1">
                    <a:lumMod val="50000"/>
                  </a:schemeClr>
                </a:solidFill>
              </a:rPr>
              <a:t>-4</a:t>
            </a:r>
          </a:p>
        </p:txBody>
      </p:sp>
      <p:sp>
        <p:nvSpPr>
          <p:cNvPr id="252" name="TextBox 176">
            <a:extLst>
              <a:ext uri="{FF2B5EF4-FFF2-40B4-BE49-F238E27FC236}">
                <a16:creationId xmlns="" xmlns:a16="http://schemas.microsoft.com/office/drawing/2014/main" id="{E68679EA-9E17-4B23-AAA5-D600DD6D11E3}"/>
              </a:ext>
            </a:extLst>
          </p:cNvPr>
          <p:cNvSpPr txBox="1"/>
          <p:nvPr/>
        </p:nvSpPr>
        <p:spPr>
          <a:xfrm>
            <a:off x="3665234" y="3370189"/>
            <a:ext cx="38183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i="1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US" sz="600" dirty="0">
                <a:solidFill>
                  <a:schemeClr val="bg1">
                    <a:lumMod val="50000"/>
                  </a:schemeClr>
                </a:solidFill>
              </a:rPr>
              <a:t>&lt;10</a:t>
            </a:r>
            <a:r>
              <a:rPr lang="en-US" sz="600" baseline="30000" dirty="0">
                <a:solidFill>
                  <a:schemeClr val="bg1">
                    <a:lumMod val="50000"/>
                  </a:schemeClr>
                </a:solidFill>
              </a:rPr>
              <a:t>-4</a:t>
            </a:r>
          </a:p>
        </p:txBody>
      </p:sp>
      <p:sp>
        <p:nvSpPr>
          <p:cNvPr id="254" name="TextBox 176">
            <a:extLst>
              <a:ext uri="{FF2B5EF4-FFF2-40B4-BE49-F238E27FC236}">
                <a16:creationId xmlns="" xmlns:a16="http://schemas.microsoft.com/office/drawing/2014/main" id="{A8069B3E-D302-4F33-8FB8-75EB87602CBF}"/>
              </a:ext>
            </a:extLst>
          </p:cNvPr>
          <p:cNvSpPr txBox="1"/>
          <p:nvPr/>
        </p:nvSpPr>
        <p:spPr>
          <a:xfrm>
            <a:off x="5594349" y="3177864"/>
            <a:ext cx="381835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i="1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US" sz="600" dirty="0">
                <a:solidFill>
                  <a:schemeClr val="bg1">
                    <a:lumMod val="50000"/>
                  </a:schemeClr>
                </a:solidFill>
              </a:rPr>
              <a:t>&lt;10</a:t>
            </a:r>
            <a:r>
              <a:rPr lang="en-US" sz="600" baseline="30000" dirty="0">
                <a:solidFill>
                  <a:schemeClr val="bg1">
                    <a:lumMod val="50000"/>
                  </a:schemeClr>
                </a:solidFill>
              </a:rPr>
              <a:t>-5</a:t>
            </a:r>
          </a:p>
        </p:txBody>
      </p:sp>
      <p:cxnSp>
        <p:nvCxnSpPr>
          <p:cNvPr id="255" name="Straight Connector 177">
            <a:extLst>
              <a:ext uri="{FF2B5EF4-FFF2-40B4-BE49-F238E27FC236}">
                <a16:creationId xmlns="" xmlns:a16="http://schemas.microsoft.com/office/drawing/2014/main" id="{B7B9283C-D3EC-44E4-9C9C-A3F6E8530759}"/>
              </a:ext>
            </a:extLst>
          </p:cNvPr>
          <p:cNvCxnSpPr/>
          <p:nvPr/>
        </p:nvCxnSpPr>
        <p:spPr>
          <a:xfrm>
            <a:off x="5429251" y="3833320"/>
            <a:ext cx="252000" cy="0"/>
          </a:xfrm>
          <a:prstGeom prst="line">
            <a:avLst/>
          </a:prstGeom>
          <a:ln w="3175" cmpd="sng"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6" name="Straight Connector 177">
            <a:extLst>
              <a:ext uri="{FF2B5EF4-FFF2-40B4-BE49-F238E27FC236}">
                <a16:creationId xmlns="" xmlns:a16="http://schemas.microsoft.com/office/drawing/2014/main" id="{2D9CA469-6B4D-4CDF-99AB-307D750B0D66}"/>
              </a:ext>
            </a:extLst>
          </p:cNvPr>
          <p:cNvCxnSpPr/>
          <p:nvPr/>
        </p:nvCxnSpPr>
        <p:spPr>
          <a:xfrm>
            <a:off x="5783555" y="3514778"/>
            <a:ext cx="252000" cy="0"/>
          </a:xfrm>
          <a:prstGeom prst="line">
            <a:avLst/>
          </a:prstGeom>
          <a:ln w="3175" cmpd="sng"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7" name="Straight Connector 177">
            <a:extLst>
              <a:ext uri="{FF2B5EF4-FFF2-40B4-BE49-F238E27FC236}">
                <a16:creationId xmlns="" xmlns:a16="http://schemas.microsoft.com/office/drawing/2014/main" id="{1D03774A-00F5-4833-89DF-120A482B0E3E}"/>
              </a:ext>
            </a:extLst>
          </p:cNvPr>
          <p:cNvCxnSpPr/>
          <p:nvPr/>
        </p:nvCxnSpPr>
        <p:spPr>
          <a:xfrm>
            <a:off x="5115744" y="3986962"/>
            <a:ext cx="252000" cy="0"/>
          </a:xfrm>
          <a:prstGeom prst="line">
            <a:avLst/>
          </a:prstGeom>
          <a:ln w="3175" cmpd="sng"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8" name="Straight Connector 177">
            <a:extLst>
              <a:ext uri="{FF2B5EF4-FFF2-40B4-BE49-F238E27FC236}">
                <a16:creationId xmlns="" xmlns:a16="http://schemas.microsoft.com/office/drawing/2014/main" id="{CDEED217-13BA-4B82-ADAF-86F3FCDD96E3}"/>
              </a:ext>
            </a:extLst>
          </p:cNvPr>
          <p:cNvCxnSpPr/>
          <p:nvPr/>
        </p:nvCxnSpPr>
        <p:spPr>
          <a:xfrm>
            <a:off x="5115090" y="3650798"/>
            <a:ext cx="540000" cy="0"/>
          </a:xfrm>
          <a:prstGeom prst="line">
            <a:avLst/>
          </a:prstGeom>
          <a:ln w="3175" cmpd="sng"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9" name="Straight Connector 177">
            <a:extLst>
              <a:ext uri="{FF2B5EF4-FFF2-40B4-BE49-F238E27FC236}">
                <a16:creationId xmlns="" xmlns:a16="http://schemas.microsoft.com/office/drawing/2014/main" id="{8D178573-B0D4-423C-B0C6-27149CB6FE5A}"/>
              </a:ext>
            </a:extLst>
          </p:cNvPr>
          <p:cNvCxnSpPr/>
          <p:nvPr/>
        </p:nvCxnSpPr>
        <p:spPr>
          <a:xfrm>
            <a:off x="5499127" y="3323777"/>
            <a:ext cx="540000" cy="0"/>
          </a:xfrm>
          <a:prstGeom prst="line">
            <a:avLst/>
          </a:prstGeom>
          <a:ln w="3175" cmpd="sng"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0" name="Straight Connector 177">
            <a:extLst>
              <a:ext uri="{FF2B5EF4-FFF2-40B4-BE49-F238E27FC236}">
                <a16:creationId xmlns="" xmlns:a16="http://schemas.microsoft.com/office/drawing/2014/main" id="{596B395C-6164-4975-AB93-201548E36FDC}"/>
              </a:ext>
            </a:extLst>
          </p:cNvPr>
          <p:cNvCxnSpPr/>
          <p:nvPr/>
        </p:nvCxnSpPr>
        <p:spPr>
          <a:xfrm>
            <a:off x="5174818" y="3166240"/>
            <a:ext cx="864000" cy="0"/>
          </a:xfrm>
          <a:prstGeom prst="line">
            <a:avLst/>
          </a:prstGeom>
          <a:ln w="3175" cmpd="sng"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1" name="TextBox 176">
            <a:extLst>
              <a:ext uri="{FF2B5EF4-FFF2-40B4-BE49-F238E27FC236}">
                <a16:creationId xmlns="" xmlns:a16="http://schemas.microsoft.com/office/drawing/2014/main" id="{06C98DED-CFC7-41E1-AC22-FD050F032F73}"/>
              </a:ext>
            </a:extLst>
          </p:cNvPr>
          <p:cNvSpPr txBox="1"/>
          <p:nvPr/>
        </p:nvSpPr>
        <p:spPr>
          <a:xfrm>
            <a:off x="5041179" y="3824492"/>
            <a:ext cx="39786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i="1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US" sz="600" dirty="0">
                <a:solidFill>
                  <a:schemeClr val="bg1">
                    <a:lumMod val="50000"/>
                  </a:schemeClr>
                </a:solidFill>
              </a:rPr>
              <a:t>=0,01</a:t>
            </a:r>
            <a:endParaRPr lang="en-US" sz="600" baseline="30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3" name="TextBox 176">
            <a:extLst>
              <a:ext uri="{FF2B5EF4-FFF2-40B4-BE49-F238E27FC236}">
                <a16:creationId xmlns="" xmlns:a16="http://schemas.microsoft.com/office/drawing/2014/main" id="{2BB299AE-BED4-4CAB-9156-D59BD42DF867}"/>
              </a:ext>
            </a:extLst>
          </p:cNvPr>
          <p:cNvSpPr txBox="1"/>
          <p:nvPr/>
        </p:nvSpPr>
        <p:spPr>
          <a:xfrm>
            <a:off x="5423547" y="3005783"/>
            <a:ext cx="38183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i="1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US" sz="600" dirty="0">
                <a:solidFill>
                  <a:schemeClr val="bg1">
                    <a:lumMod val="50000"/>
                  </a:schemeClr>
                </a:solidFill>
              </a:rPr>
              <a:t>&lt;10</a:t>
            </a:r>
            <a:r>
              <a:rPr lang="en-US" sz="600" baseline="30000" dirty="0">
                <a:solidFill>
                  <a:schemeClr val="bg1">
                    <a:lumMod val="50000"/>
                  </a:schemeClr>
                </a:solidFill>
              </a:rPr>
              <a:t>-5</a:t>
            </a:r>
          </a:p>
        </p:txBody>
      </p:sp>
      <p:sp>
        <p:nvSpPr>
          <p:cNvPr id="264" name="TextBox 176">
            <a:extLst>
              <a:ext uri="{FF2B5EF4-FFF2-40B4-BE49-F238E27FC236}">
                <a16:creationId xmlns="" xmlns:a16="http://schemas.microsoft.com/office/drawing/2014/main" id="{0B074D5E-C055-4399-A1DD-C6AC91163CC9}"/>
              </a:ext>
            </a:extLst>
          </p:cNvPr>
          <p:cNvSpPr txBox="1"/>
          <p:nvPr/>
        </p:nvSpPr>
        <p:spPr>
          <a:xfrm>
            <a:off x="5714971" y="3350601"/>
            <a:ext cx="38183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i="1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US" sz="600" dirty="0">
                <a:solidFill>
                  <a:schemeClr val="bg1">
                    <a:lumMod val="50000"/>
                  </a:schemeClr>
                </a:solidFill>
              </a:rPr>
              <a:t>&lt;10</a:t>
            </a:r>
            <a:r>
              <a:rPr lang="en-US" sz="600" baseline="30000" dirty="0">
                <a:solidFill>
                  <a:schemeClr val="bg1">
                    <a:lumMod val="50000"/>
                  </a:schemeClr>
                </a:solidFill>
              </a:rPr>
              <a:t>-4</a:t>
            </a:r>
          </a:p>
        </p:txBody>
      </p:sp>
      <p:sp>
        <p:nvSpPr>
          <p:cNvPr id="265" name="TextBox 176">
            <a:extLst>
              <a:ext uri="{FF2B5EF4-FFF2-40B4-BE49-F238E27FC236}">
                <a16:creationId xmlns="" xmlns:a16="http://schemas.microsoft.com/office/drawing/2014/main" id="{D7FB0CF0-8BB3-49C8-A5E8-BE2FE5A172AD}"/>
              </a:ext>
            </a:extLst>
          </p:cNvPr>
          <p:cNvSpPr txBox="1"/>
          <p:nvPr/>
        </p:nvSpPr>
        <p:spPr>
          <a:xfrm>
            <a:off x="5199987" y="3489595"/>
            <a:ext cx="38183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i="1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US" sz="600" dirty="0">
                <a:solidFill>
                  <a:schemeClr val="bg1">
                    <a:lumMod val="50000"/>
                  </a:schemeClr>
                </a:solidFill>
              </a:rPr>
              <a:t>&lt;10</a:t>
            </a:r>
            <a:r>
              <a:rPr lang="en-US" sz="600" baseline="30000" dirty="0">
                <a:solidFill>
                  <a:schemeClr val="bg1">
                    <a:lumMod val="50000"/>
                  </a:schemeClr>
                </a:solidFill>
              </a:rPr>
              <a:t>-7</a:t>
            </a:r>
          </a:p>
        </p:txBody>
      </p:sp>
      <p:sp>
        <p:nvSpPr>
          <p:cNvPr id="266" name="TextBox 176">
            <a:extLst>
              <a:ext uri="{FF2B5EF4-FFF2-40B4-BE49-F238E27FC236}">
                <a16:creationId xmlns="" xmlns:a16="http://schemas.microsoft.com/office/drawing/2014/main" id="{694C9FF1-7CA1-4566-81EA-B344EE9BE5C1}"/>
              </a:ext>
            </a:extLst>
          </p:cNvPr>
          <p:cNvSpPr txBox="1"/>
          <p:nvPr/>
        </p:nvSpPr>
        <p:spPr>
          <a:xfrm>
            <a:off x="5360933" y="3676179"/>
            <a:ext cx="381836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i="1" dirty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US" sz="600" dirty="0">
                <a:solidFill>
                  <a:schemeClr val="bg1">
                    <a:lumMod val="50000"/>
                  </a:schemeClr>
                </a:solidFill>
              </a:rPr>
              <a:t>&lt;10</a:t>
            </a:r>
            <a:r>
              <a:rPr lang="en-US" sz="600" baseline="30000" dirty="0">
                <a:solidFill>
                  <a:schemeClr val="bg1">
                    <a:lumMod val="50000"/>
                  </a:schemeClr>
                </a:solidFill>
              </a:rPr>
              <a:t>-6</a:t>
            </a:r>
          </a:p>
        </p:txBody>
      </p:sp>
      <p:sp>
        <p:nvSpPr>
          <p:cNvPr id="267" name="Rectangle 266">
            <a:extLst>
              <a:ext uri="{FF2B5EF4-FFF2-40B4-BE49-F238E27FC236}">
                <a16:creationId xmlns="" xmlns:a16="http://schemas.microsoft.com/office/drawing/2014/main" id="{B855F5D5-BB77-44AA-88F0-B691CBF898CB}"/>
              </a:ext>
            </a:extLst>
          </p:cNvPr>
          <p:cNvSpPr/>
          <p:nvPr/>
        </p:nvSpPr>
        <p:spPr>
          <a:xfrm>
            <a:off x="2844731" y="6974162"/>
            <a:ext cx="1290494" cy="1214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2000"/>
          </a:p>
        </p:txBody>
      </p:sp>
      <p:sp>
        <p:nvSpPr>
          <p:cNvPr id="268" name="Rectangle 267">
            <a:extLst>
              <a:ext uri="{FF2B5EF4-FFF2-40B4-BE49-F238E27FC236}">
                <a16:creationId xmlns="" xmlns:a16="http://schemas.microsoft.com/office/drawing/2014/main" id="{5C4E3BE6-78A4-4494-8EA2-68CF0A82E31B}"/>
              </a:ext>
            </a:extLst>
          </p:cNvPr>
          <p:cNvSpPr/>
          <p:nvPr/>
        </p:nvSpPr>
        <p:spPr>
          <a:xfrm>
            <a:off x="4841110" y="6985567"/>
            <a:ext cx="1404030" cy="1055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2000"/>
          </a:p>
        </p:txBody>
      </p:sp>
      <p:sp>
        <p:nvSpPr>
          <p:cNvPr id="269" name="TextBox 5">
            <a:extLst>
              <a:ext uri="{FF2B5EF4-FFF2-40B4-BE49-F238E27FC236}">
                <a16:creationId xmlns="" xmlns:a16="http://schemas.microsoft.com/office/drawing/2014/main" id="{392BE6D3-DC1D-4768-9000-CA92E2232263}"/>
              </a:ext>
            </a:extLst>
          </p:cNvPr>
          <p:cNvSpPr txBox="1"/>
          <p:nvPr/>
        </p:nvSpPr>
        <p:spPr>
          <a:xfrm>
            <a:off x="2789550" y="6945108"/>
            <a:ext cx="575011" cy="200055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dirty="0">
                <a:latin typeface="Calibri"/>
              </a:rPr>
              <a:t>whole</a:t>
            </a:r>
          </a:p>
        </p:txBody>
      </p:sp>
      <p:sp>
        <p:nvSpPr>
          <p:cNvPr id="270" name="TextBox 5">
            <a:extLst>
              <a:ext uri="{FF2B5EF4-FFF2-40B4-BE49-F238E27FC236}">
                <a16:creationId xmlns="" xmlns:a16="http://schemas.microsoft.com/office/drawing/2014/main" id="{500F3E86-59A1-4084-B942-F33E2E3BA51C}"/>
              </a:ext>
            </a:extLst>
          </p:cNvPr>
          <p:cNvSpPr txBox="1"/>
          <p:nvPr/>
        </p:nvSpPr>
        <p:spPr>
          <a:xfrm>
            <a:off x="3089096" y="6941439"/>
            <a:ext cx="575011" cy="200055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dirty="0">
                <a:latin typeface="Calibri"/>
              </a:rPr>
              <a:t>½ lat.</a:t>
            </a:r>
          </a:p>
        </p:txBody>
      </p:sp>
      <p:sp>
        <p:nvSpPr>
          <p:cNvPr id="271" name="TextBox 5">
            <a:extLst>
              <a:ext uri="{FF2B5EF4-FFF2-40B4-BE49-F238E27FC236}">
                <a16:creationId xmlns="" xmlns:a16="http://schemas.microsoft.com/office/drawing/2014/main" id="{F702B74D-C695-4BCB-BEBC-4B8B2FB44925}"/>
              </a:ext>
            </a:extLst>
          </p:cNvPr>
          <p:cNvSpPr txBox="1"/>
          <p:nvPr/>
        </p:nvSpPr>
        <p:spPr>
          <a:xfrm>
            <a:off x="3392522" y="6942581"/>
            <a:ext cx="583861" cy="200055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dirty="0">
                <a:latin typeface="Calibri"/>
              </a:rPr>
              <a:t>½ ant.</a:t>
            </a:r>
          </a:p>
        </p:txBody>
      </p:sp>
      <p:sp>
        <p:nvSpPr>
          <p:cNvPr id="272" name="TextBox 5">
            <a:extLst>
              <a:ext uri="{FF2B5EF4-FFF2-40B4-BE49-F238E27FC236}">
                <a16:creationId xmlns="" xmlns:a16="http://schemas.microsoft.com/office/drawing/2014/main" id="{59D46704-A2E8-4D48-B71A-D8A6DDEBC5B9}"/>
              </a:ext>
            </a:extLst>
          </p:cNvPr>
          <p:cNvSpPr txBox="1"/>
          <p:nvPr/>
        </p:nvSpPr>
        <p:spPr>
          <a:xfrm>
            <a:off x="3705190" y="6943183"/>
            <a:ext cx="592335" cy="200055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dirty="0">
                <a:latin typeface="Calibri"/>
              </a:rPr>
              <a:t>¼ ant.</a:t>
            </a:r>
          </a:p>
        </p:txBody>
      </p:sp>
      <p:sp>
        <p:nvSpPr>
          <p:cNvPr id="273" name="TextBox 5">
            <a:extLst>
              <a:ext uri="{FF2B5EF4-FFF2-40B4-BE49-F238E27FC236}">
                <a16:creationId xmlns="" xmlns:a16="http://schemas.microsoft.com/office/drawing/2014/main" id="{DA31844E-EC31-4374-B5F4-2E36EA3E1325}"/>
              </a:ext>
            </a:extLst>
          </p:cNvPr>
          <p:cNvSpPr txBox="1"/>
          <p:nvPr/>
        </p:nvSpPr>
        <p:spPr>
          <a:xfrm>
            <a:off x="4839486" y="6941195"/>
            <a:ext cx="575011" cy="200055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dirty="0">
                <a:latin typeface="Calibri"/>
              </a:rPr>
              <a:t>whole</a:t>
            </a:r>
          </a:p>
        </p:txBody>
      </p:sp>
      <p:sp>
        <p:nvSpPr>
          <p:cNvPr id="274" name="TextBox 5">
            <a:extLst>
              <a:ext uri="{FF2B5EF4-FFF2-40B4-BE49-F238E27FC236}">
                <a16:creationId xmlns="" xmlns:a16="http://schemas.microsoft.com/office/drawing/2014/main" id="{9A46F3A7-8CB9-4D70-B376-58754B9FA2E5}"/>
              </a:ext>
            </a:extLst>
          </p:cNvPr>
          <p:cNvSpPr txBox="1"/>
          <p:nvPr/>
        </p:nvSpPr>
        <p:spPr>
          <a:xfrm>
            <a:off x="5152595" y="6937526"/>
            <a:ext cx="575011" cy="200055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dirty="0">
                <a:latin typeface="Calibri"/>
              </a:rPr>
              <a:t>½ lat.</a:t>
            </a:r>
          </a:p>
        </p:txBody>
      </p:sp>
      <p:sp>
        <p:nvSpPr>
          <p:cNvPr id="275" name="TextBox 5">
            <a:extLst>
              <a:ext uri="{FF2B5EF4-FFF2-40B4-BE49-F238E27FC236}">
                <a16:creationId xmlns="" xmlns:a16="http://schemas.microsoft.com/office/drawing/2014/main" id="{942B56B4-61F2-4C31-B373-3CBFF1B82D8F}"/>
              </a:ext>
            </a:extLst>
          </p:cNvPr>
          <p:cNvSpPr txBox="1"/>
          <p:nvPr/>
        </p:nvSpPr>
        <p:spPr>
          <a:xfrm>
            <a:off x="5448955" y="6938668"/>
            <a:ext cx="575011" cy="200055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dirty="0">
                <a:latin typeface="Calibri"/>
              </a:rPr>
              <a:t>½ pos.</a:t>
            </a:r>
          </a:p>
        </p:txBody>
      </p:sp>
      <p:sp>
        <p:nvSpPr>
          <p:cNvPr id="276" name="TextBox 5">
            <a:extLst>
              <a:ext uri="{FF2B5EF4-FFF2-40B4-BE49-F238E27FC236}">
                <a16:creationId xmlns="" xmlns:a16="http://schemas.microsoft.com/office/drawing/2014/main" id="{18C3EEB1-3563-4F1B-AA29-A3663C8CFFC7}"/>
              </a:ext>
            </a:extLst>
          </p:cNvPr>
          <p:cNvSpPr txBox="1"/>
          <p:nvPr/>
        </p:nvSpPr>
        <p:spPr>
          <a:xfrm>
            <a:off x="5759794" y="6939277"/>
            <a:ext cx="575011" cy="200055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 dirty="0">
                <a:latin typeface="Calibri"/>
              </a:rPr>
              <a:t>¼ pos.</a:t>
            </a:r>
          </a:p>
        </p:txBody>
      </p:sp>
      <p:sp>
        <p:nvSpPr>
          <p:cNvPr id="277" name="TextBox 106">
            <a:extLst>
              <a:ext uri="{FF2B5EF4-FFF2-40B4-BE49-F238E27FC236}">
                <a16:creationId xmlns="" xmlns:a16="http://schemas.microsoft.com/office/drawing/2014/main" id="{31A4EAD2-F4D5-48CD-9C6F-0512DF4E27E0}"/>
              </a:ext>
            </a:extLst>
          </p:cNvPr>
          <p:cNvSpPr txBox="1"/>
          <p:nvPr/>
        </p:nvSpPr>
        <p:spPr>
          <a:xfrm>
            <a:off x="4387064" y="2991027"/>
            <a:ext cx="314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D.</a:t>
            </a:r>
          </a:p>
        </p:txBody>
      </p:sp>
      <p:sp>
        <p:nvSpPr>
          <p:cNvPr id="278" name="TextBox 106">
            <a:extLst>
              <a:ext uri="{FF2B5EF4-FFF2-40B4-BE49-F238E27FC236}">
                <a16:creationId xmlns="" xmlns:a16="http://schemas.microsoft.com/office/drawing/2014/main" id="{184F7E06-3C57-46BC-A2C6-6CB92890DF50}"/>
              </a:ext>
            </a:extLst>
          </p:cNvPr>
          <p:cNvSpPr txBox="1"/>
          <p:nvPr/>
        </p:nvSpPr>
        <p:spPr>
          <a:xfrm>
            <a:off x="4385686" y="5195311"/>
            <a:ext cx="2791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F.</a:t>
            </a:r>
          </a:p>
        </p:txBody>
      </p:sp>
      <p:graphicFrame>
        <p:nvGraphicFramePr>
          <p:cNvPr id="181" name="Graphique 180">
            <a:extLst>
              <a:ext uri="{FF2B5EF4-FFF2-40B4-BE49-F238E27FC236}">
                <a16:creationId xmlns="" xmlns:a16="http://schemas.microsoft.com/office/drawing/2014/main" id="{DE1C7A9B-DBFA-48D6-AB42-932455ABA2D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4623841"/>
              </p:ext>
            </p:extLst>
          </p:nvPr>
        </p:nvGraphicFramePr>
        <p:xfrm>
          <a:off x="4228927" y="1265547"/>
          <a:ext cx="1192816" cy="1436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6"/>
          </a:graphicData>
        </a:graphic>
      </p:graphicFrame>
      <p:sp>
        <p:nvSpPr>
          <p:cNvPr id="182" name="Rectangle 181">
            <a:extLst>
              <a:ext uri="{FF2B5EF4-FFF2-40B4-BE49-F238E27FC236}">
                <a16:creationId xmlns="" xmlns:a16="http://schemas.microsoft.com/office/drawing/2014/main" id="{9A174F80-B73E-4BCC-B8B1-D75DDE651307}"/>
              </a:ext>
            </a:extLst>
          </p:cNvPr>
          <p:cNvSpPr/>
          <p:nvPr/>
        </p:nvSpPr>
        <p:spPr>
          <a:xfrm rot="16200000">
            <a:off x="3537557" y="1915024"/>
            <a:ext cx="123176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8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fr-FR" sz="900" dirty="0" err="1"/>
              <a:t>Cell</a:t>
            </a:r>
            <a:r>
              <a:rPr lang="fr-FR" sz="900" dirty="0"/>
              <a:t> </a:t>
            </a:r>
            <a:r>
              <a:rPr lang="fr-FR" sz="900" dirty="0" err="1"/>
              <a:t>spherecity</a:t>
            </a:r>
            <a:endParaRPr lang="fr-FR" sz="900" dirty="0"/>
          </a:p>
        </p:txBody>
      </p:sp>
      <p:sp>
        <p:nvSpPr>
          <p:cNvPr id="183" name="Rectangle 182">
            <a:extLst>
              <a:ext uri="{FF2B5EF4-FFF2-40B4-BE49-F238E27FC236}">
                <a16:creationId xmlns="" xmlns:a16="http://schemas.microsoft.com/office/drawing/2014/main" id="{1DC73EDC-03D1-4472-A5F0-061DB864CBD7}"/>
              </a:ext>
            </a:extLst>
          </p:cNvPr>
          <p:cNvSpPr/>
          <p:nvPr/>
        </p:nvSpPr>
        <p:spPr>
          <a:xfrm>
            <a:off x="4456542" y="2202082"/>
            <a:ext cx="339679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8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fr-FR" dirty="0">
                <a:solidFill>
                  <a:srgbClr val="0066FF"/>
                </a:solidFill>
              </a:rPr>
              <a:t>A3</a:t>
            </a:r>
          </a:p>
        </p:txBody>
      </p:sp>
      <p:sp>
        <p:nvSpPr>
          <p:cNvPr id="184" name="Rectangle 183">
            <a:extLst>
              <a:ext uri="{FF2B5EF4-FFF2-40B4-BE49-F238E27FC236}">
                <a16:creationId xmlns="" xmlns:a16="http://schemas.microsoft.com/office/drawing/2014/main" id="{D32674A2-13ED-4F5B-987A-C5DF7DACBEAD}"/>
              </a:ext>
            </a:extLst>
          </p:cNvPr>
          <p:cNvSpPr/>
          <p:nvPr/>
        </p:nvSpPr>
        <p:spPr>
          <a:xfrm>
            <a:off x="4453823" y="2298492"/>
            <a:ext cx="339679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8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fr-FR" dirty="0">
                <a:solidFill>
                  <a:srgbClr val="FF0000"/>
                </a:solidFill>
              </a:rPr>
              <a:t>B3</a:t>
            </a:r>
          </a:p>
        </p:txBody>
      </p:sp>
      <p:sp>
        <p:nvSpPr>
          <p:cNvPr id="185" name="TextBox 74">
            <a:extLst>
              <a:ext uri="{FF2B5EF4-FFF2-40B4-BE49-F238E27FC236}">
                <a16:creationId xmlns="" xmlns:a16="http://schemas.microsoft.com/office/drawing/2014/main" id="{AF2F465A-2723-4F80-8CC7-A5716E47197D}"/>
              </a:ext>
            </a:extLst>
          </p:cNvPr>
          <p:cNvSpPr txBox="1"/>
          <p:nvPr/>
        </p:nvSpPr>
        <p:spPr>
          <a:xfrm>
            <a:off x="4875190" y="2345257"/>
            <a:ext cx="309235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n=10</a:t>
            </a:r>
          </a:p>
        </p:txBody>
      </p:sp>
      <p:pic>
        <p:nvPicPr>
          <p:cNvPr id="196" name="Image 195">
            <a:extLst>
              <a:ext uri="{FF2B5EF4-FFF2-40B4-BE49-F238E27FC236}">
                <a16:creationId xmlns="" xmlns:a16="http://schemas.microsoft.com/office/drawing/2014/main" id="{167829E3-A091-44D0-BA85-17F0B4DB6D19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 flipH="1">
            <a:off x="1822725" y="1551342"/>
            <a:ext cx="720000" cy="720000"/>
          </a:xfrm>
          <a:prstGeom prst="rect">
            <a:avLst/>
          </a:prstGeom>
        </p:spPr>
      </p:pic>
      <p:pic>
        <p:nvPicPr>
          <p:cNvPr id="204" name="Image 203">
            <a:extLst>
              <a:ext uri="{FF2B5EF4-FFF2-40B4-BE49-F238E27FC236}">
                <a16:creationId xmlns="" xmlns:a16="http://schemas.microsoft.com/office/drawing/2014/main" id="{D6CB9F44-24BC-4A1B-A255-A9207325CA86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 flipH="1">
            <a:off x="2573162" y="1556403"/>
            <a:ext cx="720000" cy="720000"/>
          </a:xfrm>
          <a:prstGeom prst="rect">
            <a:avLst/>
          </a:prstGeom>
        </p:spPr>
      </p:pic>
      <p:pic>
        <p:nvPicPr>
          <p:cNvPr id="205" name="Image 204">
            <a:extLst>
              <a:ext uri="{FF2B5EF4-FFF2-40B4-BE49-F238E27FC236}">
                <a16:creationId xmlns="" xmlns:a16="http://schemas.microsoft.com/office/drawing/2014/main" id="{C16E7842-F7F8-413E-8935-77E8B55C53A7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 flipH="1">
            <a:off x="3327747" y="1557318"/>
            <a:ext cx="720000" cy="720000"/>
          </a:xfrm>
          <a:prstGeom prst="rect">
            <a:avLst/>
          </a:prstGeom>
        </p:spPr>
      </p:pic>
      <p:cxnSp>
        <p:nvCxnSpPr>
          <p:cNvPr id="207" name="Connecteur droit 206">
            <a:extLst>
              <a:ext uri="{FF2B5EF4-FFF2-40B4-BE49-F238E27FC236}">
                <a16:creationId xmlns="" xmlns:a16="http://schemas.microsoft.com/office/drawing/2014/main" id="{86B93059-435E-4203-B362-75CCF03B1617}"/>
              </a:ext>
            </a:extLst>
          </p:cNvPr>
          <p:cNvCxnSpPr>
            <a:cxnSpLocks noChangeAspect="1"/>
          </p:cNvCxnSpPr>
          <p:nvPr/>
        </p:nvCxnSpPr>
        <p:spPr>
          <a:xfrm>
            <a:off x="2430687" y="2225349"/>
            <a:ext cx="7295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4" name="ZoneTexte 213">
            <a:extLst>
              <a:ext uri="{FF2B5EF4-FFF2-40B4-BE49-F238E27FC236}">
                <a16:creationId xmlns="" xmlns:a16="http://schemas.microsoft.com/office/drawing/2014/main" id="{34591C17-3305-452F-92F6-0608EEA03F3A}"/>
              </a:ext>
            </a:extLst>
          </p:cNvPr>
          <p:cNvSpPr txBox="1"/>
          <p:nvPr/>
        </p:nvSpPr>
        <p:spPr>
          <a:xfrm>
            <a:off x="1823660" y="1220171"/>
            <a:ext cx="719065" cy="369332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900" dirty="0" err="1"/>
              <a:t>Early</a:t>
            </a:r>
            <a:r>
              <a:rPr lang="fr-FR" sz="900" dirty="0"/>
              <a:t> interphase</a:t>
            </a:r>
          </a:p>
        </p:txBody>
      </p:sp>
      <p:sp>
        <p:nvSpPr>
          <p:cNvPr id="215" name="TextBox 82">
            <a:extLst>
              <a:ext uri="{FF2B5EF4-FFF2-40B4-BE49-F238E27FC236}">
                <a16:creationId xmlns="" xmlns:a16="http://schemas.microsoft.com/office/drawing/2014/main" id="{E3C92A0F-D6F4-4037-A561-70936AEF9289}"/>
              </a:ext>
            </a:extLst>
          </p:cNvPr>
          <p:cNvSpPr txBox="1"/>
          <p:nvPr/>
        </p:nvSpPr>
        <p:spPr>
          <a:xfrm>
            <a:off x="1756089" y="1507437"/>
            <a:ext cx="35939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00:00</a:t>
            </a:r>
          </a:p>
        </p:txBody>
      </p:sp>
      <p:sp>
        <p:nvSpPr>
          <p:cNvPr id="216" name="TextBox 82">
            <a:extLst>
              <a:ext uri="{FF2B5EF4-FFF2-40B4-BE49-F238E27FC236}">
                <a16:creationId xmlns="" xmlns:a16="http://schemas.microsoft.com/office/drawing/2014/main" id="{E89DC7B4-CD5F-4C4E-ACFD-A6C4EA73D949}"/>
              </a:ext>
            </a:extLst>
          </p:cNvPr>
          <p:cNvSpPr txBox="1"/>
          <p:nvPr/>
        </p:nvSpPr>
        <p:spPr>
          <a:xfrm>
            <a:off x="2503639" y="1507437"/>
            <a:ext cx="35939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05:15</a:t>
            </a:r>
          </a:p>
        </p:txBody>
      </p:sp>
      <p:sp>
        <p:nvSpPr>
          <p:cNvPr id="248" name="ZoneTexte 247">
            <a:extLst>
              <a:ext uri="{FF2B5EF4-FFF2-40B4-BE49-F238E27FC236}">
                <a16:creationId xmlns="" xmlns:a16="http://schemas.microsoft.com/office/drawing/2014/main" id="{4911BE7B-617A-4924-897E-B05CF994772D}"/>
              </a:ext>
            </a:extLst>
          </p:cNvPr>
          <p:cNvSpPr txBox="1"/>
          <p:nvPr/>
        </p:nvSpPr>
        <p:spPr>
          <a:xfrm>
            <a:off x="2573673" y="1221735"/>
            <a:ext cx="719065" cy="369332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900" dirty="0" err="1"/>
              <a:t>Early</a:t>
            </a:r>
            <a:endParaRPr lang="fr-FR" sz="900" dirty="0"/>
          </a:p>
          <a:p>
            <a:pPr algn="ctr"/>
            <a:r>
              <a:rPr lang="fr-FR" sz="900" dirty="0" err="1"/>
              <a:t>mitosis</a:t>
            </a:r>
            <a:endParaRPr lang="fr-FR" sz="900" dirty="0"/>
          </a:p>
        </p:txBody>
      </p:sp>
      <p:sp>
        <p:nvSpPr>
          <p:cNvPr id="253" name="ZoneTexte 252">
            <a:extLst>
              <a:ext uri="{FF2B5EF4-FFF2-40B4-BE49-F238E27FC236}">
                <a16:creationId xmlns="" xmlns:a16="http://schemas.microsoft.com/office/drawing/2014/main" id="{3C58DE50-D9F4-4776-8145-6CBB011ED0CB}"/>
              </a:ext>
            </a:extLst>
          </p:cNvPr>
          <p:cNvSpPr txBox="1"/>
          <p:nvPr/>
        </p:nvSpPr>
        <p:spPr>
          <a:xfrm>
            <a:off x="3331358" y="1220131"/>
            <a:ext cx="719065" cy="369332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900" dirty="0" err="1"/>
              <a:t>Before</a:t>
            </a:r>
            <a:r>
              <a:rPr lang="fr-FR" sz="900" dirty="0"/>
              <a:t> </a:t>
            </a:r>
            <a:r>
              <a:rPr lang="fr-FR" sz="900" dirty="0" err="1"/>
              <a:t>cytokinesis</a:t>
            </a:r>
            <a:endParaRPr lang="fr-FR" sz="900" dirty="0"/>
          </a:p>
        </p:txBody>
      </p:sp>
      <p:sp>
        <p:nvSpPr>
          <p:cNvPr id="262" name="TextBox 82">
            <a:extLst>
              <a:ext uri="{FF2B5EF4-FFF2-40B4-BE49-F238E27FC236}">
                <a16:creationId xmlns="" xmlns:a16="http://schemas.microsoft.com/office/drawing/2014/main" id="{8241EA7B-1E32-415F-819A-49AB30DE5F8A}"/>
              </a:ext>
            </a:extLst>
          </p:cNvPr>
          <p:cNvSpPr txBox="1"/>
          <p:nvPr/>
        </p:nvSpPr>
        <p:spPr>
          <a:xfrm>
            <a:off x="3258490" y="1513178"/>
            <a:ext cx="35939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" dirty="0"/>
              <a:t>11:15</a:t>
            </a:r>
          </a:p>
        </p:txBody>
      </p:sp>
      <p:sp>
        <p:nvSpPr>
          <p:cNvPr id="279" name="TextBox 82">
            <a:extLst>
              <a:ext uri="{FF2B5EF4-FFF2-40B4-BE49-F238E27FC236}">
                <a16:creationId xmlns="" xmlns:a16="http://schemas.microsoft.com/office/drawing/2014/main" id="{5C8033AE-82DE-4F58-A5C3-75A7930F77CC}"/>
              </a:ext>
            </a:extLst>
          </p:cNvPr>
          <p:cNvSpPr txBox="1"/>
          <p:nvPr/>
        </p:nvSpPr>
        <p:spPr>
          <a:xfrm>
            <a:off x="2191634" y="1655476"/>
            <a:ext cx="29206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/>
              <a:t>B3</a:t>
            </a:r>
          </a:p>
        </p:txBody>
      </p:sp>
      <p:sp>
        <p:nvSpPr>
          <p:cNvPr id="280" name="TextBox 82">
            <a:extLst>
              <a:ext uri="{FF2B5EF4-FFF2-40B4-BE49-F238E27FC236}">
                <a16:creationId xmlns="" xmlns:a16="http://schemas.microsoft.com/office/drawing/2014/main" id="{45F53CCA-5569-492E-8174-C47EB58F9431}"/>
              </a:ext>
            </a:extLst>
          </p:cNvPr>
          <p:cNvSpPr txBox="1"/>
          <p:nvPr/>
        </p:nvSpPr>
        <p:spPr>
          <a:xfrm>
            <a:off x="1882008" y="1658896"/>
            <a:ext cx="2952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/>
              <a:t>A3</a:t>
            </a:r>
          </a:p>
        </p:txBody>
      </p:sp>
      <p:sp>
        <p:nvSpPr>
          <p:cNvPr id="281" name="TextBox 82">
            <a:extLst>
              <a:ext uri="{FF2B5EF4-FFF2-40B4-BE49-F238E27FC236}">
                <a16:creationId xmlns="" xmlns:a16="http://schemas.microsoft.com/office/drawing/2014/main" id="{EBCFED33-61DA-42AE-8AED-58EB7EF9E855}"/>
              </a:ext>
            </a:extLst>
          </p:cNvPr>
          <p:cNvSpPr txBox="1"/>
          <p:nvPr/>
        </p:nvSpPr>
        <p:spPr>
          <a:xfrm>
            <a:off x="2187213" y="1914825"/>
            <a:ext cx="29206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/>
              <a:t>B3</a:t>
            </a:r>
          </a:p>
        </p:txBody>
      </p:sp>
      <p:sp>
        <p:nvSpPr>
          <p:cNvPr id="282" name="TextBox 82">
            <a:extLst>
              <a:ext uri="{FF2B5EF4-FFF2-40B4-BE49-F238E27FC236}">
                <a16:creationId xmlns="" xmlns:a16="http://schemas.microsoft.com/office/drawing/2014/main" id="{1A455B0A-BC07-430E-96A0-DFD0B6733E74}"/>
              </a:ext>
            </a:extLst>
          </p:cNvPr>
          <p:cNvSpPr txBox="1"/>
          <p:nvPr/>
        </p:nvSpPr>
        <p:spPr>
          <a:xfrm>
            <a:off x="1877587" y="1918245"/>
            <a:ext cx="2952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/>
              <a:t>A3</a:t>
            </a:r>
          </a:p>
        </p:txBody>
      </p:sp>
      <p:sp>
        <p:nvSpPr>
          <p:cNvPr id="283" name="TextBox 97">
            <a:extLst>
              <a:ext uri="{FF2B5EF4-FFF2-40B4-BE49-F238E27FC236}">
                <a16:creationId xmlns="" xmlns:a16="http://schemas.microsoft.com/office/drawing/2014/main" id="{53272C44-579A-4CBD-95C8-1B37A3051DA4}"/>
              </a:ext>
            </a:extLst>
          </p:cNvPr>
          <p:cNvSpPr txBox="1"/>
          <p:nvPr/>
        </p:nvSpPr>
        <p:spPr>
          <a:xfrm>
            <a:off x="1322573" y="1227876"/>
            <a:ext cx="3138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A.</a:t>
            </a:r>
          </a:p>
        </p:txBody>
      </p:sp>
      <p:cxnSp>
        <p:nvCxnSpPr>
          <p:cNvPr id="284" name="Connecteur droit 283">
            <a:extLst>
              <a:ext uri="{FF2B5EF4-FFF2-40B4-BE49-F238E27FC236}">
                <a16:creationId xmlns="" xmlns:a16="http://schemas.microsoft.com/office/drawing/2014/main" id="{7E3B9988-F083-4293-A51D-C6B2D37CD42B}"/>
              </a:ext>
            </a:extLst>
          </p:cNvPr>
          <p:cNvCxnSpPr/>
          <p:nvPr/>
        </p:nvCxnSpPr>
        <p:spPr>
          <a:xfrm flipH="1">
            <a:off x="4854604" y="1427828"/>
            <a:ext cx="0" cy="1044692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5" name="Rectangle 284">
            <a:extLst>
              <a:ext uri="{FF2B5EF4-FFF2-40B4-BE49-F238E27FC236}">
                <a16:creationId xmlns="" xmlns:a16="http://schemas.microsoft.com/office/drawing/2014/main" id="{E4D6373D-F793-494E-847F-DDD75BFB6266}"/>
              </a:ext>
            </a:extLst>
          </p:cNvPr>
          <p:cNvSpPr/>
          <p:nvPr/>
        </p:nvSpPr>
        <p:spPr>
          <a:xfrm>
            <a:off x="4416029" y="2600838"/>
            <a:ext cx="88540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8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fr-FR" sz="900" dirty="0"/>
              <a:t>Time (</a:t>
            </a:r>
            <a:r>
              <a:rPr lang="fr-FR" sz="900" dirty="0" err="1"/>
              <a:t>min:sec</a:t>
            </a:r>
            <a:r>
              <a:rPr lang="fr-FR" sz="900" dirty="0"/>
              <a:t>)</a:t>
            </a:r>
          </a:p>
        </p:txBody>
      </p:sp>
      <p:cxnSp>
        <p:nvCxnSpPr>
          <p:cNvPr id="286" name="Connecteur droit 285">
            <a:extLst>
              <a:ext uri="{FF2B5EF4-FFF2-40B4-BE49-F238E27FC236}">
                <a16:creationId xmlns="" xmlns:a16="http://schemas.microsoft.com/office/drawing/2014/main" id="{584C0F7B-8113-4B11-B279-B12BED080C37}"/>
              </a:ext>
            </a:extLst>
          </p:cNvPr>
          <p:cNvCxnSpPr/>
          <p:nvPr/>
        </p:nvCxnSpPr>
        <p:spPr>
          <a:xfrm>
            <a:off x="5184193" y="1419155"/>
            <a:ext cx="0" cy="1044960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7" name="Rectangle 286">
            <a:extLst>
              <a:ext uri="{FF2B5EF4-FFF2-40B4-BE49-F238E27FC236}">
                <a16:creationId xmlns="" xmlns:a16="http://schemas.microsoft.com/office/drawing/2014/main" id="{3DBED7F7-B216-4026-A29F-FE0079AA87D0}"/>
              </a:ext>
            </a:extLst>
          </p:cNvPr>
          <p:cNvSpPr/>
          <p:nvPr/>
        </p:nvSpPr>
        <p:spPr>
          <a:xfrm>
            <a:off x="4437918" y="1414046"/>
            <a:ext cx="557993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8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fr-FR" sz="600" dirty="0">
                <a:solidFill>
                  <a:schemeClr val="bg1">
                    <a:lumMod val="50000"/>
                  </a:schemeClr>
                </a:solidFill>
              </a:rPr>
              <a:t>Inter.</a:t>
            </a:r>
          </a:p>
        </p:txBody>
      </p:sp>
      <p:sp>
        <p:nvSpPr>
          <p:cNvPr id="288" name="Rectangle 287">
            <a:extLst>
              <a:ext uri="{FF2B5EF4-FFF2-40B4-BE49-F238E27FC236}">
                <a16:creationId xmlns="" xmlns:a16="http://schemas.microsoft.com/office/drawing/2014/main" id="{3C70C9FD-39BF-461C-BDDD-771EA9000DB8}"/>
              </a:ext>
            </a:extLst>
          </p:cNvPr>
          <p:cNvSpPr/>
          <p:nvPr/>
        </p:nvSpPr>
        <p:spPr>
          <a:xfrm>
            <a:off x="4740646" y="1414475"/>
            <a:ext cx="557993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8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fr-FR" sz="600" dirty="0" err="1">
                <a:solidFill>
                  <a:schemeClr val="bg1">
                    <a:lumMod val="50000"/>
                  </a:schemeClr>
                </a:solidFill>
              </a:rPr>
              <a:t>Mitosis</a:t>
            </a:r>
            <a:endParaRPr lang="fr-FR" sz="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9" name="Rectangle 288">
            <a:extLst>
              <a:ext uri="{FF2B5EF4-FFF2-40B4-BE49-F238E27FC236}">
                <a16:creationId xmlns="" xmlns:a16="http://schemas.microsoft.com/office/drawing/2014/main" id="{1B72CCD0-1586-471C-8630-180E0BCF52C9}"/>
              </a:ext>
            </a:extLst>
          </p:cNvPr>
          <p:cNvSpPr/>
          <p:nvPr/>
        </p:nvSpPr>
        <p:spPr>
          <a:xfrm>
            <a:off x="4676015" y="1281396"/>
            <a:ext cx="359535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8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fr-FR" sz="600" dirty="0">
                <a:solidFill>
                  <a:schemeClr val="bg1">
                    <a:lumMod val="50000"/>
                  </a:schemeClr>
                </a:solidFill>
              </a:rPr>
              <a:t>NEBD</a:t>
            </a:r>
          </a:p>
        </p:txBody>
      </p:sp>
      <p:sp>
        <p:nvSpPr>
          <p:cNvPr id="290" name="Rectangle 289">
            <a:extLst>
              <a:ext uri="{FF2B5EF4-FFF2-40B4-BE49-F238E27FC236}">
                <a16:creationId xmlns="" xmlns:a16="http://schemas.microsoft.com/office/drawing/2014/main" id="{09140371-9DA5-43FC-9635-64E5FF4961FE}"/>
              </a:ext>
            </a:extLst>
          </p:cNvPr>
          <p:cNvSpPr/>
          <p:nvPr/>
        </p:nvSpPr>
        <p:spPr>
          <a:xfrm>
            <a:off x="4930965" y="1270918"/>
            <a:ext cx="480588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8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fr-FR" sz="600" dirty="0" err="1">
                <a:solidFill>
                  <a:schemeClr val="bg1">
                    <a:lumMod val="50000"/>
                  </a:schemeClr>
                </a:solidFill>
              </a:rPr>
              <a:t>Cytok</a:t>
            </a:r>
            <a:r>
              <a:rPr lang="fr-FR" sz="6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pic>
        <p:nvPicPr>
          <p:cNvPr id="291" name="Image 290">
            <a:extLst>
              <a:ext uri="{FF2B5EF4-FFF2-40B4-BE49-F238E27FC236}">
                <a16:creationId xmlns="" xmlns:a16="http://schemas.microsoft.com/office/drawing/2014/main" id="{026B78C0-F097-48C2-9DDD-EDD53DF009EF}"/>
              </a:ext>
            </a:extLst>
          </p:cNvPr>
          <p:cNvPicPr>
            <a:picLocks noChangeAspect="1"/>
          </p:cNvPicPr>
          <p:nvPr/>
        </p:nvPicPr>
        <p:blipFill rotWithShape="1">
          <a:blip r:embed="rId20"/>
          <a:srcRect l="14276" r="19365"/>
          <a:stretch/>
        </p:blipFill>
        <p:spPr>
          <a:xfrm>
            <a:off x="1811858" y="2285162"/>
            <a:ext cx="720023" cy="720241"/>
          </a:xfrm>
          <a:prstGeom prst="rect">
            <a:avLst/>
          </a:prstGeom>
        </p:spPr>
      </p:pic>
      <p:pic>
        <p:nvPicPr>
          <p:cNvPr id="292" name="Image 291">
            <a:extLst>
              <a:ext uri="{FF2B5EF4-FFF2-40B4-BE49-F238E27FC236}">
                <a16:creationId xmlns="" xmlns:a16="http://schemas.microsoft.com/office/drawing/2014/main" id="{29D2344F-E856-4F09-B104-266C606454B9}"/>
              </a:ext>
            </a:extLst>
          </p:cNvPr>
          <p:cNvPicPr>
            <a:picLocks noChangeAspect="1"/>
          </p:cNvPicPr>
          <p:nvPr/>
        </p:nvPicPr>
        <p:blipFill rotWithShape="1">
          <a:blip r:embed="rId21"/>
          <a:srcRect l="13659" t="-592" r="19982" b="592"/>
          <a:stretch/>
        </p:blipFill>
        <p:spPr>
          <a:xfrm>
            <a:off x="2569407" y="2266178"/>
            <a:ext cx="720023" cy="720241"/>
          </a:xfrm>
          <a:prstGeom prst="rect">
            <a:avLst/>
          </a:prstGeom>
        </p:spPr>
      </p:pic>
      <p:pic>
        <p:nvPicPr>
          <p:cNvPr id="293" name="Image 292">
            <a:extLst>
              <a:ext uri="{FF2B5EF4-FFF2-40B4-BE49-F238E27FC236}">
                <a16:creationId xmlns="" xmlns:a16="http://schemas.microsoft.com/office/drawing/2014/main" id="{D35A8738-7D8F-46DA-A234-688D7661A97D}"/>
              </a:ext>
            </a:extLst>
          </p:cNvPr>
          <p:cNvPicPr>
            <a:picLocks noChangeAspect="1"/>
          </p:cNvPicPr>
          <p:nvPr/>
        </p:nvPicPr>
        <p:blipFill rotWithShape="1">
          <a:blip r:embed="rId22"/>
          <a:srcRect l="14218" r="19422"/>
          <a:stretch/>
        </p:blipFill>
        <p:spPr>
          <a:xfrm>
            <a:off x="3310769" y="2272563"/>
            <a:ext cx="720023" cy="720241"/>
          </a:xfrm>
          <a:prstGeom prst="rect">
            <a:avLst/>
          </a:prstGeom>
        </p:spPr>
      </p:pic>
      <p:sp>
        <p:nvSpPr>
          <p:cNvPr id="294" name="Rectangle 293">
            <a:extLst>
              <a:ext uri="{FF2B5EF4-FFF2-40B4-BE49-F238E27FC236}">
                <a16:creationId xmlns="" xmlns:a16="http://schemas.microsoft.com/office/drawing/2014/main" id="{D30D6F9A-7891-4F03-93C2-7F1A393DB45E}"/>
              </a:ext>
            </a:extLst>
          </p:cNvPr>
          <p:cNvSpPr/>
          <p:nvPr/>
        </p:nvSpPr>
        <p:spPr>
          <a:xfrm>
            <a:off x="1301674" y="1681279"/>
            <a:ext cx="5775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8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fr-FR" i="1" dirty="0" err="1"/>
              <a:t>Vegetal</a:t>
            </a:r>
            <a:r>
              <a:rPr lang="fr-FR" i="1" dirty="0"/>
              <a:t> </a:t>
            </a:r>
            <a:r>
              <a:rPr lang="fr-FR" i="1" dirty="0" err="1"/>
              <a:t>view</a:t>
            </a:r>
            <a:endParaRPr lang="fr-FR" i="1" dirty="0"/>
          </a:p>
        </p:txBody>
      </p:sp>
      <p:grpSp>
        <p:nvGrpSpPr>
          <p:cNvPr id="295" name="Groupe 294">
            <a:extLst>
              <a:ext uri="{FF2B5EF4-FFF2-40B4-BE49-F238E27FC236}">
                <a16:creationId xmlns="" xmlns:a16="http://schemas.microsoft.com/office/drawing/2014/main" id="{8BA6BB6D-2534-496D-B9A0-E26B4A68DFB2}"/>
              </a:ext>
            </a:extLst>
          </p:cNvPr>
          <p:cNvGrpSpPr/>
          <p:nvPr/>
        </p:nvGrpSpPr>
        <p:grpSpPr>
          <a:xfrm>
            <a:off x="1335491" y="1990074"/>
            <a:ext cx="505387" cy="662961"/>
            <a:chOff x="479244" y="1483420"/>
            <a:chExt cx="505387" cy="662961"/>
          </a:xfrm>
        </p:grpSpPr>
        <p:cxnSp>
          <p:nvCxnSpPr>
            <p:cNvPr id="296" name="Straight Connector 258">
              <a:extLst>
                <a:ext uri="{FF2B5EF4-FFF2-40B4-BE49-F238E27FC236}">
                  <a16:creationId xmlns="" xmlns:a16="http://schemas.microsoft.com/office/drawing/2014/main" id="{68E0CF30-2051-4EEF-AC91-0A47003C3A0B}"/>
                </a:ext>
              </a:extLst>
            </p:cNvPr>
            <p:cNvCxnSpPr>
              <a:cxnSpLocks/>
            </p:cNvCxnSpPr>
            <p:nvPr/>
          </p:nvCxnSpPr>
          <p:spPr>
            <a:xfrm>
              <a:off x="732395" y="1667876"/>
              <a:ext cx="0" cy="294621"/>
            </a:xfrm>
            <a:prstGeom prst="line">
              <a:avLst/>
            </a:prstGeom>
            <a:ln w="3175" cmpd="sng">
              <a:solidFill>
                <a:schemeClr val="tx1"/>
              </a:solidFill>
              <a:prstDash val="solid"/>
              <a:headEnd type="triangle" w="sm" len="sm"/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97" name="TextBox 259">
              <a:extLst>
                <a:ext uri="{FF2B5EF4-FFF2-40B4-BE49-F238E27FC236}">
                  <a16:creationId xmlns="" xmlns:a16="http://schemas.microsoft.com/office/drawing/2014/main" id="{9DD55087-6AFD-40A1-AF1F-4FF71CC21835}"/>
                </a:ext>
              </a:extLst>
            </p:cNvPr>
            <p:cNvSpPr txBox="1"/>
            <p:nvPr/>
          </p:nvSpPr>
          <p:spPr>
            <a:xfrm>
              <a:off x="536727" y="1483420"/>
              <a:ext cx="40107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/>
                <a:t>Right</a:t>
              </a:r>
            </a:p>
          </p:txBody>
        </p:sp>
        <p:sp>
          <p:nvSpPr>
            <p:cNvPr id="298" name="TextBox 260">
              <a:extLst>
                <a:ext uri="{FF2B5EF4-FFF2-40B4-BE49-F238E27FC236}">
                  <a16:creationId xmlns="" xmlns:a16="http://schemas.microsoft.com/office/drawing/2014/main" id="{239C5103-C167-48BA-AF7F-1FAFA99B12EF}"/>
                </a:ext>
              </a:extLst>
            </p:cNvPr>
            <p:cNvSpPr txBox="1"/>
            <p:nvPr/>
          </p:nvSpPr>
          <p:spPr>
            <a:xfrm>
              <a:off x="559769" y="1930937"/>
              <a:ext cx="34496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/>
                <a:t>Left</a:t>
              </a:r>
            </a:p>
          </p:txBody>
        </p:sp>
        <p:cxnSp>
          <p:nvCxnSpPr>
            <p:cNvPr id="299" name="Straight Connector 258">
              <a:extLst>
                <a:ext uri="{FF2B5EF4-FFF2-40B4-BE49-F238E27FC236}">
                  <a16:creationId xmlns="" xmlns:a16="http://schemas.microsoft.com/office/drawing/2014/main" id="{6E3FFE3B-EB64-4AFA-8D6F-ED1F3C759F50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32975" y="1720132"/>
              <a:ext cx="0" cy="180000"/>
            </a:xfrm>
            <a:prstGeom prst="line">
              <a:avLst/>
            </a:prstGeom>
            <a:ln w="3175" cmpd="sng">
              <a:solidFill>
                <a:schemeClr val="tx1"/>
              </a:solidFill>
              <a:prstDash val="solid"/>
              <a:headEnd type="triangle" w="sm" len="sm"/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0" name="TextBox 260">
              <a:extLst>
                <a:ext uri="{FF2B5EF4-FFF2-40B4-BE49-F238E27FC236}">
                  <a16:creationId xmlns="" xmlns:a16="http://schemas.microsoft.com/office/drawing/2014/main" id="{814E26AB-19C8-4B6D-8881-7BA7460B3DC5}"/>
                </a:ext>
              </a:extLst>
            </p:cNvPr>
            <p:cNvSpPr txBox="1"/>
            <p:nvPr/>
          </p:nvSpPr>
          <p:spPr>
            <a:xfrm rot="16200000">
              <a:off x="408070" y="1703033"/>
              <a:ext cx="35779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/>
                <a:t>Ant.</a:t>
              </a:r>
            </a:p>
          </p:txBody>
        </p:sp>
        <p:sp>
          <p:nvSpPr>
            <p:cNvPr id="301" name="TextBox 260">
              <a:extLst>
                <a:ext uri="{FF2B5EF4-FFF2-40B4-BE49-F238E27FC236}">
                  <a16:creationId xmlns="" xmlns:a16="http://schemas.microsoft.com/office/drawing/2014/main" id="{AFCE9182-CE97-40AB-9A07-C95B12614C52}"/>
                </a:ext>
              </a:extLst>
            </p:cNvPr>
            <p:cNvSpPr txBox="1"/>
            <p:nvPr/>
          </p:nvSpPr>
          <p:spPr>
            <a:xfrm rot="16200000">
              <a:off x="698013" y="1707499"/>
              <a:ext cx="35779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/>
                <a:t>Pos.</a:t>
              </a:r>
            </a:p>
          </p:txBody>
        </p:sp>
      </p:grpSp>
      <p:sp>
        <p:nvSpPr>
          <p:cNvPr id="302" name="ZoneTexte 301">
            <a:extLst>
              <a:ext uri="{FF2B5EF4-FFF2-40B4-BE49-F238E27FC236}">
                <a16:creationId xmlns="" xmlns:a16="http://schemas.microsoft.com/office/drawing/2014/main" id="{78817F6B-C561-4D11-B13F-102474B4ECDC}"/>
              </a:ext>
            </a:extLst>
          </p:cNvPr>
          <p:cNvSpPr txBox="1"/>
          <p:nvPr/>
        </p:nvSpPr>
        <p:spPr>
          <a:xfrm>
            <a:off x="2371756" y="1747640"/>
            <a:ext cx="1857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*</a:t>
            </a:r>
          </a:p>
        </p:txBody>
      </p:sp>
      <p:sp>
        <p:nvSpPr>
          <p:cNvPr id="303" name="ZoneTexte 302">
            <a:extLst>
              <a:ext uri="{FF2B5EF4-FFF2-40B4-BE49-F238E27FC236}">
                <a16:creationId xmlns="" xmlns:a16="http://schemas.microsoft.com/office/drawing/2014/main" id="{E82CE480-8AA4-4405-9FC0-D1F2C68E758C}"/>
              </a:ext>
            </a:extLst>
          </p:cNvPr>
          <p:cNvSpPr txBox="1"/>
          <p:nvPr/>
        </p:nvSpPr>
        <p:spPr>
          <a:xfrm>
            <a:off x="2367682" y="1851311"/>
            <a:ext cx="1857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*</a:t>
            </a:r>
          </a:p>
        </p:txBody>
      </p:sp>
      <p:sp>
        <p:nvSpPr>
          <p:cNvPr id="304" name="ZoneTexte 303">
            <a:extLst>
              <a:ext uri="{FF2B5EF4-FFF2-40B4-BE49-F238E27FC236}">
                <a16:creationId xmlns="" xmlns:a16="http://schemas.microsoft.com/office/drawing/2014/main" id="{587FDADD-9E56-4E24-9482-5515967CAFC1}"/>
              </a:ext>
            </a:extLst>
          </p:cNvPr>
          <p:cNvSpPr txBox="1"/>
          <p:nvPr/>
        </p:nvSpPr>
        <p:spPr>
          <a:xfrm>
            <a:off x="3110060" y="1739866"/>
            <a:ext cx="1857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*</a:t>
            </a:r>
          </a:p>
        </p:txBody>
      </p:sp>
      <p:sp>
        <p:nvSpPr>
          <p:cNvPr id="305" name="ZoneTexte 304">
            <a:extLst>
              <a:ext uri="{FF2B5EF4-FFF2-40B4-BE49-F238E27FC236}">
                <a16:creationId xmlns="" xmlns:a16="http://schemas.microsoft.com/office/drawing/2014/main" id="{1F67B2F7-5223-4491-A36F-AE33B0562ED8}"/>
              </a:ext>
            </a:extLst>
          </p:cNvPr>
          <p:cNvSpPr txBox="1"/>
          <p:nvPr/>
        </p:nvSpPr>
        <p:spPr>
          <a:xfrm>
            <a:off x="3106189" y="1853336"/>
            <a:ext cx="1857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*</a:t>
            </a:r>
          </a:p>
        </p:txBody>
      </p:sp>
      <p:sp>
        <p:nvSpPr>
          <p:cNvPr id="306" name="ZoneTexte 305">
            <a:extLst>
              <a:ext uri="{FF2B5EF4-FFF2-40B4-BE49-F238E27FC236}">
                <a16:creationId xmlns="" xmlns:a16="http://schemas.microsoft.com/office/drawing/2014/main" id="{5395D2C0-A108-44BC-BC59-D3BB111B24CE}"/>
              </a:ext>
            </a:extLst>
          </p:cNvPr>
          <p:cNvSpPr txBox="1"/>
          <p:nvPr/>
        </p:nvSpPr>
        <p:spPr>
          <a:xfrm>
            <a:off x="3850166" y="1853988"/>
            <a:ext cx="1857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*</a:t>
            </a:r>
          </a:p>
        </p:txBody>
      </p:sp>
      <p:sp>
        <p:nvSpPr>
          <p:cNvPr id="307" name="ZoneTexte 306">
            <a:extLst>
              <a:ext uri="{FF2B5EF4-FFF2-40B4-BE49-F238E27FC236}">
                <a16:creationId xmlns="" xmlns:a16="http://schemas.microsoft.com/office/drawing/2014/main" id="{17152800-3CFB-43F5-AEE4-F89A3E2F0069}"/>
              </a:ext>
            </a:extLst>
          </p:cNvPr>
          <p:cNvSpPr txBox="1"/>
          <p:nvPr/>
        </p:nvSpPr>
        <p:spPr>
          <a:xfrm>
            <a:off x="3850211" y="1758348"/>
            <a:ext cx="1857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*</a:t>
            </a:r>
          </a:p>
        </p:txBody>
      </p:sp>
      <p:sp>
        <p:nvSpPr>
          <p:cNvPr id="308" name="Rectangle 307">
            <a:extLst>
              <a:ext uri="{FF2B5EF4-FFF2-40B4-BE49-F238E27FC236}">
                <a16:creationId xmlns="" xmlns:a16="http://schemas.microsoft.com/office/drawing/2014/main" id="{DA1EE4FF-671F-4EFF-88E7-86056E09C552}"/>
              </a:ext>
            </a:extLst>
          </p:cNvPr>
          <p:cNvSpPr/>
          <p:nvPr/>
        </p:nvSpPr>
        <p:spPr>
          <a:xfrm>
            <a:off x="1368751" y="1209977"/>
            <a:ext cx="4064295" cy="1701466"/>
          </a:xfrm>
          <a:prstGeom prst="rect">
            <a:avLst/>
          </a:prstGeom>
          <a:noFill/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2392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33632</TotalTime>
  <Words>216</Words>
  <Application>Microsoft Office PowerPoint</Application>
  <PresentationFormat>Affichage à l'écran (4:3)</PresentationFormat>
  <Paragraphs>123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Présentation PowerPoint</vt:lpstr>
    </vt:vector>
  </TitlesOfParts>
  <Company>IST Autria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Benoit Godard</dc:creator>
  <cp:lastModifiedBy>Compte Microsoft</cp:lastModifiedBy>
  <cp:revision>1069</cp:revision>
  <cp:lastPrinted>2020-03-11T16:15:49Z</cp:lastPrinted>
  <dcterms:created xsi:type="dcterms:W3CDTF">2017-10-23T08:30:30Z</dcterms:created>
  <dcterms:modified xsi:type="dcterms:W3CDTF">2021-12-09T07:02:32Z</dcterms:modified>
</cp:coreProperties>
</file>