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zanadrakoto, Lyra O" userId="edcb7f92-0fea-40e3-b7ad-55adfb9c0856" providerId="ADAL" clId="{45EA81C4-5467-471A-902A-F34DDB81689C}"/>
    <pc:docChg chg="modSld">
      <pc:chgData name="Razanadrakoto, Lyra O" userId="edcb7f92-0fea-40e3-b7ad-55adfb9c0856" providerId="ADAL" clId="{45EA81C4-5467-471A-902A-F34DDB81689C}" dt="2022-10-10T14:08:40.353" v="64" actId="20577"/>
      <pc:docMkLst>
        <pc:docMk/>
      </pc:docMkLst>
      <pc:sldChg chg="modSp mod">
        <pc:chgData name="Razanadrakoto, Lyra O" userId="edcb7f92-0fea-40e3-b7ad-55adfb9c0856" providerId="ADAL" clId="{45EA81C4-5467-471A-902A-F34DDB81689C}" dt="2022-10-10T12:33:17.810" v="3" actId="20577"/>
        <pc:sldMkLst>
          <pc:docMk/>
          <pc:sldMk cId="2880612252" sldId="262"/>
        </pc:sldMkLst>
        <pc:spChg chg="mod">
          <ac:chgData name="Razanadrakoto, Lyra O" userId="edcb7f92-0fea-40e3-b7ad-55adfb9c0856" providerId="ADAL" clId="{45EA81C4-5467-471A-902A-F34DDB81689C}" dt="2022-10-10T12:33:17.810" v="3" actId="20577"/>
          <ac:spMkLst>
            <pc:docMk/>
            <pc:sldMk cId="2880612252" sldId="262"/>
            <ac:spMk id="10" creationId="{EF8B6ADD-8088-4E62-930A-7BB2B40F2810}"/>
          </ac:spMkLst>
        </pc:spChg>
      </pc:sldChg>
      <pc:sldChg chg="modSp mod">
        <pc:chgData name="Razanadrakoto, Lyra O" userId="edcb7f92-0fea-40e3-b7ad-55adfb9c0856" providerId="ADAL" clId="{45EA81C4-5467-471A-902A-F34DDB81689C}" dt="2022-10-10T14:08:20.026" v="24" actId="20577"/>
        <pc:sldMkLst>
          <pc:docMk/>
          <pc:sldMk cId="73749029" sldId="263"/>
        </pc:sldMkLst>
        <pc:spChg chg="mod">
          <ac:chgData name="Razanadrakoto, Lyra O" userId="edcb7f92-0fea-40e3-b7ad-55adfb9c0856" providerId="ADAL" clId="{45EA81C4-5467-471A-902A-F34DDB81689C}" dt="2022-10-10T14:08:20.026" v="24" actId="20577"/>
          <ac:spMkLst>
            <pc:docMk/>
            <pc:sldMk cId="73749029" sldId="263"/>
            <ac:spMk id="2" creationId="{DE276447-912A-45FC-AE13-D1D3646AD79F}"/>
          </ac:spMkLst>
        </pc:spChg>
      </pc:sldChg>
      <pc:sldChg chg="modSp mod">
        <pc:chgData name="Razanadrakoto, Lyra O" userId="edcb7f92-0fea-40e3-b7ad-55adfb9c0856" providerId="ADAL" clId="{45EA81C4-5467-471A-902A-F34DDB81689C}" dt="2022-10-10T14:08:27.882" v="38" actId="20577"/>
        <pc:sldMkLst>
          <pc:docMk/>
          <pc:sldMk cId="2399573312" sldId="264"/>
        </pc:sldMkLst>
        <pc:spChg chg="mod">
          <ac:chgData name="Razanadrakoto, Lyra O" userId="edcb7f92-0fea-40e3-b7ad-55adfb9c0856" providerId="ADAL" clId="{45EA81C4-5467-471A-902A-F34DDB81689C}" dt="2022-10-10T14:08:27.882" v="38" actId="20577"/>
          <ac:spMkLst>
            <pc:docMk/>
            <pc:sldMk cId="2399573312" sldId="264"/>
            <ac:spMk id="2" creationId="{DE276447-912A-45FC-AE13-D1D3646AD79F}"/>
          </ac:spMkLst>
        </pc:spChg>
      </pc:sldChg>
      <pc:sldChg chg="modSp mod">
        <pc:chgData name="Razanadrakoto, Lyra O" userId="edcb7f92-0fea-40e3-b7ad-55adfb9c0856" providerId="ADAL" clId="{45EA81C4-5467-471A-902A-F34DDB81689C}" dt="2022-10-10T14:08:40.353" v="64" actId="20577"/>
        <pc:sldMkLst>
          <pc:docMk/>
          <pc:sldMk cId="2353404848" sldId="265"/>
        </pc:sldMkLst>
        <pc:spChg chg="mod">
          <ac:chgData name="Razanadrakoto, Lyra O" userId="edcb7f92-0fea-40e3-b7ad-55adfb9c0856" providerId="ADAL" clId="{45EA81C4-5467-471A-902A-F34DDB81689C}" dt="2022-10-10T14:08:40.353" v="64" actId="20577"/>
          <ac:spMkLst>
            <pc:docMk/>
            <pc:sldMk cId="2353404848" sldId="265"/>
            <ac:spMk id="2" creationId="{DE276447-912A-45FC-AE13-D1D3646AD79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56024-4254-4B53-87BA-B535F7DDBC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56DCA2-30DE-4B9D-B392-24A0700AE8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E9AAA-FD45-4E40-A590-B741B2240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9A2538-2B82-4664-BE04-38E05ABF5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4189D-DF0E-4ED7-843D-E4AC9E98E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5480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124B7-EF76-49C4-9BE0-41A2924E0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43320-B730-4AF1-A3EB-C964644D8B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03F8F-6FC3-4328-A833-4AE5E7980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885052-9B00-43FE-9B69-3F9C15A25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1B884-9AC5-4C86-9AB9-0E1D236A4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19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E60762-5741-44BF-847E-B4A79515DD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C39771-FAF3-46F5-9DB2-2551A1F800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4934A-E1D3-4CCD-A943-D6597541A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ACFBC8-C53F-497A-81D0-BB2B48A0B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A006B2-E8BA-4489-9466-C9577C913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201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AE0FF-053D-4487-81E6-CDE71D6A9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DD84D-C3FC-45FD-8EF5-599C6DC75E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7431C-7D40-41AB-B9A3-4CD7B5B55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6491A-B7E2-45C2-8376-A593E6A45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DDA3A-E9BA-4881-B88D-EEA0D180D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465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2F630-1ABB-486E-8F6C-9125A6918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835A90-C70D-4C3F-8E2B-A147AFE683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18617-DD97-42DB-AC63-4C31F6A79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CE5D9-50AF-4467-8EA7-832914306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DB804-937F-44D9-A939-2D936BD54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885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F8174-BE5A-48F7-BE13-69DFC0924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145A5-B9CB-4B36-ADE4-B3D6FF92B4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4EA5BB-BABF-4CE1-8C44-69D18D2D87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CAFCA5-2943-449D-AFF9-FB0CB09E0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493F63-EEBD-4FC7-B835-FA95785B7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547B52-5CB1-4084-8254-FE80DD87C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781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9CF8C-89B1-416C-B85E-44E4CDCF9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3B16D1-AD72-4EB8-B321-612F7A508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CD6515-7649-40B4-86AB-C7993C66BE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E58303-E701-47ED-8303-ABDC377B41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31CA5B-B178-4878-B52A-A8527EAD99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1C159C-FF61-4913-AAFF-4BFF6660C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6F9394-FAAA-403F-B18E-933C47006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1B00CE-5B7F-4676-A325-0BF353D3C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144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4B479-407E-406D-8E77-CF125652D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5B80BA-7B61-4AFD-A013-CC0AA2163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C756CF-D7AE-46E1-B7FE-7251A502B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EE2EC5-A730-42B2-A655-2A9768339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922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82FFD6-0726-40CF-B6D4-C8A4733D0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CE0387-A505-4FFB-8912-4ACC33103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4A3E7A-7AC5-48FF-B21D-B75658E05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609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F1621-B04D-48FF-B8E6-AC1945203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9F019-6484-4725-94AF-2E91691F5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8840D6-1C6F-4E02-850C-3C3E45F2C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929BE7-0986-41CC-9458-5A3878C16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21C466-8140-4405-BA5D-399E30483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8C0870-6BFB-41FA-AAEE-577F64F20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449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C4826-5BD5-4B3A-81D6-2013C9192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BC0406-B3F1-41BD-8006-F86FE42CE7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E2F063-A437-4A2C-9D98-BF95B6C37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CA9E7C-F1AC-410B-83C3-CAFF57EAA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397D43-0277-4E9B-936D-F0D4C50D0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C9D514-AEBA-4F04-A6EB-FB8BA5392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569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C52051-435C-4CFE-BEA8-D18D55A47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D0DF3-29B7-4F12-B634-0D82C89CC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3BD523-7049-4FEA-826B-931BA2E73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6C8C6-23A4-44BB-BCF6-C504FD39F915}" type="datetimeFigureOut">
              <a:rPr lang="en-GB" smtClean="0"/>
              <a:t>10/10/2022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C5159-2329-4E96-8CB7-9627A660C4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A0AC8F-1700-43F4-AB86-60D7D523AC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42088-BE32-476D-BE84-394504FC5F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10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light&#10;&#10;Description automatically generated">
            <a:extLst>
              <a:ext uri="{FF2B5EF4-FFF2-40B4-BE49-F238E27FC236}">
                <a16:creationId xmlns:a16="http://schemas.microsoft.com/office/drawing/2014/main" id="{88A53A97-1B93-4523-9FE0-604FF1689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076" y="2223516"/>
            <a:ext cx="3046476" cy="2410968"/>
          </a:xfrm>
          <a:prstGeom prst="rect">
            <a:avLst/>
          </a:prstGeom>
        </p:spPr>
      </p:pic>
      <p:pic>
        <p:nvPicPr>
          <p:cNvPr id="5" name="Picture 4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23AB9C81-1F9B-46EF-8559-7731BC2D24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4" y="2244785"/>
            <a:ext cx="3000756" cy="2151888"/>
          </a:xfrm>
          <a:prstGeom prst="rect">
            <a:avLst/>
          </a:prstGeom>
        </p:spPr>
      </p:pic>
      <p:pic>
        <p:nvPicPr>
          <p:cNvPr id="7" name="Picture 6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A96CAB43-2900-497A-88DE-58E5466C08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624" y="2223516"/>
            <a:ext cx="3057144" cy="24460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F8B6ADD-8088-4E62-930A-7BB2B40F2810}"/>
              </a:ext>
            </a:extLst>
          </p:cNvPr>
          <p:cNvSpPr txBox="1"/>
          <p:nvPr/>
        </p:nvSpPr>
        <p:spPr>
          <a:xfrm>
            <a:off x="276873" y="79899"/>
            <a:ext cx="51292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2 </a:t>
            </a:r>
            <a:r>
              <a:rPr lang="en-GB" sz="1200"/>
              <a:t>– figure </a:t>
            </a:r>
            <a:r>
              <a:rPr lang="en-GB" sz="1200" dirty="0"/>
              <a:t>supplement 1G co-transfection of EROS and NOX5 in HEK293-F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A2947C8-A3A8-4BE4-A7E6-3B3344E6C34A}"/>
              </a:ext>
            </a:extLst>
          </p:cNvPr>
          <p:cNvSpPr/>
          <p:nvPr/>
        </p:nvSpPr>
        <p:spPr>
          <a:xfrm>
            <a:off x="168465" y="2571638"/>
            <a:ext cx="1262264" cy="4572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B042FA-BDBC-4030-ACE1-FD30E40FD1F2}"/>
              </a:ext>
            </a:extLst>
          </p:cNvPr>
          <p:cNvSpPr txBox="1"/>
          <p:nvPr/>
        </p:nvSpPr>
        <p:spPr>
          <a:xfrm rot="16200000">
            <a:off x="371522" y="1249537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 ++ EROS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0D13D8-7398-4CD1-A4FB-EDB33D52A94F}"/>
              </a:ext>
            </a:extLst>
          </p:cNvPr>
          <p:cNvSpPr txBox="1"/>
          <p:nvPr/>
        </p:nvSpPr>
        <p:spPr>
          <a:xfrm rot="16200000">
            <a:off x="296897" y="1435563"/>
            <a:ext cx="1419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EROS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062D92-A664-463E-8507-E0C182AD6F45}"/>
              </a:ext>
            </a:extLst>
          </p:cNvPr>
          <p:cNvSpPr txBox="1"/>
          <p:nvPr/>
        </p:nvSpPr>
        <p:spPr>
          <a:xfrm rot="16200000">
            <a:off x="-234625" y="1249537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A4629A-BDF9-496F-9421-454E6A0CF161}"/>
              </a:ext>
            </a:extLst>
          </p:cNvPr>
          <p:cNvSpPr txBox="1"/>
          <p:nvPr/>
        </p:nvSpPr>
        <p:spPr>
          <a:xfrm rot="16200000">
            <a:off x="-514312" y="1249537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3B2D44D-25DD-40EA-8FC3-CD141846E6A1}"/>
              </a:ext>
            </a:extLst>
          </p:cNvPr>
          <p:cNvCxnSpPr/>
          <p:nvPr/>
        </p:nvCxnSpPr>
        <p:spPr>
          <a:xfrm>
            <a:off x="313934" y="837732"/>
            <a:ext cx="10798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992E38C-7998-4D70-B035-6647405FDA88}"/>
              </a:ext>
            </a:extLst>
          </p:cNvPr>
          <p:cNvSpPr txBox="1"/>
          <p:nvPr/>
        </p:nvSpPr>
        <p:spPr>
          <a:xfrm>
            <a:off x="654877" y="571485"/>
            <a:ext cx="425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- SA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9CBFDE-ACCA-4963-A3BB-B029138D7172}"/>
              </a:ext>
            </a:extLst>
          </p:cNvPr>
          <p:cNvSpPr/>
          <p:nvPr/>
        </p:nvSpPr>
        <p:spPr>
          <a:xfrm>
            <a:off x="1592282" y="2567259"/>
            <a:ext cx="126226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E7A32B-029F-4434-8246-6C888E583D0D}"/>
              </a:ext>
            </a:extLst>
          </p:cNvPr>
          <p:cNvSpPr txBox="1"/>
          <p:nvPr/>
        </p:nvSpPr>
        <p:spPr>
          <a:xfrm rot="16200000">
            <a:off x="1850562" y="1263438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 ++ EROS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6CA13EB-9205-4963-8C3F-2522A82B9BF0}"/>
              </a:ext>
            </a:extLst>
          </p:cNvPr>
          <p:cNvSpPr txBox="1"/>
          <p:nvPr/>
        </p:nvSpPr>
        <p:spPr>
          <a:xfrm rot="16200000">
            <a:off x="1775937" y="1449464"/>
            <a:ext cx="1419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EROS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C274F7-7EB5-43EC-8924-C20DA1947A0D}"/>
              </a:ext>
            </a:extLst>
          </p:cNvPr>
          <p:cNvSpPr txBox="1"/>
          <p:nvPr/>
        </p:nvSpPr>
        <p:spPr>
          <a:xfrm rot="16200000">
            <a:off x="1244415" y="1263438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CCC187-EDB6-460A-8060-293192745F70}"/>
              </a:ext>
            </a:extLst>
          </p:cNvPr>
          <p:cNvSpPr txBox="1"/>
          <p:nvPr/>
        </p:nvSpPr>
        <p:spPr>
          <a:xfrm rot="16200000">
            <a:off x="964728" y="1263438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F3670E1-F6E0-41F4-B4FF-0EDADA430B55}"/>
              </a:ext>
            </a:extLst>
          </p:cNvPr>
          <p:cNvCxnSpPr/>
          <p:nvPr/>
        </p:nvCxnSpPr>
        <p:spPr>
          <a:xfrm>
            <a:off x="1718944" y="843703"/>
            <a:ext cx="10798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7BB6522-807F-4362-812A-C1FE1091C040}"/>
              </a:ext>
            </a:extLst>
          </p:cNvPr>
          <p:cNvSpPr txBox="1"/>
          <p:nvPr/>
        </p:nvSpPr>
        <p:spPr>
          <a:xfrm>
            <a:off x="2059887" y="577456"/>
            <a:ext cx="456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+ SA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0986E8-CF09-4F09-A945-927EE70AB57D}"/>
              </a:ext>
            </a:extLst>
          </p:cNvPr>
          <p:cNvSpPr txBox="1"/>
          <p:nvPr/>
        </p:nvSpPr>
        <p:spPr>
          <a:xfrm>
            <a:off x="7438688" y="3952208"/>
            <a:ext cx="14389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p22</a:t>
            </a:r>
            <a:r>
              <a:rPr lang="en-GB" sz="1200" i="1" dirty="0"/>
              <a:t>phox</a:t>
            </a:r>
            <a:r>
              <a:rPr lang="en-GB" sz="1200" dirty="0"/>
              <a:t> Ab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82669E-4F55-42A5-AF15-A6A65EF6C22A}"/>
              </a:ext>
            </a:extLst>
          </p:cNvPr>
          <p:cNvSpPr txBox="1"/>
          <p:nvPr/>
        </p:nvSpPr>
        <p:spPr>
          <a:xfrm>
            <a:off x="7393730" y="3028924"/>
            <a:ext cx="14389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tubulin Ab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03879BB-4C3A-4726-956A-E225C2746A10}"/>
              </a:ext>
            </a:extLst>
          </p:cNvPr>
          <p:cNvSpPr txBox="1"/>
          <p:nvPr/>
        </p:nvSpPr>
        <p:spPr>
          <a:xfrm>
            <a:off x="11499769" y="3721376"/>
            <a:ext cx="15109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EROS</a:t>
            </a:r>
          </a:p>
          <a:p>
            <a:r>
              <a:rPr lang="en-GB" sz="1200" dirty="0"/>
              <a:t> (FLAG Ab)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4251B7F-2577-44EC-AC79-B191896DC6C7}"/>
              </a:ext>
            </a:extLst>
          </p:cNvPr>
          <p:cNvCxnSpPr>
            <a:cxnSpLocks/>
          </p:cNvCxnSpPr>
          <p:nvPr/>
        </p:nvCxnSpPr>
        <p:spPr>
          <a:xfrm flipH="1">
            <a:off x="2930001" y="282359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0E11BF2-3547-4552-9E2F-C4AA07AD8590}"/>
              </a:ext>
            </a:extLst>
          </p:cNvPr>
          <p:cNvCxnSpPr>
            <a:cxnSpLocks/>
          </p:cNvCxnSpPr>
          <p:nvPr/>
        </p:nvCxnSpPr>
        <p:spPr>
          <a:xfrm flipH="1">
            <a:off x="7097083" y="3181459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FA2134C-04C0-4175-82E8-01D7818B0943}"/>
              </a:ext>
            </a:extLst>
          </p:cNvPr>
          <p:cNvCxnSpPr>
            <a:cxnSpLocks/>
          </p:cNvCxnSpPr>
          <p:nvPr/>
        </p:nvCxnSpPr>
        <p:spPr>
          <a:xfrm flipH="1">
            <a:off x="7136848" y="4106687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956D551-0072-4657-B59D-ADE3DC1DDC67}"/>
              </a:ext>
            </a:extLst>
          </p:cNvPr>
          <p:cNvCxnSpPr>
            <a:cxnSpLocks/>
          </p:cNvCxnSpPr>
          <p:nvPr/>
        </p:nvCxnSpPr>
        <p:spPr>
          <a:xfrm flipH="1">
            <a:off x="11197929" y="3870716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9A1EC91A-B089-4557-BE17-42B60F17D600}"/>
              </a:ext>
            </a:extLst>
          </p:cNvPr>
          <p:cNvSpPr txBox="1"/>
          <p:nvPr/>
        </p:nvSpPr>
        <p:spPr>
          <a:xfrm rot="16200000">
            <a:off x="4460317" y="1225195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 ++ EROS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8B487A2-6478-491C-933F-BFDA9E2E979E}"/>
              </a:ext>
            </a:extLst>
          </p:cNvPr>
          <p:cNvSpPr txBox="1"/>
          <p:nvPr/>
        </p:nvSpPr>
        <p:spPr>
          <a:xfrm rot="16200000">
            <a:off x="4385692" y="1411221"/>
            <a:ext cx="1419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EROS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3237F4-51B5-48C7-BF51-E0397E57837B}"/>
              </a:ext>
            </a:extLst>
          </p:cNvPr>
          <p:cNvSpPr txBox="1"/>
          <p:nvPr/>
        </p:nvSpPr>
        <p:spPr>
          <a:xfrm rot="16200000">
            <a:off x="3854170" y="1225195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AEE427B-749D-4850-82BE-C3DB58D1A1D6}"/>
              </a:ext>
            </a:extLst>
          </p:cNvPr>
          <p:cNvSpPr txBox="1"/>
          <p:nvPr/>
        </p:nvSpPr>
        <p:spPr>
          <a:xfrm rot="16200000">
            <a:off x="3574483" y="1225195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0C51801-21BB-49AC-8BBC-AED18C193160}"/>
              </a:ext>
            </a:extLst>
          </p:cNvPr>
          <p:cNvCxnSpPr/>
          <p:nvPr/>
        </p:nvCxnSpPr>
        <p:spPr>
          <a:xfrm>
            <a:off x="4402729" y="813390"/>
            <a:ext cx="10798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DDE7FCE-3974-4690-8F2E-9C75870E7DDD}"/>
              </a:ext>
            </a:extLst>
          </p:cNvPr>
          <p:cNvSpPr txBox="1"/>
          <p:nvPr/>
        </p:nvSpPr>
        <p:spPr>
          <a:xfrm>
            <a:off x="4743672" y="547143"/>
            <a:ext cx="425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- SA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2BDBC99-FBD5-4EAA-A507-A85DC155556A}"/>
              </a:ext>
            </a:extLst>
          </p:cNvPr>
          <p:cNvSpPr txBox="1"/>
          <p:nvPr/>
        </p:nvSpPr>
        <p:spPr>
          <a:xfrm rot="16200000">
            <a:off x="5939357" y="1239096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 ++ EROS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9F25EC3-BC4E-4872-AED0-B65516C7DE42}"/>
              </a:ext>
            </a:extLst>
          </p:cNvPr>
          <p:cNvSpPr txBox="1"/>
          <p:nvPr/>
        </p:nvSpPr>
        <p:spPr>
          <a:xfrm rot="16200000">
            <a:off x="5864732" y="1425122"/>
            <a:ext cx="1419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EROS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DF5E9FC-B6E5-4FFA-80E7-01F4B5626713}"/>
              </a:ext>
            </a:extLst>
          </p:cNvPr>
          <p:cNvSpPr txBox="1"/>
          <p:nvPr/>
        </p:nvSpPr>
        <p:spPr>
          <a:xfrm rot="16200000">
            <a:off x="5333210" y="1239096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05B990E-80E5-438E-91E9-B062E9F4547E}"/>
              </a:ext>
            </a:extLst>
          </p:cNvPr>
          <p:cNvSpPr txBox="1"/>
          <p:nvPr/>
        </p:nvSpPr>
        <p:spPr>
          <a:xfrm rot="16200000">
            <a:off x="5053523" y="1239096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FC2F65E-FDEC-4521-9028-99D194D29651}"/>
              </a:ext>
            </a:extLst>
          </p:cNvPr>
          <p:cNvCxnSpPr/>
          <p:nvPr/>
        </p:nvCxnSpPr>
        <p:spPr>
          <a:xfrm>
            <a:off x="5807739" y="819361"/>
            <a:ext cx="10798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C96532BE-7899-4174-A11B-9110F69CB01C}"/>
              </a:ext>
            </a:extLst>
          </p:cNvPr>
          <p:cNvSpPr txBox="1"/>
          <p:nvPr/>
        </p:nvSpPr>
        <p:spPr>
          <a:xfrm>
            <a:off x="6148682" y="553114"/>
            <a:ext cx="456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+ SA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1F4AE21-BDB1-41FD-89E9-FA91DF1DE7FC}"/>
              </a:ext>
            </a:extLst>
          </p:cNvPr>
          <p:cNvSpPr txBox="1"/>
          <p:nvPr/>
        </p:nvSpPr>
        <p:spPr>
          <a:xfrm rot="16200000">
            <a:off x="8544838" y="1245848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 ++ EROS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7558DC0-BB7A-4C2B-9A95-CDCD75838F37}"/>
              </a:ext>
            </a:extLst>
          </p:cNvPr>
          <p:cNvSpPr txBox="1"/>
          <p:nvPr/>
        </p:nvSpPr>
        <p:spPr>
          <a:xfrm rot="16200000">
            <a:off x="8470213" y="1431874"/>
            <a:ext cx="1419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EROS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573CD99-1D25-45D7-9020-81EE4124B9F3}"/>
              </a:ext>
            </a:extLst>
          </p:cNvPr>
          <p:cNvSpPr txBox="1"/>
          <p:nvPr/>
        </p:nvSpPr>
        <p:spPr>
          <a:xfrm rot="16200000">
            <a:off x="7938691" y="1245848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577536A-69D9-4DE2-BE31-118F4BFE54BB}"/>
              </a:ext>
            </a:extLst>
          </p:cNvPr>
          <p:cNvSpPr txBox="1"/>
          <p:nvPr/>
        </p:nvSpPr>
        <p:spPr>
          <a:xfrm rot="16200000">
            <a:off x="7659004" y="1245848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E70FBB6-8076-411A-A5A1-DF2F0F31B40F}"/>
              </a:ext>
            </a:extLst>
          </p:cNvPr>
          <p:cNvCxnSpPr/>
          <p:nvPr/>
        </p:nvCxnSpPr>
        <p:spPr>
          <a:xfrm>
            <a:off x="8487250" y="834043"/>
            <a:ext cx="10798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E6868751-D49B-49A9-8DA2-13B3F3E9CFE1}"/>
              </a:ext>
            </a:extLst>
          </p:cNvPr>
          <p:cNvSpPr txBox="1"/>
          <p:nvPr/>
        </p:nvSpPr>
        <p:spPr>
          <a:xfrm>
            <a:off x="8828193" y="567796"/>
            <a:ext cx="425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- SA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DF5599D-BB65-4222-9017-74F790AA47CD}"/>
              </a:ext>
            </a:extLst>
          </p:cNvPr>
          <p:cNvSpPr txBox="1"/>
          <p:nvPr/>
        </p:nvSpPr>
        <p:spPr>
          <a:xfrm rot="16200000">
            <a:off x="10062021" y="1263437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 ++ EROS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0985D63-2787-407B-9E47-B2A2EFD58249}"/>
              </a:ext>
            </a:extLst>
          </p:cNvPr>
          <p:cNvSpPr txBox="1"/>
          <p:nvPr/>
        </p:nvSpPr>
        <p:spPr>
          <a:xfrm rot="16200000">
            <a:off x="9952323" y="1449463"/>
            <a:ext cx="1419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EROS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5783A6B-7417-4BB6-9C73-7535608EE5F2}"/>
              </a:ext>
            </a:extLst>
          </p:cNvPr>
          <p:cNvSpPr txBox="1"/>
          <p:nvPr/>
        </p:nvSpPr>
        <p:spPr>
          <a:xfrm rot="16200000">
            <a:off x="9528732" y="1263437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 + p22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45BD1C9-8E0D-4BDE-84E8-29701C831683}"/>
              </a:ext>
            </a:extLst>
          </p:cNvPr>
          <p:cNvSpPr txBox="1"/>
          <p:nvPr/>
        </p:nvSpPr>
        <p:spPr>
          <a:xfrm rot="16200000">
            <a:off x="9249045" y="1263437"/>
            <a:ext cx="179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NOX5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CB9650B-4F55-4A9E-826D-264E59A60B04}"/>
              </a:ext>
            </a:extLst>
          </p:cNvPr>
          <p:cNvCxnSpPr/>
          <p:nvPr/>
        </p:nvCxnSpPr>
        <p:spPr>
          <a:xfrm>
            <a:off x="10003261" y="834824"/>
            <a:ext cx="10798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A9E19CA5-E00B-4FA4-9A6D-31F00BAABCD4}"/>
              </a:ext>
            </a:extLst>
          </p:cNvPr>
          <p:cNvSpPr txBox="1"/>
          <p:nvPr/>
        </p:nvSpPr>
        <p:spPr>
          <a:xfrm>
            <a:off x="10344497" y="561381"/>
            <a:ext cx="456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+ 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4D4FC96-7C1A-4C04-B5C7-3005593F778C}"/>
              </a:ext>
            </a:extLst>
          </p:cNvPr>
          <p:cNvSpPr txBox="1"/>
          <p:nvPr/>
        </p:nvSpPr>
        <p:spPr>
          <a:xfrm>
            <a:off x="3215154" y="2700558"/>
            <a:ext cx="12763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NOX5</a:t>
            </a:r>
            <a:endParaRPr lang="en-GB" sz="1200" i="1" dirty="0"/>
          </a:p>
          <a:p>
            <a:r>
              <a:rPr lang="en-GB" sz="1200" dirty="0"/>
              <a:t>(GFP)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9405613-3252-4AC8-80CD-3D08A67E37F5}"/>
              </a:ext>
            </a:extLst>
          </p:cNvPr>
          <p:cNvSpPr/>
          <p:nvPr/>
        </p:nvSpPr>
        <p:spPr>
          <a:xfrm>
            <a:off x="4244710" y="3028923"/>
            <a:ext cx="1262264" cy="4000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F2FFB93-E348-47DD-8566-4FB24D77A607}"/>
              </a:ext>
            </a:extLst>
          </p:cNvPr>
          <p:cNvSpPr/>
          <p:nvPr/>
        </p:nvSpPr>
        <p:spPr>
          <a:xfrm>
            <a:off x="5766239" y="3036831"/>
            <a:ext cx="1262264" cy="4000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8BEEEE2-1296-4A3B-B54A-4B5D6DE1B83F}"/>
              </a:ext>
            </a:extLst>
          </p:cNvPr>
          <p:cNvSpPr/>
          <p:nvPr/>
        </p:nvSpPr>
        <p:spPr>
          <a:xfrm>
            <a:off x="4257260" y="3927602"/>
            <a:ext cx="1262264" cy="4000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40125C2-1EBA-4E37-9AA8-D6D2757C4516}"/>
              </a:ext>
            </a:extLst>
          </p:cNvPr>
          <p:cNvSpPr/>
          <p:nvPr/>
        </p:nvSpPr>
        <p:spPr>
          <a:xfrm>
            <a:off x="5771309" y="3927601"/>
            <a:ext cx="1262264" cy="4000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CB1084C-E164-4B5C-8F32-1C80550B3E4E}"/>
              </a:ext>
            </a:extLst>
          </p:cNvPr>
          <p:cNvSpPr/>
          <p:nvPr/>
        </p:nvSpPr>
        <p:spPr>
          <a:xfrm>
            <a:off x="8346076" y="3732313"/>
            <a:ext cx="1262264" cy="4000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D72BCB2-8743-4B43-B212-E509194FCEEA}"/>
              </a:ext>
            </a:extLst>
          </p:cNvPr>
          <p:cNvSpPr/>
          <p:nvPr/>
        </p:nvSpPr>
        <p:spPr>
          <a:xfrm>
            <a:off x="9913248" y="3732313"/>
            <a:ext cx="1262264" cy="4000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54FA14D-0D27-4CB8-9DCD-8FF31D8BD966}"/>
              </a:ext>
            </a:extLst>
          </p:cNvPr>
          <p:cNvSpPr txBox="1"/>
          <p:nvPr/>
        </p:nvSpPr>
        <p:spPr>
          <a:xfrm>
            <a:off x="89234" y="4923601"/>
            <a:ext cx="11267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Samples were run on a gel and membrane was cut prior to incubation with the indicated antibody followed by fluorescently –tagged secondary antibody. p22</a:t>
            </a:r>
            <a:r>
              <a:rPr lang="en-GB" sz="1200" i="1" dirty="0"/>
              <a:t>phox</a:t>
            </a:r>
            <a:r>
              <a:rPr lang="en-GB" sz="1200" dirty="0"/>
              <a:t> membrane was </a:t>
            </a:r>
            <a:r>
              <a:rPr lang="en-GB" sz="1200" dirty="0" err="1"/>
              <a:t>reincubated</a:t>
            </a:r>
            <a:r>
              <a:rPr lang="en-GB" sz="1200" dirty="0"/>
              <a:t> with EROS antibody. Each panel represents different exposure time. Red square indicates the image used in the figure and arrow points to the band(s) of interest.</a:t>
            </a:r>
          </a:p>
        </p:txBody>
      </p:sp>
    </p:spTree>
    <p:extLst>
      <p:ext uri="{BB962C8B-B14F-4D97-AF65-F5344CB8AC3E}">
        <p14:creationId xmlns:p14="http://schemas.microsoft.com/office/powerpoint/2010/main" val="2880612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276447-912A-45FC-AE13-D1D3646AD79F}"/>
              </a:ext>
            </a:extLst>
          </p:cNvPr>
          <p:cNvSpPr txBox="1"/>
          <p:nvPr/>
        </p:nvSpPr>
        <p:spPr>
          <a:xfrm>
            <a:off x="257175" y="171450"/>
            <a:ext cx="47273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2 – figure supplement 1I NOX1 expression in EROS knockout colon</a:t>
            </a:r>
            <a:endParaRPr lang="en-GB" sz="1200" baseline="30000" dirty="0"/>
          </a:p>
        </p:txBody>
      </p:sp>
      <p:pic>
        <p:nvPicPr>
          <p:cNvPr id="4" name="Picture 3" descr="A picture containing letter&#10;&#10;Description automatically generated">
            <a:extLst>
              <a:ext uri="{FF2B5EF4-FFF2-40B4-BE49-F238E27FC236}">
                <a16:creationId xmlns:a16="http://schemas.microsoft.com/office/drawing/2014/main" id="{7179346C-63BF-44CF-9BA9-0175CDFACB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7" t="19087" r="15884" b="7632"/>
          <a:stretch/>
        </p:blipFill>
        <p:spPr>
          <a:xfrm>
            <a:off x="389022" y="1371607"/>
            <a:ext cx="2520000" cy="2221576"/>
          </a:xfrm>
          <a:prstGeom prst="rect">
            <a:avLst/>
          </a:prstGeom>
        </p:spPr>
      </p:pic>
      <p:pic>
        <p:nvPicPr>
          <p:cNvPr id="6" name="Picture 5" descr="A black and white image of a ship&#10;&#10;Description automatically generated with low confidence">
            <a:extLst>
              <a:ext uri="{FF2B5EF4-FFF2-40B4-BE49-F238E27FC236}">
                <a16:creationId xmlns:a16="http://schemas.microsoft.com/office/drawing/2014/main" id="{8FE789D4-135D-4BB1-A343-62BDB2747C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6" t="20425" r="15884" b="6294"/>
          <a:stretch/>
        </p:blipFill>
        <p:spPr>
          <a:xfrm>
            <a:off x="3926304" y="1371607"/>
            <a:ext cx="2520000" cy="2221576"/>
          </a:xfrm>
          <a:prstGeom prst="rect">
            <a:avLst/>
          </a:prstGeom>
        </p:spPr>
      </p:pic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0B121BF7-60AE-40BF-93BE-555D5A5E84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6" t="39060" r="29115" b="9143"/>
          <a:stretch/>
        </p:blipFill>
        <p:spPr>
          <a:xfrm>
            <a:off x="7230978" y="1371606"/>
            <a:ext cx="2520000" cy="222157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E32486C-B9BC-4535-8630-522DC89A566A}"/>
              </a:ext>
            </a:extLst>
          </p:cNvPr>
          <p:cNvCxnSpPr>
            <a:cxnSpLocks/>
          </p:cNvCxnSpPr>
          <p:nvPr/>
        </p:nvCxnSpPr>
        <p:spPr>
          <a:xfrm>
            <a:off x="845131" y="1236600"/>
            <a:ext cx="8600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2E63425-CD4E-41D1-9A20-DB72280123DC}"/>
              </a:ext>
            </a:extLst>
          </p:cNvPr>
          <p:cNvSpPr txBox="1"/>
          <p:nvPr/>
        </p:nvSpPr>
        <p:spPr>
          <a:xfrm>
            <a:off x="916043" y="959601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CF8E268-EEE0-4D58-9EE4-9DA09169DE60}"/>
              </a:ext>
            </a:extLst>
          </p:cNvPr>
          <p:cNvCxnSpPr>
            <a:cxnSpLocks/>
          </p:cNvCxnSpPr>
          <p:nvPr/>
        </p:nvCxnSpPr>
        <p:spPr>
          <a:xfrm>
            <a:off x="1827527" y="1236600"/>
            <a:ext cx="7894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4E94EB6-E4B6-4B17-9056-06908582D53A}"/>
              </a:ext>
            </a:extLst>
          </p:cNvPr>
          <p:cNvSpPr txBox="1"/>
          <p:nvPr/>
        </p:nvSpPr>
        <p:spPr>
          <a:xfrm>
            <a:off x="1997725" y="956676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B0F18D4-6FF8-49D9-8D86-04D205DFCAB0}"/>
              </a:ext>
            </a:extLst>
          </p:cNvPr>
          <p:cNvCxnSpPr>
            <a:cxnSpLocks/>
          </p:cNvCxnSpPr>
          <p:nvPr/>
        </p:nvCxnSpPr>
        <p:spPr>
          <a:xfrm>
            <a:off x="4324198" y="1236600"/>
            <a:ext cx="8600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C5E7387-23EC-43F9-81F6-19B769B3B3B6}"/>
              </a:ext>
            </a:extLst>
          </p:cNvPr>
          <p:cNvSpPr txBox="1"/>
          <p:nvPr/>
        </p:nvSpPr>
        <p:spPr>
          <a:xfrm>
            <a:off x="4395110" y="959601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8D730E2-4C96-4434-8EB1-69FF5FB9FDCF}"/>
              </a:ext>
            </a:extLst>
          </p:cNvPr>
          <p:cNvCxnSpPr>
            <a:cxnSpLocks/>
          </p:cNvCxnSpPr>
          <p:nvPr/>
        </p:nvCxnSpPr>
        <p:spPr>
          <a:xfrm>
            <a:off x="5306594" y="1236600"/>
            <a:ext cx="7894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716BAD9-A76A-4BF1-86EC-624EB985CB1C}"/>
              </a:ext>
            </a:extLst>
          </p:cNvPr>
          <p:cNvSpPr txBox="1"/>
          <p:nvPr/>
        </p:nvSpPr>
        <p:spPr>
          <a:xfrm>
            <a:off x="5476792" y="956676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1591B7F-FAF3-4746-B4DF-53FBDFC8E467}"/>
              </a:ext>
            </a:extLst>
          </p:cNvPr>
          <p:cNvCxnSpPr>
            <a:cxnSpLocks/>
          </p:cNvCxnSpPr>
          <p:nvPr/>
        </p:nvCxnSpPr>
        <p:spPr>
          <a:xfrm>
            <a:off x="7630995" y="1225280"/>
            <a:ext cx="8600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C449D179-DC93-4E97-81B4-9C8B0912A5CE}"/>
              </a:ext>
            </a:extLst>
          </p:cNvPr>
          <p:cNvSpPr txBox="1"/>
          <p:nvPr/>
        </p:nvSpPr>
        <p:spPr>
          <a:xfrm>
            <a:off x="7701907" y="948281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F8C3439-45BF-4DC9-923E-609B0D5B91B8}"/>
              </a:ext>
            </a:extLst>
          </p:cNvPr>
          <p:cNvCxnSpPr>
            <a:cxnSpLocks/>
          </p:cNvCxnSpPr>
          <p:nvPr/>
        </p:nvCxnSpPr>
        <p:spPr>
          <a:xfrm>
            <a:off x="8613391" y="1225280"/>
            <a:ext cx="7894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8E8B1B5-E436-4FAD-9F3C-600C0BE6ABA4}"/>
              </a:ext>
            </a:extLst>
          </p:cNvPr>
          <p:cNvSpPr txBox="1"/>
          <p:nvPr/>
        </p:nvSpPr>
        <p:spPr>
          <a:xfrm>
            <a:off x="8783589" y="945356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57053B5-020F-4194-B041-FCBBD1B5DF4A}"/>
              </a:ext>
            </a:extLst>
          </p:cNvPr>
          <p:cNvSpPr txBox="1"/>
          <p:nvPr/>
        </p:nvSpPr>
        <p:spPr>
          <a:xfrm>
            <a:off x="3111451" y="2490018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E562BA44-47AD-4C30-B0F9-F4AD4D1E1157}"/>
              </a:ext>
            </a:extLst>
          </p:cNvPr>
          <p:cNvSpPr/>
          <p:nvPr/>
        </p:nvSpPr>
        <p:spPr>
          <a:xfrm>
            <a:off x="2909022" y="2458689"/>
            <a:ext cx="232608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526CFA-5225-4CE7-B5AD-48661774CC38}"/>
              </a:ext>
            </a:extLst>
          </p:cNvPr>
          <p:cNvSpPr txBox="1"/>
          <p:nvPr/>
        </p:nvSpPr>
        <p:spPr>
          <a:xfrm>
            <a:off x="3111451" y="1823688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NOX1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29" name="Right Brace 28">
            <a:extLst>
              <a:ext uri="{FF2B5EF4-FFF2-40B4-BE49-F238E27FC236}">
                <a16:creationId xmlns:a16="http://schemas.microsoft.com/office/drawing/2014/main" id="{7C73E6BC-87F3-4E4B-9C50-3E7B97458A76}"/>
              </a:ext>
            </a:extLst>
          </p:cNvPr>
          <p:cNvSpPr/>
          <p:nvPr/>
        </p:nvSpPr>
        <p:spPr>
          <a:xfrm>
            <a:off x="2930003" y="1566309"/>
            <a:ext cx="181448" cy="816686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4E89C0-3B63-44DB-8358-3F071AA57BF0}"/>
              </a:ext>
            </a:extLst>
          </p:cNvPr>
          <p:cNvSpPr txBox="1"/>
          <p:nvPr/>
        </p:nvSpPr>
        <p:spPr>
          <a:xfrm>
            <a:off x="3111451" y="2910770"/>
            <a:ext cx="51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31" name="Right Brace 30">
            <a:extLst>
              <a:ext uri="{FF2B5EF4-FFF2-40B4-BE49-F238E27FC236}">
                <a16:creationId xmlns:a16="http://schemas.microsoft.com/office/drawing/2014/main" id="{DF0AD585-D2EC-431E-9B14-719043A173AD}"/>
              </a:ext>
            </a:extLst>
          </p:cNvPr>
          <p:cNvSpPr/>
          <p:nvPr/>
        </p:nvSpPr>
        <p:spPr>
          <a:xfrm>
            <a:off x="2922549" y="2879441"/>
            <a:ext cx="219081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5FB7DB7-DDCC-4C06-988E-C574C927E736}"/>
              </a:ext>
            </a:extLst>
          </p:cNvPr>
          <p:cNvSpPr txBox="1"/>
          <p:nvPr/>
        </p:nvSpPr>
        <p:spPr>
          <a:xfrm>
            <a:off x="6666583" y="2546583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33" name="Right Brace 32">
            <a:extLst>
              <a:ext uri="{FF2B5EF4-FFF2-40B4-BE49-F238E27FC236}">
                <a16:creationId xmlns:a16="http://schemas.microsoft.com/office/drawing/2014/main" id="{968B0082-2782-44BF-A053-0E917E8DDDBE}"/>
              </a:ext>
            </a:extLst>
          </p:cNvPr>
          <p:cNvSpPr/>
          <p:nvPr/>
        </p:nvSpPr>
        <p:spPr>
          <a:xfrm>
            <a:off x="6464154" y="2515254"/>
            <a:ext cx="232608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EE14A08-A083-4A4D-9524-20BB09EADB62}"/>
              </a:ext>
            </a:extLst>
          </p:cNvPr>
          <p:cNvSpPr txBox="1"/>
          <p:nvPr/>
        </p:nvSpPr>
        <p:spPr>
          <a:xfrm>
            <a:off x="6666583" y="1880253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NOX1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35" name="Right Brace 34">
            <a:extLst>
              <a:ext uri="{FF2B5EF4-FFF2-40B4-BE49-F238E27FC236}">
                <a16:creationId xmlns:a16="http://schemas.microsoft.com/office/drawing/2014/main" id="{E7E89702-4AB4-420C-B451-A3AC1C1D5E3B}"/>
              </a:ext>
            </a:extLst>
          </p:cNvPr>
          <p:cNvSpPr/>
          <p:nvPr/>
        </p:nvSpPr>
        <p:spPr>
          <a:xfrm>
            <a:off x="6485135" y="1622874"/>
            <a:ext cx="181448" cy="816686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84E61C-2AA6-4274-9B98-2BCF7DD9B2B4}"/>
              </a:ext>
            </a:extLst>
          </p:cNvPr>
          <p:cNvSpPr txBox="1"/>
          <p:nvPr/>
        </p:nvSpPr>
        <p:spPr>
          <a:xfrm>
            <a:off x="6666583" y="2967335"/>
            <a:ext cx="51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01A20946-8756-400A-88EE-3A0F48D4507A}"/>
              </a:ext>
            </a:extLst>
          </p:cNvPr>
          <p:cNvSpPr/>
          <p:nvPr/>
        </p:nvSpPr>
        <p:spPr>
          <a:xfrm>
            <a:off x="6477681" y="2936006"/>
            <a:ext cx="219081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8DCBE3-B0A8-4670-A4CC-7F83E32127B6}"/>
              </a:ext>
            </a:extLst>
          </p:cNvPr>
          <p:cNvSpPr txBox="1"/>
          <p:nvPr/>
        </p:nvSpPr>
        <p:spPr>
          <a:xfrm>
            <a:off x="10021049" y="1867820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NOX1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41" name="Right Brace 40">
            <a:extLst>
              <a:ext uri="{FF2B5EF4-FFF2-40B4-BE49-F238E27FC236}">
                <a16:creationId xmlns:a16="http://schemas.microsoft.com/office/drawing/2014/main" id="{731FFE91-C1C3-43FA-895F-126084669197}"/>
              </a:ext>
            </a:extLst>
          </p:cNvPr>
          <p:cNvSpPr/>
          <p:nvPr/>
        </p:nvSpPr>
        <p:spPr>
          <a:xfrm>
            <a:off x="9842416" y="1591545"/>
            <a:ext cx="181448" cy="816686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C6E3790-9456-4A1D-9717-4DF53AD8D25A}"/>
              </a:ext>
            </a:extLst>
          </p:cNvPr>
          <p:cNvSpPr/>
          <p:nvPr/>
        </p:nvSpPr>
        <p:spPr>
          <a:xfrm>
            <a:off x="4190859" y="2877884"/>
            <a:ext cx="2062900" cy="3634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4C12D17-76B9-4448-AD35-B7B6A981E728}"/>
              </a:ext>
            </a:extLst>
          </p:cNvPr>
          <p:cNvSpPr/>
          <p:nvPr/>
        </p:nvSpPr>
        <p:spPr>
          <a:xfrm>
            <a:off x="639371" y="2474337"/>
            <a:ext cx="2062900" cy="2767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64793DB-AF9D-466F-8A5E-4B61CD7D1CCD}"/>
              </a:ext>
            </a:extLst>
          </p:cNvPr>
          <p:cNvSpPr/>
          <p:nvPr/>
        </p:nvSpPr>
        <p:spPr>
          <a:xfrm>
            <a:off x="7501049" y="1880253"/>
            <a:ext cx="2035982" cy="5784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0CE153E-6CD3-4148-9939-6F2D3ECA8A6C}"/>
              </a:ext>
            </a:extLst>
          </p:cNvPr>
          <p:cNvSpPr txBox="1"/>
          <p:nvPr/>
        </p:nvSpPr>
        <p:spPr>
          <a:xfrm>
            <a:off x="257929" y="5702900"/>
            <a:ext cx="8483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Four different samples from each genotype were run on a gel and membrane was cut prior to incubation with the indicated antibody.</a:t>
            </a:r>
          </a:p>
          <a:p>
            <a:r>
              <a:rPr lang="en-GB" sz="1200" dirty="0"/>
              <a:t>Each panel represents different exposure time.</a:t>
            </a:r>
          </a:p>
          <a:p>
            <a:r>
              <a:rPr lang="en-GB" sz="1200" dirty="0"/>
              <a:t>Red square indicates the image used in the figure and arrow points to the band of interest.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3DB6FC1-B54D-4A0F-B6A4-243C5755EEE5}"/>
              </a:ext>
            </a:extLst>
          </p:cNvPr>
          <p:cNvCxnSpPr>
            <a:cxnSpLocks/>
          </p:cNvCxnSpPr>
          <p:nvPr/>
        </p:nvCxnSpPr>
        <p:spPr>
          <a:xfrm flipH="1">
            <a:off x="9547789" y="2130292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EA845A48-F13E-4FAB-83BC-ADEBF84DCEB7}"/>
              </a:ext>
            </a:extLst>
          </p:cNvPr>
          <p:cNvCxnSpPr>
            <a:cxnSpLocks/>
          </p:cNvCxnSpPr>
          <p:nvPr/>
        </p:nvCxnSpPr>
        <p:spPr>
          <a:xfrm flipH="1">
            <a:off x="9560335" y="2325724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74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 descr="A picture containing table&#10;&#10;Description automatically generated">
            <a:extLst>
              <a:ext uri="{FF2B5EF4-FFF2-40B4-BE49-F238E27FC236}">
                <a16:creationId xmlns:a16="http://schemas.microsoft.com/office/drawing/2014/main" id="{077C0E39-F210-4FAA-9748-5BD059F7B5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7" t="48118" r="34141" b="9258"/>
          <a:stretch/>
        </p:blipFill>
        <p:spPr>
          <a:xfrm>
            <a:off x="325515" y="1319171"/>
            <a:ext cx="2929911" cy="2577603"/>
          </a:xfrm>
          <a:prstGeom prst="rect">
            <a:avLst/>
          </a:prstGeom>
        </p:spPr>
      </p:pic>
      <p:pic>
        <p:nvPicPr>
          <p:cNvPr id="39" name="Picture 38" descr="A black and white photo of a piano&#10;&#10;Description automatically generated with low confidence">
            <a:extLst>
              <a:ext uri="{FF2B5EF4-FFF2-40B4-BE49-F238E27FC236}">
                <a16:creationId xmlns:a16="http://schemas.microsoft.com/office/drawing/2014/main" id="{5FC86FB2-CD29-42A8-A0AD-4885544A88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5" t="47666" r="34530" b="9892"/>
          <a:stretch/>
        </p:blipFill>
        <p:spPr>
          <a:xfrm>
            <a:off x="4290091" y="1334938"/>
            <a:ext cx="2918754" cy="2566552"/>
          </a:xfrm>
          <a:prstGeom prst="rect">
            <a:avLst/>
          </a:prstGeom>
        </p:spPr>
      </p:pic>
      <p:pic>
        <p:nvPicPr>
          <p:cNvPr id="17" name="Picture 16" descr="A black and white photo of a piano&#10;&#10;Description automatically generated with low confidence">
            <a:extLst>
              <a:ext uri="{FF2B5EF4-FFF2-40B4-BE49-F238E27FC236}">
                <a16:creationId xmlns:a16="http://schemas.microsoft.com/office/drawing/2014/main" id="{18962E92-27D8-4EBF-9F8E-1BFA80D025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7" t="47901" r="33849" b="9474"/>
          <a:stretch/>
        </p:blipFill>
        <p:spPr>
          <a:xfrm>
            <a:off x="8056451" y="1323887"/>
            <a:ext cx="2918754" cy="25776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276447-912A-45FC-AE13-D1D3646AD79F}"/>
              </a:ext>
            </a:extLst>
          </p:cNvPr>
          <p:cNvSpPr txBox="1"/>
          <p:nvPr/>
        </p:nvSpPr>
        <p:spPr>
          <a:xfrm>
            <a:off x="257175" y="171450"/>
            <a:ext cx="47950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2 – figure supplement 1I NOX4 expression in EROS knockout kidney</a:t>
            </a:r>
            <a:endParaRPr lang="en-GB" sz="1200" baseline="300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E32486C-B9BC-4535-8630-522DC89A566A}"/>
              </a:ext>
            </a:extLst>
          </p:cNvPr>
          <p:cNvCxnSpPr>
            <a:cxnSpLocks/>
          </p:cNvCxnSpPr>
          <p:nvPr/>
        </p:nvCxnSpPr>
        <p:spPr>
          <a:xfrm>
            <a:off x="877215" y="1220558"/>
            <a:ext cx="87990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2E63425-CD4E-41D1-9A20-DB72280123DC}"/>
              </a:ext>
            </a:extLst>
          </p:cNvPr>
          <p:cNvSpPr txBox="1"/>
          <p:nvPr/>
        </p:nvSpPr>
        <p:spPr>
          <a:xfrm>
            <a:off x="1035623" y="961075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CF8E268-EEE0-4D58-9EE4-9DA09169DE60}"/>
              </a:ext>
            </a:extLst>
          </p:cNvPr>
          <p:cNvCxnSpPr>
            <a:cxnSpLocks/>
          </p:cNvCxnSpPr>
          <p:nvPr/>
        </p:nvCxnSpPr>
        <p:spPr>
          <a:xfrm>
            <a:off x="1847396" y="1229477"/>
            <a:ext cx="94775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4E94EB6-E4B6-4B17-9056-06908582D53A}"/>
              </a:ext>
            </a:extLst>
          </p:cNvPr>
          <p:cNvSpPr txBox="1"/>
          <p:nvPr/>
        </p:nvSpPr>
        <p:spPr>
          <a:xfrm>
            <a:off x="1973805" y="956676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B0F18D4-6FF8-49D9-8D86-04D205DFCAB0}"/>
              </a:ext>
            </a:extLst>
          </p:cNvPr>
          <p:cNvCxnSpPr>
            <a:cxnSpLocks/>
          </p:cNvCxnSpPr>
          <p:nvPr/>
        </p:nvCxnSpPr>
        <p:spPr>
          <a:xfrm>
            <a:off x="4677662" y="1236600"/>
            <a:ext cx="8600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C5E7387-23EC-43F9-81F6-19B769B3B3B6}"/>
              </a:ext>
            </a:extLst>
          </p:cNvPr>
          <p:cNvSpPr txBox="1"/>
          <p:nvPr/>
        </p:nvSpPr>
        <p:spPr>
          <a:xfrm>
            <a:off x="4748574" y="959601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8D730E2-4C96-4434-8EB1-69FF5FB9FDCF}"/>
              </a:ext>
            </a:extLst>
          </p:cNvPr>
          <p:cNvCxnSpPr>
            <a:cxnSpLocks/>
          </p:cNvCxnSpPr>
          <p:nvPr/>
        </p:nvCxnSpPr>
        <p:spPr>
          <a:xfrm>
            <a:off x="5660058" y="1236600"/>
            <a:ext cx="7894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716BAD9-A76A-4BF1-86EC-624EB985CB1C}"/>
              </a:ext>
            </a:extLst>
          </p:cNvPr>
          <p:cNvSpPr txBox="1"/>
          <p:nvPr/>
        </p:nvSpPr>
        <p:spPr>
          <a:xfrm>
            <a:off x="5830256" y="956676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1591B7F-FAF3-4746-B4DF-53FBDFC8E467}"/>
              </a:ext>
            </a:extLst>
          </p:cNvPr>
          <p:cNvCxnSpPr>
            <a:cxnSpLocks/>
          </p:cNvCxnSpPr>
          <p:nvPr/>
        </p:nvCxnSpPr>
        <p:spPr>
          <a:xfrm>
            <a:off x="8530023" y="1225280"/>
            <a:ext cx="8600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C449D179-DC93-4E97-81B4-9C8B0912A5CE}"/>
              </a:ext>
            </a:extLst>
          </p:cNvPr>
          <p:cNvSpPr txBox="1"/>
          <p:nvPr/>
        </p:nvSpPr>
        <p:spPr>
          <a:xfrm>
            <a:off x="8600935" y="948281"/>
            <a:ext cx="645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Control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F8C3439-45BF-4DC9-923E-609B0D5B91B8}"/>
              </a:ext>
            </a:extLst>
          </p:cNvPr>
          <p:cNvCxnSpPr>
            <a:cxnSpLocks/>
          </p:cNvCxnSpPr>
          <p:nvPr/>
        </p:nvCxnSpPr>
        <p:spPr>
          <a:xfrm>
            <a:off x="9512419" y="1225280"/>
            <a:ext cx="78940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8E8B1B5-E436-4FAD-9F3C-600C0BE6ABA4}"/>
              </a:ext>
            </a:extLst>
          </p:cNvPr>
          <p:cNvSpPr txBox="1"/>
          <p:nvPr/>
        </p:nvSpPr>
        <p:spPr>
          <a:xfrm>
            <a:off x="9682617" y="945356"/>
            <a:ext cx="619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  <a:r>
              <a:rPr lang="en-GB" sz="1200" baseline="30000" dirty="0"/>
              <a:t>-/-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57053B5-020F-4194-B041-FCBBD1B5DF4A}"/>
              </a:ext>
            </a:extLst>
          </p:cNvPr>
          <p:cNvSpPr txBox="1"/>
          <p:nvPr/>
        </p:nvSpPr>
        <p:spPr>
          <a:xfrm>
            <a:off x="3453115" y="2630133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E562BA44-47AD-4C30-B0F9-F4AD4D1E1157}"/>
              </a:ext>
            </a:extLst>
          </p:cNvPr>
          <p:cNvSpPr/>
          <p:nvPr/>
        </p:nvSpPr>
        <p:spPr>
          <a:xfrm>
            <a:off x="3250686" y="2598804"/>
            <a:ext cx="232608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526CFA-5225-4CE7-B5AD-48661774CC38}"/>
              </a:ext>
            </a:extLst>
          </p:cNvPr>
          <p:cNvSpPr txBox="1"/>
          <p:nvPr/>
        </p:nvSpPr>
        <p:spPr>
          <a:xfrm>
            <a:off x="3436126" y="1999672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NOX4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29" name="Right Brace 28">
            <a:extLst>
              <a:ext uri="{FF2B5EF4-FFF2-40B4-BE49-F238E27FC236}">
                <a16:creationId xmlns:a16="http://schemas.microsoft.com/office/drawing/2014/main" id="{7C73E6BC-87F3-4E4B-9C50-3E7B97458A76}"/>
              </a:ext>
            </a:extLst>
          </p:cNvPr>
          <p:cNvSpPr/>
          <p:nvPr/>
        </p:nvSpPr>
        <p:spPr>
          <a:xfrm>
            <a:off x="3254678" y="1742293"/>
            <a:ext cx="181448" cy="816686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4E89C0-3B63-44DB-8358-3F071AA57BF0}"/>
              </a:ext>
            </a:extLst>
          </p:cNvPr>
          <p:cNvSpPr txBox="1"/>
          <p:nvPr/>
        </p:nvSpPr>
        <p:spPr>
          <a:xfrm>
            <a:off x="3449246" y="3102152"/>
            <a:ext cx="51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31" name="Right Brace 30">
            <a:extLst>
              <a:ext uri="{FF2B5EF4-FFF2-40B4-BE49-F238E27FC236}">
                <a16:creationId xmlns:a16="http://schemas.microsoft.com/office/drawing/2014/main" id="{DF0AD585-D2EC-431E-9B14-719043A173AD}"/>
              </a:ext>
            </a:extLst>
          </p:cNvPr>
          <p:cNvSpPr/>
          <p:nvPr/>
        </p:nvSpPr>
        <p:spPr>
          <a:xfrm>
            <a:off x="3260344" y="3070823"/>
            <a:ext cx="219081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5FB7DB7-DDCC-4C06-988E-C574C927E736}"/>
              </a:ext>
            </a:extLst>
          </p:cNvPr>
          <p:cNvSpPr txBox="1"/>
          <p:nvPr/>
        </p:nvSpPr>
        <p:spPr>
          <a:xfrm>
            <a:off x="7377961" y="2658277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33" name="Right Brace 32">
            <a:extLst>
              <a:ext uri="{FF2B5EF4-FFF2-40B4-BE49-F238E27FC236}">
                <a16:creationId xmlns:a16="http://schemas.microsoft.com/office/drawing/2014/main" id="{968B0082-2782-44BF-A053-0E917E8DDDBE}"/>
              </a:ext>
            </a:extLst>
          </p:cNvPr>
          <p:cNvSpPr/>
          <p:nvPr/>
        </p:nvSpPr>
        <p:spPr>
          <a:xfrm>
            <a:off x="7182865" y="2659910"/>
            <a:ext cx="232608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EE14A08-A083-4A4D-9524-20BB09EADB62}"/>
              </a:ext>
            </a:extLst>
          </p:cNvPr>
          <p:cNvSpPr txBox="1"/>
          <p:nvPr/>
        </p:nvSpPr>
        <p:spPr>
          <a:xfrm>
            <a:off x="7353114" y="2043129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NOX4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35" name="Right Brace 34">
            <a:extLst>
              <a:ext uri="{FF2B5EF4-FFF2-40B4-BE49-F238E27FC236}">
                <a16:creationId xmlns:a16="http://schemas.microsoft.com/office/drawing/2014/main" id="{E7E89702-4AB4-420C-B451-A3AC1C1D5E3B}"/>
              </a:ext>
            </a:extLst>
          </p:cNvPr>
          <p:cNvSpPr/>
          <p:nvPr/>
        </p:nvSpPr>
        <p:spPr>
          <a:xfrm>
            <a:off x="7194814" y="1791286"/>
            <a:ext cx="181448" cy="816686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84E61C-2AA6-4274-9B98-2BCF7DD9B2B4}"/>
              </a:ext>
            </a:extLst>
          </p:cNvPr>
          <p:cNvSpPr txBox="1"/>
          <p:nvPr/>
        </p:nvSpPr>
        <p:spPr>
          <a:xfrm>
            <a:off x="7386668" y="3224036"/>
            <a:ext cx="51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37" name="Right Brace 36">
            <a:extLst>
              <a:ext uri="{FF2B5EF4-FFF2-40B4-BE49-F238E27FC236}">
                <a16:creationId xmlns:a16="http://schemas.microsoft.com/office/drawing/2014/main" id="{01A20946-8756-400A-88EE-3A0F48D4507A}"/>
              </a:ext>
            </a:extLst>
          </p:cNvPr>
          <p:cNvSpPr/>
          <p:nvPr/>
        </p:nvSpPr>
        <p:spPr>
          <a:xfrm>
            <a:off x="7194814" y="3241288"/>
            <a:ext cx="219081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C6E3790-9456-4A1D-9717-4DF53AD8D25A}"/>
              </a:ext>
            </a:extLst>
          </p:cNvPr>
          <p:cNvSpPr/>
          <p:nvPr/>
        </p:nvSpPr>
        <p:spPr>
          <a:xfrm>
            <a:off x="4728141" y="3241287"/>
            <a:ext cx="2170502" cy="4444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4C12D17-76B9-4448-AD35-B7B6A981E728}"/>
              </a:ext>
            </a:extLst>
          </p:cNvPr>
          <p:cNvSpPr/>
          <p:nvPr/>
        </p:nvSpPr>
        <p:spPr>
          <a:xfrm>
            <a:off x="791567" y="2690631"/>
            <a:ext cx="2104022" cy="2767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64793DB-AF9D-466F-8A5E-4B61CD7D1CCD}"/>
              </a:ext>
            </a:extLst>
          </p:cNvPr>
          <p:cNvSpPr/>
          <p:nvPr/>
        </p:nvSpPr>
        <p:spPr>
          <a:xfrm>
            <a:off x="8432099" y="2267112"/>
            <a:ext cx="2170967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0CE153E-6CD3-4148-9939-6F2D3ECA8A6C}"/>
              </a:ext>
            </a:extLst>
          </p:cNvPr>
          <p:cNvSpPr txBox="1"/>
          <p:nvPr/>
        </p:nvSpPr>
        <p:spPr>
          <a:xfrm>
            <a:off x="299920" y="5509485"/>
            <a:ext cx="8483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Four different samples from each genotype were run on a gel and membrane was cut prior to incubation with the indicated antibody.</a:t>
            </a:r>
          </a:p>
          <a:p>
            <a:r>
              <a:rPr lang="en-GB" sz="1200" dirty="0"/>
              <a:t>Each panel represents different exposure time.</a:t>
            </a:r>
          </a:p>
          <a:p>
            <a:r>
              <a:rPr lang="en-GB" sz="1200" dirty="0"/>
              <a:t>Red square indicates the image used in the figure and arrow points to the band of interest.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85FAA7E-76FC-458F-8934-3C0862E8103D}"/>
              </a:ext>
            </a:extLst>
          </p:cNvPr>
          <p:cNvSpPr txBox="1"/>
          <p:nvPr/>
        </p:nvSpPr>
        <p:spPr>
          <a:xfrm>
            <a:off x="11153377" y="2687678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actin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56" name="Right Brace 55">
            <a:extLst>
              <a:ext uri="{FF2B5EF4-FFF2-40B4-BE49-F238E27FC236}">
                <a16:creationId xmlns:a16="http://schemas.microsoft.com/office/drawing/2014/main" id="{BAE2A29D-4796-48C2-9A64-5878B4CF4C37}"/>
              </a:ext>
            </a:extLst>
          </p:cNvPr>
          <p:cNvSpPr/>
          <p:nvPr/>
        </p:nvSpPr>
        <p:spPr>
          <a:xfrm>
            <a:off x="10968637" y="2675616"/>
            <a:ext cx="232608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F52AF88-67AC-4257-A579-3CF5127637BF}"/>
              </a:ext>
            </a:extLst>
          </p:cNvPr>
          <p:cNvSpPr txBox="1"/>
          <p:nvPr/>
        </p:nvSpPr>
        <p:spPr>
          <a:xfrm>
            <a:off x="11138009" y="2095578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NOX4</a:t>
            </a:r>
            <a:endParaRPr lang="en-GB" sz="1200" i="1" dirty="0"/>
          </a:p>
          <a:p>
            <a:r>
              <a:rPr lang="en-GB" sz="1200" i="1" dirty="0"/>
              <a:t> </a:t>
            </a:r>
            <a:r>
              <a:rPr lang="en-GB" sz="1200" dirty="0"/>
              <a:t>Ab</a:t>
            </a:r>
            <a:endParaRPr lang="en-GB" sz="1200" i="1" dirty="0"/>
          </a:p>
        </p:txBody>
      </p:sp>
      <p:sp>
        <p:nvSpPr>
          <p:cNvPr id="58" name="Right Brace 57">
            <a:extLst>
              <a:ext uri="{FF2B5EF4-FFF2-40B4-BE49-F238E27FC236}">
                <a16:creationId xmlns:a16="http://schemas.microsoft.com/office/drawing/2014/main" id="{36D721DB-396D-457D-A394-42C8B9EC1294}"/>
              </a:ext>
            </a:extLst>
          </p:cNvPr>
          <p:cNvSpPr/>
          <p:nvPr/>
        </p:nvSpPr>
        <p:spPr>
          <a:xfrm>
            <a:off x="10982835" y="1837958"/>
            <a:ext cx="181448" cy="816686"/>
          </a:xfrm>
          <a:prstGeom prst="rightBrace">
            <a:avLst>
              <a:gd name="adj1" fmla="val 8333"/>
              <a:gd name="adj2" fmla="val 5059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68FB104-6295-4697-AE6B-4EAC19F9D313}"/>
              </a:ext>
            </a:extLst>
          </p:cNvPr>
          <p:cNvSpPr txBox="1"/>
          <p:nvPr/>
        </p:nvSpPr>
        <p:spPr>
          <a:xfrm>
            <a:off x="11173445" y="3127626"/>
            <a:ext cx="51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EROS</a:t>
            </a:r>
          </a:p>
          <a:p>
            <a:r>
              <a:rPr lang="en-GB" sz="1200" dirty="0"/>
              <a:t>Ab</a:t>
            </a:r>
          </a:p>
        </p:txBody>
      </p:sp>
      <p:sp>
        <p:nvSpPr>
          <p:cNvPr id="60" name="Right Brace 59">
            <a:extLst>
              <a:ext uri="{FF2B5EF4-FFF2-40B4-BE49-F238E27FC236}">
                <a16:creationId xmlns:a16="http://schemas.microsoft.com/office/drawing/2014/main" id="{73FDBB30-BFDD-4E7A-B610-A77F5809E0AE}"/>
              </a:ext>
            </a:extLst>
          </p:cNvPr>
          <p:cNvSpPr/>
          <p:nvPr/>
        </p:nvSpPr>
        <p:spPr>
          <a:xfrm>
            <a:off x="10964674" y="3114542"/>
            <a:ext cx="219081" cy="36184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0E7947C-C100-4713-8C16-AE556CD7F6A0}"/>
              </a:ext>
            </a:extLst>
          </p:cNvPr>
          <p:cNvCxnSpPr>
            <a:cxnSpLocks/>
          </p:cNvCxnSpPr>
          <p:nvPr/>
        </p:nvCxnSpPr>
        <p:spPr>
          <a:xfrm flipH="1">
            <a:off x="10603066" y="2462041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573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276447-912A-45FC-AE13-D1D3646AD79F}"/>
              </a:ext>
            </a:extLst>
          </p:cNvPr>
          <p:cNvSpPr txBox="1"/>
          <p:nvPr/>
        </p:nvSpPr>
        <p:spPr>
          <a:xfrm>
            <a:off x="257175" y="171450"/>
            <a:ext cx="4683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Figure 2 – figure supplement 1I NOX4 expression in EROS knockout heart</a:t>
            </a:r>
            <a:endParaRPr lang="en-GB" sz="1200" baseline="300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0CE153E-6CD3-4148-9939-6F2D3ECA8A6C}"/>
              </a:ext>
            </a:extLst>
          </p:cNvPr>
          <p:cNvSpPr txBox="1"/>
          <p:nvPr/>
        </p:nvSpPr>
        <p:spPr>
          <a:xfrm>
            <a:off x="299920" y="5509485"/>
            <a:ext cx="88832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Four different samples from each genotype were run on a gel and membrane was cut prior to incubation with the indicated antibody.</a:t>
            </a:r>
          </a:p>
          <a:p>
            <a:r>
              <a:rPr lang="en-GB" sz="1200" dirty="0"/>
              <a:t>Each panel represents different exposure time using stronger ECL reagent and after cutting the higher non specific bands seen with NOX4 Ab.</a:t>
            </a:r>
          </a:p>
          <a:p>
            <a:r>
              <a:rPr lang="en-GB" sz="1200" dirty="0"/>
              <a:t>Red square indicates the image used in the figure and arrow points to the band of interest.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9D12965-3429-4522-8C11-EAA0DB8C7077}"/>
              </a:ext>
            </a:extLst>
          </p:cNvPr>
          <p:cNvGrpSpPr/>
          <p:nvPr/>
        </p:nvGrpSpPr>
        <p:grpSpPr>
          <a:xfrm>
            <a:off x="3742343" y="801083"/>
            <a:ext cx="2623398" cy="1758629"/>
            <a:chOff x="957579" y="1042725"/>
            <a:chExt cx="2623398" cy="175862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E32486C-B9BC-4535-8630-522DC89A566A}"/>
                </a:ext>
              </a:extLst>
            </p:cNvPr>
            <p:cNvCxnSpPr>
              <a:cxnSpLocks/>
            </p:cNvCxnSpPr>
            <p:nvPr/>
          </p:nvCxnSpPr>
          <p:spPr>
            <a:xfrm>
              <a:off x="1035623" y="1323728"/>
              <a:ext cx="64562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2E63425-CD4E-41D1-9A20-DB72280123DC}"/>
                </a:ext>
              </a:extLst>
            </p:cNvPr>
            <p:cNvSpPr txBox="1"/>
            <p:nvPr/>
          </p:nvSpPr>
          <p:spPr>
            <a:xfrm>
              <a:off x="1082511" y="1042725"/>
              <a:ext cx="645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Control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CF8E268-EEE0-4D58-9EE4-9DA09169DE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75025" y="1323728"/>
              <a:ext cx="693302" cy="590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4E94EB6-E4B6-4B17-9056-06908582D53A}"/>
                </a:ext>
              </a:extLst>
            </p:cNvPr>
            <p:cNvSpPr txBox="1"/>
            <p:nvPr/>
          </p:nvSpPr>
          <p:spPr>
            <a:xfrm>
              <a:off x="1849119" y="1042725"/>
              <a:ext cx="6192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EROS</a:t>
              </a:r>
              <a:r>
                <a:rPr lang="en-GB" sz="1200" baseline="30000" dirty="0"/>
                <a:t>-/-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57053B5-020F-4194-B041-FCBBD1B5DF4A}"/>
                </a:ext>
              </a:extLst>
            </p:cNvPr>
            <p:cNvSpPr txBox="1"/>
            <p:nvPr/>
          </p:nvSpPr>
          <p:spPr>
            <a:xfrm>
              <a:off x="3061425" y="2339689"/>
              <a:ext cx="4908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actin</a:t>
              </a:r>
            </a:p>
            <a:p>
              <a:r>
                <a:rPr lang="en-GB" sz="1200" dirty="0"/>
                <a:t>Ab</a:t>
              </a:r>
            </a:p>
          </p:txBody>
        </p:sp>
        <p:sp>
          <p:nvSpPr>
            <p:cNvPr id="27" name="Right Brace 26">
              <a:extLst>
                <a:ext uri="{FF2B5EF4-FFF2-40B4-BE49-F238E27FC236}">
                  <a16:creationId xmlns:a16="http://schemas.microsoft.com/office/drawing/2014/main" id="{E562BA44-47AD-4C30-B0F9-F4AD4D1E1157}"/>
                </a:ext>
              </a:extLst>
            </p:cNvPr>
            <p:cNvSpPr/>
            <p:nvPr/>
          </p:nvSpPr>
          <p:spPr>
            <a:xfrm>
              <a:off x="2858996" y="2308360"/>
              <a:ext cx="232608" cy="361847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A526CFA-5225-4CE7-B5AD-48661774CC38}"/>
                </a:ext>
              </a:extLst>
            </p:cNvPr>
            <p:cNvSpPr txBox="1"/>
            <p:nvPr/>
          </p:nvSpPr>
          <p:spPr>
            <a:xfrm>
              <a:off x="3040444" y="1639884"/>
              <a:ext cx="5405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NOX4</a:t>
              </a:r>
              <a:endParaRPr lang="en-GB" sz="1200" i="1" dirty="0"/>
            </a:p>
            <a:p>
              <a:r>
                <a:rPr lang="en-GB" sz="1200" i="1" dirty="0"/>
                <a:t> </a:t>
              </a:r>
              <a:r>
                <a:rPr lang="en-GB" sz="1200" dirty="0"/>
                <a:t>Ab</a:t>
              </a:r>
              <a:endParaRPr lang="en-GB" sz="1200" i="1" dirty="0"/>
            </a:p>
          </p:txBody>
        </p:sp>
        <p:sp>
          <p:nvSpPr>
            <p:cNvPr id="29" name="Right Brace 28">
              <a:extLst>
                <a:ext uri="{FF2B5EF4-FFF2-40B4-BE49-F238E27FC236}">
                  <a16:creationId xmlns:a16="http://schemas.microsoft.com/office/drawing/2014/main" id="{7C73E6BC-87F3-4E4B-9C50-3E7B97458A76}"/>
                </a:ext>
              </a:extLst>
            </p:cNvPr>
            <p:cNvSpPr/>
            <p:nvPr/>
          </p:nvSpPr>
          <p:spPr>
            <a:xfrm>
              <a:off x="2858996" y="1382505"/>
              <a:ext cx="181448" cy="816686"/>
            </a:xfrm>
            <a:prstGeom prst="rightBrace">
              <a:avLst>
                <a:gd name="adj1" fmla="val 8333"/>
                <a:gd name="adj2" fmla="val 50594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" name="Picture 5" descr="A close up of a keyboard&#10;&#10;Description automatically generated with low confidence">
              <a:extLst>
                <a:ext uri="{FF2B5EF4-FFF2-40B4-BE49-F238E27FC236}">
                  <a16:creationId xmlns:a16="http://schemas.microsoft.com/office/drawing/2014/main" id="{B8949BCE-7BC6-44FA-AD0B-C4974B3F8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579" y="1398731"/>
              <a:ext cx="1783080" cy="1328928"/>
            </a:xfrm>
            <a:prstGeom prst="rect">
              <a:avLst/>
            </a:prstGeom>
          </p:spPr>
        </p:pic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4C12D17-76B9-4448-AD35-B7B6A981E728}"/>
                </a:ext>
              </a:extLst>
            </p:cNvPr>
            <p:cNvSpPr/>
            <p:nvPr/>
          </p:nvSpPr>
          <p:spPr>
            <a:xfrm>
              <a:off x="957579" y="1691579"/>
              <a:ext cx="1588098" cy="19164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78C5734-4FBF-4ED3-B205-2FBDA978FF5B}"/>
              </a:ext>
            </a:extLst>
          </p:cNvPr>
          <p:cNvGrpSpPr/>
          <p:nvPr/>
        </p:nvGrpSpPr>
        <p:grpSpPr>
          <a:xfrm>
            <a:off x="346856" y="859428"/>
            <a:ext cx="2516107" cy="2569572"/>
            <a:chOff x="3904097" y="994245"/>
            <a:chExt cx="2516107" cy="2569572"/>
          </a:xfrm>
        </p:grpSpPr>
        <p:pic>
          <p:nvPicPr>
            <p:cNvPr id="4" name="Picture 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797BB07D-953C-4078-8666-70001EB3E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4097" y="1329633"/>
              <a:ext cx="1773936" cy="2234184"/>
            </a:xfrm>
            <a:prstGeom prst="rect">
              <a:avLst/>
            </a:prstGeom>
          </p:spPr>
        </p:pic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C6E3790-9456-4A1D-9717-4DF53AD8D25A}"/>
                </a:ext>
              </a:extLst>
            </p:cNvPr>
            <p:cNvSpPr/>
            <p:nvPr/>
          </p:nvSpPr>
          <p:spPr>
            <a:xfrm>
              <a:off x="4021955" y="2877860"/>
              <a:ext cx="1464523" cy="23299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21506E3-9E7F-42AE-8138-AE289630703B}"/>
                </a:ext>
              </a:extLst>
            </p:cNvPr>
            <p:cNvSpPr txBox="1"/>
            <p:nvPr/>
          </p:nvSpPr>
          <p:spPr>
            <a:xfrm>
              <a:off x="5849223" y="1654578"/>
              <a:ext cx="5405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NOX4</a:t>
              </a:r>
              <a:endParaRPr lang="en-GB" sz="1200" i="1" dirty="0"/>
            </a:p>
            <a:p>
              <a:r>
                <a:rPr lang="en-GB" sz="1200" i="1" dirty="0"/>
                <a:t> </a:t>
              </a:r>
              <a:r>
                <a:rPr lang="en-GB" sz="1200" dirty="0"/>
                <a:t>Ab</a:t>
              </a:r>
              <a:endParaRPr lang="en-GB" sz="1200" i="1" dirty="0"/>
            </a:p>
          </p:txBody>
        </p:sp>
        <p:sp>
          <p:nvSpPr>
            <p:cNvPr id="49" name="Right Brace 48">
              <a:extLst>
                <a:ext uri="{FF2B5EF4-FFF2-40B4-BE49-F238E27FC236}">
                  <a16:creationId xmlns:a16="http://schemas.microsoft.com/office/drawing/2014/main" id="{242D770D-1FA6-4FFB-A4C7-5455F975A4BF}"/>
                </a:ext>
              </a:extLst>
            </p:cNvPr>
            <p:cNvSpPr/>
            <p:nvPr/>
          </p:nvSpPr>
          <p:spPr>
            <a:xfrm>
              <a:off x="5667775" y="1397199"/>
              <a:ext cx="181448" cy="816686"/>
            </a:xfrm>
            <a:prstGeom prst="rightBrace">
              <a:avLst>
                <a:gd name="adj1" fmla="val 8333"/>
                <a:gd name="adj2" fmla="val 50594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263B8B6-B5B0-444C-9EEE-E052E15AA744}"/>
                </a:ext>
              </a:extLst>
            </p:cNvPr>
            <p:cNvSpPr txBox="1"/>
            <p:nvPr/>
          </p:nvSpPr>
          <p:spPr>
            <a:xfrm>
              <a:off x="5923040" y="2535471"/>
              <a:ext cx="4908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actin</a:t>
              </a:r>
            </a:p>
            <a:p>
              <a:r>
                <a:rPr lang="en-GB" sz="1200" dirty="0"/>
                <a:t>Ab</a:t>
              </a:r>
            </a:p>
          </p:txBody>
        </p:sp>
        <p:sp>
          <p:nvSpPr>
            <p:cNvPr id="51" name="Right Brace 50">
              <a:extLst>
                <a:ext uri="{FF2B5EF4-FFF2-40B4-BE49-F238E27FC236}">
                  <a16:creationId xmlns:a16="http://schemas.microsoft.com/office/drawing/2014/main" id="{B27E0D4A-700D-434F-AE70-603B4FE38C57}"/>
                </a:ext>
              </a:extLst>
            </p:cNvPr>
            <p:cNvSpPr/>
            <p:nvPr/>
          </p:nvSpPr>
          <p:spPr>
            <a:xfrm>
              <a:off x="5720611" y="2504142"/>
              <a:ext cx="232608" cy="361847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592721D-C6CF-44A8-A543-FE974133FBCF}"/>
                </a:ext>
              </a:extLst>
            </p:cNvPr>
            <p:cNvSpPr txBox="1"/>
            <p:nvPr/>
          </p:nvSpPr>
          <p:spPr>
            <a:xfrm>
              <a:off x="5905191" y="2921228"/>
              <a:ext cx="5150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EROS</a:t>
              </a:r>
            </a:p>
            <a:p>
              <a:r>
                <a:rPr lang="en-GB" sz="1200" dirty="0"/>
                <a:t>Ab</a:t>
              </a:r>
            </a:p>
          </p:txBody>
        </p:sp>
        <p:sp>
          <p:nvSpPr>
            <p:cNvPr id="53" name="Right Brace 52">
              <a:extLst>
                <a:ext uri="{FF2B5EF4-FFF2-40B4-BE49-F238E27FC236}">
                  <a16:creationId xmlns:a16="http://schemas.microsoft.com/office/drawing/2014/main" id="{5026E46C-42DF-4E36-89FF-38EA51CAF787}"/>
                </a:ext>
              </a:extLst>
            </p:cNvPr>
            <p:cNvSpPr/>
            <p:nvPr/>
          </p:nvSpPr>
          <p:spPr>
            <a:xfrm>
              <a:off x="5716289" y="2889899"/>
              <a:ext cx="219081" cy="361847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963942E-CA9C-4250-A399-E4353F3EAC41}"/>
                </a:ext>
              </a:extLst>
            </p:cNvPr>
            <p:cNvCxnSpPr>
              <a:cxnSpLocks/>
            </p:cNvCxnSpPr>
            <p:nvPr/>
          </p:nvCxnSpPr>
          <p:spPr>
            <a:xfrm>
              <a:off x="4053774" y="1275248"/>
              <a:ext cx="64562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70E8A8F8-922E-4787-92D2-130E84495894}"/>
                </a:ext>
              </a:extLst>
            </p:cNvPr>
            <p:cNvSpPr txBox="1"/>
            <p:nvPr/>
          </p:nvSpPr>
          <p:spPr>
            <a:xfrm>
              <a:off x="4100662" y="994245"/>
              <a:ext cx="645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Control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699D690-0040-494C-83C5-3E0760FD9C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3176" y="1275248"/>
              <a:ext cx="693302" cy="590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F0BED19-62E8-45E9-854C-315ACCFCEDCD}"/>
                </a:ext>
              </a:extLst>
            </p:cNvPr>
            <p:cNvSpPr txBox="1"/>
            <p:nvPr/>
          </p:nvSpPr>
          <p:spPr>
            <a:xfrm>
              <a:off x="4867270" y="994245"/>
              <a:ext cx="6192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/>
                <a:t>EROS</a:t>
              </a:r>
              <a:r>
                <a:rPr lang="en-GB" sz="1200" baseline="30000" dirty="0"/>
                <a:t>-/-</a:t>
              </a:r>
            </a:p>
          </p:txBody>
        </p:sp>
      </p:grp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CB1D6162-B42B-459A-82F0-E0E48FDD204D}"/>
              </a:ext>
            </a:extLst>
          </p:cNvPr>
          <p:cNvCxnSpPr>
            <a:cxnSpLocks/>
          </p:cNvCxnSpPr>
          <p:nvPr/>
        </p:nvCxnSpPr>
        <p:spPr>
          <a:xfrm flipH="1">
            <a:off x="5363436" y="1541277"/>
            <a:ext cx="30184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A9C063A8-2E6E-46C2-BE22-EEFDEB62B26C}"/>
              </a:ext>
            </a:extLst>
          </p:cNvPr>
          <p:cNvSpPr/>
          <p:nvPr/>
        </p:nvSpPr>
        <p:spPr>
          <a:xfrm>
            <a:off x="3742343" y="2120265"/>
            <a:ext cx="1588098" cy="1916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3404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442</Words>
  <Application>Microsoft Office PowerPoint</Application>
  <PresentationFormat>Widescreen</PresentationFormat>
  <Paragraphs>108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Razanadrakoto, Lyra O</dc:creator>
  <cp:lastModifiedBy>Razanadrakoto, Lyra O</cp:lastModifiedBy>
  <cp:revision>31</cp:revision>
  <dcterms:created xsi:type="dcterms:W3CDTF">2021-12-29T10:13:12Z</dcterms:created>
  <dcterms:modified xsi:type="dcterms:W3CDTF">2022-10-10T14:08:43Z</dcterms:modified>
</cp:coreProperties>
</file>