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6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0069D8-2810-4B35-A548-E8C11006D22D}" v="4" dt="2022-10-10T12:40:19.6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zanadrakoto, Lyra O" userId="edcb7f92-0fea-40e3-b7ad-55adfb9c0856" providerId="ADAL" clId="{580069D8-2810-4B35-A548-E8C11006D22D}"/>
    <pc:docChg chg="undo redo custSel addSld modSld sldOrd">
      <pc:chgData name="Razanadrakoto, Lyra O" userId="edcb7f92-0fea-40e3-b7ad-55adfb9c0856" providerId="ADAL" clId="{580069D8-2810-4B35-A548-E8C11006D22D}" dt="2022-10-10T14:10:11.619" v="30" actId="20577"/>
      <pc:docMkLst>
        <pc:docMk/>
      </pc:docMkLst>
      <pc:sldChg chg="delSp modSp mod">
        <pc:chgData name="Razanadrakoto, Lyra O" userId="edcb7f92-0fea-40e3-b7ad-55adfb9c0856" providerId="ADAL" clId="{580069D8-2810-4B35-A548-E8C11006D22D}" dt="2022-10-10T12:39:41.942" v="10"/>
        <pc:sldMkLst>
          <pc:docMk/>
          <pc:sldMk cId="1989784610" sldId="256"/>
        </pc:sldMkLst>
        <pc:spChg chg="mod">
          <ac:chgData name="Razanadrakoto, Lyra O" userId="edcb7f92-0fea-40e3-b7ad-55adfb9c0856" providerId="ADAL" clId="{580069D8-2810-4B35-A548-E8C11006D22D}" dt="2022-10-10T12:36:20.935" v="7" actId="114"/>
          <ac:spMkLst>
            <pc:docMk/>
            <pc:sldMk cId="1989784610" sldId="256"/>
            <ac:spMk id="4" creationId="{C7627095-2100-4891-B44F-11434E485C49}"/>
          </ac:spMkLst>
        </pc:spChg>
        <pc:spChg chg="mod">
          <ac:chgData name="Razanadrakoto, Lyra O" userId="edcb7f92-0fea-40e3-b7ad-55adfb9c0856" providerId="ADAL" clId="{580069D8-2810-4B35-A548-E8C11006D22D}" dt="2022-10-10T12:36:03.249" v="2" actId="114"/>
          <ac:spMkLst>
            <pc:docMk/>
            <pc:sldMk cId="1989784610" sldId="256"/>
            <ac:spMk id="24" creationId="{9B9C9BA0-0423-4065-B696-900AEBBA3D15}"/>
          </ac:spMkLst>
        </pc:spChg>
        <pc:spChg chg="mod">
          <ac:chgData name="Razanadrakoto, Lyra O" userId="edcb7f92-0fea-40e3-b7ad-55adfb9c0856" providerId="ADAL" clId="{580069D8-2810-4B35-A548-E8C11006D22D}" dt="2022-10-10T12:36:06.143" v="3" actId="114"/>
          <ac:spMkLst>
            <pc:docMk/>
            <pc:sldMk cId="1989784610" sldId="256"/>
            <ac:spMk id="31" creationId="{7EFE7326-6CBC-4990-81CD-28E9AE0D2C56}"/>
          </ac:spMkLst>
        </pc:spChg>
        <pc:spChg chg="mod">
          <ac:chgData name="Razanadrakoto, Lyra O" userId="edcb7f92-0fea-40e3-b7ad-55adfb9c0856" providerId="ADAL" clId="{580069D8-2810-4B35-A548-E8C11006D22D}" dt="2022-10-10T12:36:29.135" v="9" actId="114"/>
          <ac:spMkLst>
            <pc:docMk/>
            <pc:sldMk cId="1989784610" sldId="256"/>
            <ac:spMk id="53" creationId="{48601ED6-A49B-45A7-BB82-B7D8B7E3EFB8}"/>
          </ac:spMkLst>
        </pc:spChg>
        <pc:spChg chg="mod">
          <ac:chgData name="Razanadrakoto, Lyra O" userId="edcb7f92-0fea-40e3-b7ad-55adfb9c0856" providerId="ADAL" clId="{580069D8-2810-4B35-A548-E8C11006D22D}" dt="2022-10-10T12:36:09.927" v="4" actId="114"/>
          <ac:spMkLst>
            <pc:docMk/>
            <pc:sldMk cId="1989784610" sldId="256"/>
            <ac:spMk id="65" creationId="{47C0BDF9-C211-46BE-BB50-C11ED3FCF644}"/>
          </ac:spMkLst>
        </pc:spChg>
        <pc:spChg chg="mod">
          <ac:chgData name="Razanadrakoto, Lyra O" userId="edcb7f92-0fea-40e3-b7ad-55adfb9c0856" providerId="ADAL" clId="{580069D8-2810-4B35-A548-E8C11006D22D}" dt="2022-10-10T12:36:13.895" v="5" actId="114"/>
          <ac:spMkLst>
            <pc:docMk/>
            <pc:sldMk cId="1989784610" sldId="256"/>
            <ac:spMk id="70" creationId="{26EC414C-35CE-4AD6-83D0-DECA8B66D451}"/>
          </ac:spMkLst>
        </pc:spChg>
        <pc:picChg chg="del">
          <ac:chgData name="Razanadrakoto, Lyra O" userId="edcb7f92-0fea-40e3-b7ad-55adfb9c0856" providerId="ADAL" clId="{580069D8-2810-4B35-A548-E8C11006D22D}" dt="2022-10-10T12:39:41.942" v="10"/>
          <ac:picMkLst>
            <pc:docMk/>
            <pc:sldMk cId="1989784610" sldId="256"/>
            <ac:picMk id="2" creationId="{E77828C2-6AF1-4951-ACB0-A5B0A2AF1C5D}"/>
          </ac:picMkLst>
        </pc:picChg>
      </pc:sldChg>
      <pc:sldChg chg="modSp add mod ord">
        <pc:chgData name="Razanadrakoto, Lyra O" userId="edcb7f92-0fea-40e3-b7ad-55adfb9c0856" providerId="ADAL" clId="{580069D8-2810-4B35-A548-E8C11006D22D}" dt="2022-10-10T14:10:08.732" v="28" actId="20577"/>
        <pc:sldMkLst>
          <pc:docMk/>
          <pc:sldMk cId="4229337171" sldId="265"/>
        </pc:sldMkLst>
        <pc:spChg chg="mod">
          <ac:chgData name="Razanadrakoto, Lyra O" userId="edcb7f92-0fea-40e3-b7ad-55adfb9c0856" providerId="ADAL" clId="{580069D8-2810-4B35-A548-E8C11006D22D}" dt="2022-10-10T14:10:08.732" v="28" actId="20577"/>
          <ac:spMkLst>
            <pc:docMk/>
            <pc:sldMk cId="4229337171" sldId="265"/>
            <ac:spMk id="2" creationId="{39CA4A3E-5D84-4BB1-B119-A5EC813FA62A}"/>
          </ac:spMkLst>
        </pc:spChg>
      </pc:sldChg>
      <pc:sldChg chg="modSp add mod">
        <pc:chgData name="Razanadrakoto, Lyra O" userId="edcb7f92-0fea-40e3-b7ad-55adfb9c0856" providerId="ADAL" clId="{580069D8-2810-4B35-A548-E8C11006D22D}" dt="2022-10-10T14:10:11.619" v="30" actId="20577"/>
        <pc:sldMkLst>
          <pc:docMk/>
          <pc:sldMk cId="1164063404" sldId="266"/>
        </pc:sldMkLst>
        <pc:spChg chg="mod">
          <ac:chgData name="Razanadrakoto, Lyra O" userId="edcb7f92-0fea-40e3-b7ad-55adfb9c0856" providerId="ADAL" clId="{580069D8-2810-4B35-A548-E8C11006D22D}" dt="2022-10-10T14:10:11.619" v="30" actId="20577"/>
          <ac:spMkLst>
            <pc:docMk/>
            <pc:sldMk cId="1164063404" sldId="266"/>
            <ac:spMk id="8" creationId="{63548892-4257-42A9-94A0-1B0D739BE75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B92CB9-879A-43FE-BB34-2C8BC4EDF0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A52F146-9C33-49DB-8785-8D2309E03C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123FCE-FB2B-43D6-B40C-CEFA5BB391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A7713-C9EB-4701-A347-E18771DAFB6B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ED62F7-C5E7-4985-90B3-24F2F5D27A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6647B-74C2-43E9-B0B6-5A6150113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3150-65F3-4C05-A162-AEC909D508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600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312285-E0BF-4BFF-B143-7B1DB7B657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1F0DD6-B8C3-4B30-832B-58B3F5C704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CEA1B0-FD63-4C7B-933F-2ADCB3561F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A7713-C9EB-4701-A347-E18771DAFB6B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E7C362-7C3D-46EF-95D6-A818C55BA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4F4D25-DEF6-40CD-BC70-CADA497439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3150-65F3-4C05-A162-AEC909D508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0288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93CAC1-361B-4297-A04B-B0E15C8248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4023482-D168-49C5-95D7-93C9E2A002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D87758-1B77-40B2-9C35-2A1470EF4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A7713-C9EB-4701-A347-E18771DAFB6B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49CD2F-1053-448B-A7E1-61B3192CC7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47324B-0C60-48F8-A631-5DFEC013B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3150-65F3-4C05-A162-AEC909D508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7162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4EF3CC-013B-47D0-8927-9C2BF66E0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EE3CBE-B3D1-4512-AF1B-8B5C539221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75AB7C-626D-456A-A676-EDF685CE9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A7713-C9EB-4701-A347-E18771DAFB6B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6F0101-A55A-4093-B70F-F05B4ACAB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9041F5-8A3D-462E-AB24-595D9914A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3150-65F3-4C05-A162-AEC909D508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6355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DBF288-A2F8-4DBB-9C03-1829ACCE6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166A01-F595-46C0-981E-5E2BD7D203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9EDCEF-C08B-4BAA-A873-4709C431DD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A7713-C9EB-4701-A347-E18771DAFB6B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912A4A-FD94-457F-A077-C8171B9C9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6EFD04-DFE3-4759-844A-CB297CFCB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3150-65F3-4C05-A162-AEC909D508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7719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A0B3D-0CBA-411A-8AD3-CE57940472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9F81A2-E329-4EA3-9D16-F915A97896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97C004-63FE-44FA-8659-1C99442BC1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A1C7E6-F6AD-4643-90BD-92BA2B58DB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A7713-C9EB-4701-A347-E18771DAFB6B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D4189C-D4B1-4A1F-AC36-7D5BE1CBA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778BD1-6F71-4C1B-8729-725BFA860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3150-65F3-4C05-A162-AEC909D508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8512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9ACFFF-CFCA-4D5D-8A2B-91219C5CC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DF4BA7-C579-40C9-B158-BA1CD01EC1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91DE22-05FF-4745-BAA3-6876FE15E6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D009945-6484-49C0-A672-C073FBEB16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934E295-0561-4BAA-976C-315B40FCCE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13E6B4-E95A-47B5-ADA0-239A4B787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A7713-C9EB-4701-A347-E18771DAFB6B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0BE787E-8C87-4FC7-8E43-41515CFD8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EF0631D-4427-468C-B941-D7C48CC63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3150-65F3-4C05-A162-AEC909D508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3071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5913A7-C6F0-431F-9EB7-E82B540BC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1DAC8F-5AD8-4F92-AF9B-DA54226EDD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A7713-C9EB-4701-A347-E18771DAFB6B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BB879B-1503-4B9F-93DE-9A826058A6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D42E06-CBF5-4EB0-AFFF-E607EB189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3150-65F3-4C05-A162-AEC909D508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470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038707D-0000-4B87-B9C6-9DE417270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A7713-C9EB-4701-A347-E18771DAFB6B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3E78C7C-CF40-4B8B-BEE8-10898E3026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B56CE0-E463-4FB0-8308-9CF3D045D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3150-65F3-4C05-A162-AEC909D508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1938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DA9C8D-6696-4268-ACAE-0F5C889F7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16180A-9E69-4F4A-839D-2D43FB6C4B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0509F8-7B09-46CF-BC40-3B44E916E7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49DF62-C6E4-4D12-A7F6-C4791516A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A7713-C9EB-4701-A347-E18771DAFB6B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788D0F-1CD8-45F4-B2C6-CC94A61F94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2E1D8B-71B2-4BCB-812F-2A72F31CC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3150-65F3-4C05-A162-AEC909D508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2936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B2E3EA-17BB-4F5A-B8F1-FD1252EE7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C6FEAE6-619C-4EAA-9B77-9A8E44154E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651109-0CEF-42E3-A9BB-D4BC3B1DD4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198AEE-D5D8-4BD0-AFE5-D85A4373C8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A7713-C9EB-4701-A347-E18771DAFB6B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764AEA-E8C1-4481-A12C-2BBB29FCE1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253906-1111-425D-8862-5A13346B3D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3150-65F3-4C05-A162-AEC909D508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508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78E9D98-28AA-411D-9C21-71839B89A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E4E23B-DFFB-4211-8736-8F7C7E0B59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F2E923-DD3C-4FD6-826C-5D138F136A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A7713-C9EB-4701-A347-E18771DAFB6B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B0A95A-5BB8-4AEE-A8C2-CB918C76A8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0AC8DB-78D5-4474-86E1-8DAD871477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983150-65F3-4C05-A162-AEC909D508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7646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CA4A3E-5D84-4BB1-B119-A5EC813FA62A}"/>
              </a:ext>
            </a:extLst>
          </p:cNvPr>
          <p:cNvSpPr txBox="1"/>
          <p:nvPr/>
        </p:nvSpPr>
        <p:spPr>
          <a:xfrm>
            <a:off x="136352" y="125581"/>
            <a:ext cx="35512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Figure 3E HEK293 STT3A inhibitor (NGI-1) experiment </a:t>
            </a:r>
          </a:p>
        </p:txBody>
      </p:sp>
      <p:pic>
        <p:nvPicPr>
          <p:cNvPr id="4" name="Picture 3" descr="A picture containing music, guitar&#10;&#10;Description automatically generated">
            <a:extLst>
              <a:ext uri="{FF2B5EF4-FFF2-40B4-BE49-F238E27FC236}">
                <a16:creationId xmlns:a16="http://schemas.microsoft.com/office/drawing/2014/main" id="{36CFACAD-1DAA-4EF6-8B67-C2D6CDEAA7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32" r="26468" b="49783"/>
          <a:stretch/>
        </p:blipFill>
        <p:spPr>
          <a:xfrm>
            <a:off x="361950" y="1328695"/>
            <a:ext cx="2752725" cy="2605130"/>
          </a:xfrm>
          <a:prstGeom prst="rect">
            <a:avLst/>
          </a:prstGeom>
        </p:spPr>
      </p:pic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0A83BED2-CE7F-4F8B-9A04-DD47945B720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32" r="26468" b="49783"/>
          <a:stretch/>
        </p:blipFill>
        <p:spPr>
          <a:xfrm>
            <a:off x="5114925" y="1328695"/>
            <a:ext cx="2752725" cy="260513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14778DC-F151-47C1-8B64-A1857271B2D4}"/>
              </a:ext>
            </a:extLst>
          </p:cNvPr>
          <p:cNvSpPr txBox="1"/>
          <p:nvPr/>
        </p:nvSpPr>
        <p:spPr>
          <a:xfrm>
            <a:off x="3428873" y="2234656"/>
            <a:ext cx="7938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gp91</a:t>
            </a:r>
            <a:r>
              <a:rPr lang="en-GB" sz="1200" i="1" dirty="0"/>
              <a:t>phox</a:t>
            </a:r>
          </a:p>
          <a:p>
            <a:r>
              <a:rPr lang="en-GB" sz="1200" i="1" dirty="0"/>
              <a:t> </a:t>
            </a:r>
            <a:r>
              <a:rPr lang="en-GB" sz="1200" dirty="0"/>
              <a:t>Ab</a:t>
            </a:r>
            <a:endParaRPr lang="en-GB" sz="1200" i="1" dirty="0"/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BFC65A04-057A-42A4-9AD4-920DA4F6207D}"/>
              </a:ext>
            </a:extLst>
          </p:cNvPr>
          <p:cNvSpPr/>
          <p:nvPr/>
        </p:nvSpPr>
        <p:spPr>
          <a:xfrm>
            <a:off x="3145585" y="1828903"/>
            <a:ext cx="283287" cy="867416"/>
          </a:xfrm>
          <a:prstGeom prst="rightBrace">
            <a:avLst>
              <a:gd name="adj1" fmla="val 8333"/>
              <a:gd name="adj2" fmla="val 50594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7A8462-CDB6-43F0-B304-F5637062AC5E}"/>
              </a:ext>
            </a:extLst>
          </p:cNvPr>
          <p:cNvSpPr txBox="1"/>
          <p:nvPr/>
        </p:nvSpPr>
        <p:spPr>
          <a:xfrm>
            <a:off x="3435757" y="2767522"/>
            <a:ext cx="7312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actin Ab </a:t>
            </a:r>
          </a:p>
        </p:txBody>
      </p:sp>
      <p:sp>
        <p:nvSpPr>
          <p:cNvPr id="10" name="Right Brace 9">
            <a:extLst>
              <a:ext uri="{FF2B5EF4-FFF2-40B4-BE49-F238E27FC236}">
                <a16:creationId xmlns:a16="http://schemas.microsoft.com/office/drawing/2014/main" id="{E03EA7EC-BF68-485B-B7E4-5BADC0850809}"/>
              </a:ext>
            </a:extLst>
          </p:cNvPr>
          <p:cNvSpPr/>
          <p:nvPr/>
        </p:nvSpPr>
        <p:spPr>
          <a:xfrm>
            <a:off x="3145018" y="2725099"/>
            <a:ext cx="260396" cy="361847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AE19D4E-6C22-4D9C-9A4B-C00480EE6A69}"/>
              </a:ext>
            </a:extLst>
          </p:cNvPr>
          <p:cNvSpPr txBox="1"/>
          <p:nvPr/>
        </p:nvSpPr>
        <p:spPr>
          <a:xfrm>
            <a:off x="3428872" y="3351186"/>
            <a:ext cx="7201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 Ab</a:t>
            </a:r>
          </a:p>
        </p:txBody>
      </p:sp>
      <p:sp>
        <p:nvSpPr>
          <p:cNvPr id="12" name="Right Brace 11">
            <a:extLst>
              <a:ext uri="{FF2B5EF4-FFF2-40B4-BE49-F238E27FC236}">
                <a16:creationId xmlns:a16="http://schemas.microsoft.com/office/drawing/2014/main" id="{8A9797DC-E65F-4F76-85FE-994D2F033F5E}"/>
              </a:ext>
            </a:extLst>
          </p:cNvPr>
          <p:cNvSpPr/>
          <p:nvPr/>
        </p:nvSpPr>
        <p:spPr>
          <a:xfrm>
            <a:off x="3164685" y="3167950"/>
            <a:ext cx="231204" cy="684819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1FBC306-3138-4488-803E-0DA728D9CCB1}"/>
              </a:ext>
            </a:extLst>
          </p:cNvPr>
          <p:cNvSpPr/>
          <p:nvPr/>
        </p:nvSpPr>
        <p:spPr>
          <a:xfrm>
            <a:off x="562263" y="1979559"/>
            <a:ext cx="2239509" cy="7455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59BB1AD8-06D0-474E-8936-4254DAD8D562}"/>
              </a:ext>
            </a:extLst>
          </p:cNvPr>
          <p:cNvCxnSpPr>
            <a:cxnSpLocks/>
          </p:cNvCxnSpPr>
          <p:nvPr/>
        </p:nvCxnSpPr>
        <p:spPr>
          <a:xfrm flipH="1">
            <a:off x="2801774" y="2647067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326FDB5-858D-48C1-B165-6FC44E0E4A8C}"/>
              </a:ext>
            </a:extLst>
          </p:cNvPr>
          <p:cNvCxnSpPr>
            <a:cxnSpLocks/>
          </p:cNvCxnSpPr>
          <p:nvPr/>
        </p:nvCxnSpPr>
        <p:spPr>
          <a:xfrm flipH="1">
            <a:off x="2801774" y="2446086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DFE2E91F-4B44-406A-97E5-C1F481825557}"/>
              </a:ext>
            </a:extLst>
          </p:cNvPr>
          <p:cNvCxnSpPr>
            <a:cxnSpLocks/>
          </p:cNvCxnSpPr>
          <p:nvPr/>
        </p:nvCxnSpPr>
        <p:spPr>
          <a:xfrm flipH="1">
            <a:off x="2801774" y="2234996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0D73CEB9-8BF5-4CF9-B3E4-C6DEEA152400}"/>
              </a:ext>
            </a:extLst>
          </p:cNvPr>
          <p:cNvCxnSpPr>
            <a:cxnSpLocks/>
          </p:cNvCxnSpPr>
          <p:nvPr/>
        </p:nvCxnSpPr>
        <p:spPr>
          <a:xfrm flipH="1">
            <a:off x="7688099" y="2876564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454D154B-EF14-474A-908B-C9C516A02C1E}"/>
              </a:ext>
            </a:extLst>
          </p:cNvPr>
          <p:cNvCxnSpPr>
            <a:cxnSpLocks/>
          </p:cNvCxnSpPr>
          <p:nvPr/>
        </p:nvCxnSpPr>
        <p:spPr>
          <a:xfrm flipH="1">
            <a:off x="7745249" y="3582018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1769319F-7E85-495D-89DB-E480786D4CB9}"/>
              </a:ext>
            </a:extLst>
          </p:cNvPr>
          <p:cNvSpPr txBox="1"/>
          <p:nvPr/>
        </p:nvSpPr>
        <p:spPr>
          <a:xfrm>
            <a:off x="361950" y="4675274"/>
            <a:ext cx="88857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Samples were run on the same gel and membrane was cut prior to incubation with the indicated antibody.</a:t>
            </a:r>
          </a:p>
          <a:p>
            <a:r>
              <a:rPr lang="en-GB" sz="1200" dirty="0"/>
              <a:t>Each panel represents different exposure time. Red square indicates the image used in the figure and arrow points to the band(s) of interest.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447E570-CB7F-47AE-8E29-35FE2E11921C}"/>
              </a:ext>
            </a:extLst>
          </p:cNvPr>
          <p:cNvSpPr txBox="1"/>
          <p:nvPr/>
        </p:nvSpPr>
        <p:spPr>
          <a:xfrm rot="16200000">
            <a:off x="548574" y="1480356"/>
            <a:ext cx="4138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g91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3D5C1A9-2C04-47C6-93C0-EE75472CEB61}"/>
              </a:ext>
            </a:extLst>
          </p:cNvPr>
          <p:cNvSpPr txBox="1"/>
          <p:nvPr/>
        </p:nvSpPr>
        <p:spPr>
          <a:xfrm rot="16200000">
            <a:off x="564219" y="1219003"/>
            <a:ext cx="9366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gp91+ EROS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0D5AD4F-005F-495F-A9D1-1A029D584E7B}"/>
              </a:ext>
            </a:extLst>
          </p:cNvPr>
          <p:cNvSpPr txBox="1"/>
          <p:nvPr/>
        </p:nvSpPr>
        <p:spPr>
          <a:xfrm rot="16200000">
            <a:off x="1104904" y="1480356"/>
            <a:ext cx="4138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g91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38A7E58-818E-402C-8685-638F833F6681}"/>
              </a:ext>
            </a:extLst>
          </p:cNvPr>
          <p:cNvSpPr txBox="1"/>
          <p:nvPr/>
        </p:nvSpPr>
        <p:spPr>
          <a:xfrm rot="16200000">
            <a:off x="1120549" y="1219003"/>
            <a:ext cx="9366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gp91+ EROS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AD472D5-2F1B-4C16-86FF-527923B5BDB7}"/>
              </a:ext>
            </a:extLst>
          </p:cNvPr>
          <p:cNvSpPr txBox="1"/>
          <p:nvPr/>
        </p:nvSpPr>
        <p:spPr>
          <a:xfrm rot="16200000">
            <a:off x="1661233" y="1480356"/>
            <a:ext cx="4138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g91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4641ADE-5E1A-4C93-8B3B-A24982BDC95A}"/>
              </a:ext>
            </a:extLst>
          </p:cNvPr>
          <p:cNvSpPr txBox="1"/>
          <p:nvPr/>
        </p:nvSpPr>
        <p:spPr>
          <a:xfrm rot="16200000">
            <a:off x="1676878" y="1219003"/>
            <a:ext cx="9366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gp91+ EROS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3A02584-5DCC-4914-BAF0-00997BF03318}"/>
              </a:ext>
            </a:extLst>
          </p:cNvPr>
          <p:cNvSpPr txBox="1"/>
          <p:nvPr/>
        </p:nvSpPr>
        <p:spPr>
          <a:xfrm rot="16200000">
            <a:off x="2209259" y="1480356"/>
            <a:ext cx="4138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g91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92E9885-4FB0-4671-AE2F-2CD472F9CB9A}"/>
              </a:ext>
            </a:extLst>
          </p:cNvPr>
          <p:cNvSpPr txBox="1"/>
          <p:nvPr/>
        </p:nvSpPr>
        <p:spPr>
          <a:xfrm rot="16200000">
            <a:off x="2224904" y="1219003"/>
            <a:ext cx="9366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gp91+ EROS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E5991B7-B667-4F79-A076-D05E4DE8629B}"/>
              </a:ext>
            </a:extLst>
          </p:cNvPr>
          <p:cNvCxnSpPr>
            <a:endCxn id="22" idx="3"/>
          </p:cNvCxnSpPr>
          <p:nvPr/>
        </p:nvCxnSpPr>
        <p:spPr>
          <a:xfrm>
            <a:off x="617022" y="889200"/>
            <a:ext cx="415499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2223C4AF-9884-4844-9DBE-E1704C21E7BB}"/>
              </a:ext>
            </a:extLst>
          </p:cNvPr>
          <p:cNvSpPr txBox="1"/>
          <p:nvPr/>
        </p:nvSpPr>
        <p:spPr>
          <a:xfrm>
            <a:off x="532864" y="669275"/>
            <a:ext cx="583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DMSO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932F46B3-F189-44DF-829F-E2DAC13459E0}"/>
              </a:ext>
            </a:extLst>
          </p:cNvPr>
          <p:cNvCxnSpPr/>
          <p:nvPr/>
        </p:nvCxnSpPr>
        <p:spPr>
          <a:xfrm>
            <a:off x="1200836" y="888596"/>
            <a:ext cx="415499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46A365BA-111C-44A3-A2A8-3E401AC98D2D}"/>
              </a:ext>
            </a:extLst>
          </p:cNvPr>
          <p:cNvSpPr txBox="1"/>
          <p:nvPr/>
        </p:nvSpPr>
        <p:spPr>
          <a:xfrm>
            <a:off x="1169946" y="668671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1</a:t>
            </a:r>
            <a:r>
              <a:rPr lang="en-GB" sz="1200" dirty="0">
                <a:sym typeface="Symbol" panose="05050102010706020507" pitchFamily="18" charset="2"/>
              </a:rPr>
              <a:t></a:t>
            </a:r>
            <a:r>
              <a:rPr lang="en-GB" sz="1200" dirty="0"/>
              <a:t>M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13792670-06E9-4E94-A363-B00F6BA2223A}"/>
              </a:ext>
            </a:extLst>
          </p:cNvPr>
          <p:cNvCxnSpPr/>
          <p:nvPr/>
        </p:nvCxnSpPr>
        <p:spPr>
          <a:xfrm>
            <a:off x="1777402" y="885757"/>
            <a:ext cx="415499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BF8B0BEF-EE0B-4538-8228-44C42D73B16D}"/>
              </a:ext>
            </a:extLst>
          </p:cNvPr>
          <p:cNvSpPr txBox="1"/>
          <p:nvPr/>
        </p:nvSpPr>
        <p:spPr>
          <a:xfrm>
            <a:off x="1746512" y="665832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ym typeface="Symbol" panose="05050102010706020507" pitchFamily="18" charset="2"/>
              </a:rPr>
              <a:t>2</a:t>
            </a:r>
            <a:r>
              <a:rPr lang="en-GB" sz="1200" dirty="0"/>
              <a:t>M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0159B79-8B6E-4F78-B2F8-F163C192D0A7}"/>
              </a:ext>
            </a:extLst>
          </p:cNvPr>
          <p:cNvCxnSpPr/>
          <p:nvPr/>
        </p:nvCxnSpPr>
        <p:spPr>
          <a:xfrm>
            <a:off x="2330771" y="892040"/>
            <a:ext cx="415499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49A6D855-B605-43A3-A8E6-741BAC39F6D4}"/>
              </a:ext>
            </a:extLst>
          </p:cNvPr>
          <p:cNvSpPr txBox="1"/>
          <p:nvPr/>
        </p:nvSpPr>
        <p:spPr>
          <a:xfrm>
            <a:off x="2299881" y="672115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ym typeface="Symbol" panose="05050102010706020507" pitchFamily="18" charset="2"/>
              </a:rPr>
              <a:t>5</a:t>
            </a:r>
            <a:r>
              <a:rPr lang="en-GB" sz="1200" dirty="0"/>
              <a:t>M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67F8E3B-3595-450A-A674-2ECDA891CB0F}"/>
              </a:ext>
            </a:extLst>
          </p:cNvPr>
          <p:cNvSpPr txBox="1"/>
          <p:nvPr/>
        </p:nvSpPr>
        <p:spPr>
          <a:xfrm rot="16200000">
            <a:off x="5290730" y="1480356"/>
            <a:ext cx="4138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g91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9709447-E120-41CD-B619-89293A447D96}"/>
              </a:ext>
            </a:extLst>
          </p:cNvPr>
          <p:cNvSpPr txBox="1"/>
          <p:nvPr/>
        </p:nvSpPr>
        <p:spPr>
          <a:xfrm rot="16200000">
            <a:off x="5306375" y="1219003"/>
            <a:ext cx="9366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gp91+ EROS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A429DBB-705C-4274-8C67-41CA8D9D2719}"/>
              </a:ext>
            </a:extLst>
          </p:cNvPr>
          <p:cNvSpPr txBox="1"/>
          <p:nvPr/>
        </p:nvSpPr>
        <p:spPr>
          <a:xfrm rot="16200000">
            <a:off x="5847060" y="1480356"/>
            <a:ext cx="4138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g91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A368A2A-CF82-435C-901A-2C6737154EC3}"/>
              </a:ext>
            </a:extLst>
          </p:cNvPr>
          <p:cNvSpPr txBox="1"/>
          <p:nvPr/>
        </p:nvSpPr>
        <p:spPr>
          <a:xfrm rot="16200000">
            <a:off x="5862705" y="1219003"/>
            <a:ext cx="9366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gp91+ EROS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B511852-B44B-4503-8A93-1AD78AB30112}"/>
              </a:ext>
            </a:extLst>
          </p:cNvPr>
          <p:cNvSpPr txBox="1"/>
          <p:nvPr/>
        </p:nvSpPr>
        <p:spPr>
          <a:xfrm rot="16200000">
            <a:off x="6403389" y="1480356"/>
            <a:ext cx="4138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g91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C00A5BA-5C17-41F5-B41E-FEDF0229C696}"/>
              </a:ext>
            </a:extLst>
          </p:cNvPr>
          <p:cNvSpPr txBox="1"/>
          <p:nvPr/>
        </p:nvSpPr>
        <p:spPr>
          <a:xfrm rot="16200000">
            <a:off x="6419034" y="1219003"/>
            <a:ext cx="9366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gp91+ EROS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CD8E2D7-1212-46EA-9734-D0B5306173D1}"/>
              </a:ext>
            </a:extLst>
          </p:cNvPr>
          <p:cNvSpPr txBox="1"/>
          <p:nvPr/>
        </p:nvSpPr>
        <p:spPr>
          <a:xfrm rot="16200000">
            <a:off x="6951415" y="1480356"/>
            <a:ext cx="4138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g91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238DDF9-BAF4-492D-A7D2-2D66B4ED49C7}"/>
              </a:ext>
            </a:extLst>
          </p:cNvPr>
          <p:cNvSpPr txBox="1"/>
          <p:nvPr/>
        </p:nvSpPr>
        <p:spPr>
          <a:xfrm rot="16200000">
            <a:off x="6967060" y="1219003"/>
            <a:ext cx="9366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gp91+ EROS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03E7773B-3982-41D8-A7A9-D5EE2B49DABD}"/>
              </a:ext>
            </a:extLst>
          </p:cNvPr>
          <p:cNvCxnSpPr>
            <a:endCxn id="39" idx="3"/>
          </p:cNvCxnSpPr>
          <p:nvPr/>
        </p:nvCxnSpPr>
        <p:spPr>
          <a:xfrm>
            <a:off x="5359178" y="889200"/>
            <a:ext cx="415499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9DEFAA05-B7C3-4324-93C2-5D7FA1D55904}"/>
              </a:ext>
            </a:extLst>
          </p:cNvPr>
          <p:cNvSpPr txBox="1"/>
          <p:nvPr/>
        </p:nvSpPr>
        <p:spPr>
          <a:xfrm>
            <a:off x="5275020" y="669275"/>
            <a:ext cx="583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DMSO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AD521F10-AEF7-4A0D-825A-B8BBB71D30D2}"/>
              </a:ext>
            </a:extLst>
          </p:cNvPr>
          <p:cNvCxnSpPr/>
          <p:nvPr/>
        </p:nvCxnSpPr>
        <p:spPr>
          <a:xfrm>
            <a:off x="5942992" y="888596"/>
            <a:ext cx="415499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2B5561AA-F806-4004-96BD-7494EF3AF892}"/>
              </a:ext>
            </a:extLst>
          </p:cNvPr>
          <p:cNvSpPr txBox="1"/>
          <p:nvPr/>
        </p:nvSpPr>
        <p:spPr>
          <a:xfrm>
            <a:off x="5912102" y="668671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1</a:t>
            </a:r>
            <a:r>
              <a:rPr lang="en-GB" sz="1200" dirty="0">
                <a:sym typeface="Symbol" panose="05050102010706020507" pitchFamily="18" charset="2"/>
              </a:rPr>
              <a:t></a:t>
            </a:r>
            <a:r>
              <a:rPr lang="en-GB" sz="1200" dirty="0"/>
              <a:t>M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993549DA-5064-4DBF-94E7-51ECBFBA5BE7}"/>
              </a:ext>
            </a:extLst>
          </p:cNvPr>
          <p:cNvCxnSpPr/>
          <p:nvPr/>
        </p:nvCxnSpPr>
        <p:spPr>
          <a:xfrm>
            <a:off x="6519558" y="885757"/>
            <a:ext cx="415499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DC56B73D-6E4E-4AB1-BCC3-FD396056F066}"/>
              </a:ext>
            </a:extLst>
          </p:cNvPr>
          <p:cNvSpPr txBox="1"/>
          <p:nvPr/>
        </p:nvSpPr>
        <p:spPr>
          <a:xfrm>
            <a:off x="6488668" y="665832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ym typeface="Symbol" panose="05050102010706020507" pitchFamily="18" charset="2"/>
              </a:rPr>
              <a:t>2</a:t>
            </a:r>
            <a:r>
              <a:rPr lang="en-GB" sz="1200" dirty="0"/>
              <a:t>M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9C310F28-A616-4873-9827-C32C40BAE7BD}"/>
              </a:ext>
            </a:extLst>
          </p:cNvPr>
          <p:cNvCxnSpPr/>
          <p:nvPr/>
        </p:nvCxnSpPr>
        <p:spPr>
          <a:xfrm>
            <a:off x="7072927" y="892040"/>
            <a:ext cx="415499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8C294598-8784-405C-9C67-9E18B24160FD}"/>
              </a:ext>
            </a:extLst>
          </p:cNvPr>
          <p:cNvSpPr txBox="1"/>
          <p:nvPr/>
        </p:nvSpPr>
        <p:spPr>
          <a:xfrm>
            <a:off x="7042037" y="672115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ym typeface="Symbol" panose="05050102010706020507" pitchFamily="18" charset="2"/>
              </a:rPr>
              <a:t>5</a:t>
            </a:r>
            <a:r>
              <a:rPr lang="en-GB" sz="1200" dirty="0"/>
              <a:t>M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5D3661D4-1765-484E-ADFD-48BCD9DBB2D5}"/>
              </a:ext>
            </a:extLst>
          </p:cNvPr>
          <p:cNvSpPr/>
          <p:nvPr/>
        </p:nvSpPr>
        <p:spPr>
          <a:xfrm>
            <a:off x="5422916" y="2780135"/>
            <a:ext cx="2150945" cy="22975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9FBB49CD-CF96-4BC4-9A53-C3F0BF83C002}"/>
              </a:ext>
            </a:extLst>
          </p:cNvPr>
          <p:cNvSpPr/>
          <p:nvPr/>
        </p:nvSpPr>
        <p:spPr>
          <a:xfrm>
            <a:off x="5422916" y="3456037"/>
            <a:ext cx="2262893" cy="2953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93371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 descr="A picture containing text, electronics, white&#10;&#10;Description automatically generated">
            <a:extLst>
              <a:ext uri="{FF2B5EF4-FFF2-40B4-BE49-F238E27FC236}">
                <a16:creationId xmlns:a16="http://schemas.microsoft.com/office/drawing/2014/main" id="{C477738F-86A3-4804-A439-801CF8F317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761" y="1891629"/>
            <a:ext cx="3240024" cy="1475232"/>
          </a:xfrm>
          <a:prstGeom prst="rect">
            <a:avLst/>
          </a:prstGeom>
        </p:spPr>
      </p:pic>
      <p:pic>
        <p:nvPicPr>
          <p:cNvPr id="7" name="Picture 6" descr="A picture containing text, close, blurry&#10;&#10;Description automatically generated">
            <a:extLst>
              <a:ext uri="{FF2B5EF4-FFF2-40B4-BE49-F238E27FC236}">
                <a16:creationId xmlns:a16="http://schemas.microsoft.com/office/drawing/2014/main" id="{CC95E001-1DB4-408D-819D-4014626821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841" y="3490715"/>
            <a:ext cx="3221736" cy="780288"/>
          </a:xfrm>
          <a:prstGeom prst="rect">
            <a:avLst/>
          </a:prstGeom>
        </p:spPr>
      </p:pic>
      <p:pic>
        <p:nvPicPr>
          <p:cNvPr id="10" name="Picture 9" descr="A close up of a keyboard&#10;&#10;Description automatically generated with low confidence">
            <a:extLst>
              <a:ext uri="{FF2B5EF4-FFF2-40B4-BE49-F238E27FC236}">
                <a16:creationId xmlns:a16="http://schemas.microsoft.com/office/drawing/2014/main" id="{B0D51ED7-9F2D-4674-AC8A-14EE463619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512" y="2009216"/>
            <a:ext cx="3288792" cy="137464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7627095-2100-4891-B44F-11434E485C49}"/>
              </a:ext>
            </a:extLst>
          </p:cNvPr>
          <p:cNvSpPr txBox="1"/>
          <p:nvPr/>
        </p:nvSpPr>
        <p:spPr>
          <a:xfrm>
            <a:off x="234984" y="120060"/>
            <a:ext cx="28101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Figure 3F HEK293 control </a:t>
            </a:r>
            <a:r>
              <a:rPr lang="en-GB" sz="1200" i="1" dirty="0"/>
              <a:t>STT3A</a:t>
            </a:r>
            <a:r>
              <a:rPr lang="en-GB" sz="1200" baseline="30000" dirty="0"/>
              <a:t>-/-</a:t>
            </a:r>
            <a:r>
              <a:rPr lang="en-GB" sz="1200" dirty="0"/>
              <a:t> </a:t>
            </a:r>
            <a:r>
              <a:rPr lang="en-GB" sz="1200" i="1" dirty="0"/>
              <a:t>STT3B</a:t>
            </a:r>
            <a:r>
              <a:rPr lang="en-GB" sz="1200" baseline="30000" dirty="0"/>
              <a:t>-/-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0921C07-0E05-496B-A73F-9E4C560536C7}"/>
              </a:ext>
            </a:extLst>
          </p:cNvPr>
          <p:cNvSpPr txBox="1"/>
          <p:nvPr/>
        </p:nvSpPr>
        <p:spPr>
          <a:xfrm rot="16200000">
            <a:off x="911197" y="1608674"/>
            <a:ext cx="4138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g91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977A7D2-7699-4D9D-BF14-CD9F411812D8}"/>
              </a:ext>
            </a:extLst>
          </p:cNvPr>
          <p:cNvSpPr txBox="1"/>
          <p:nvPr/>
        </p:nvSpPr>
        <p:spPr>
          <a:xfrm rot="16200000">
            <a:off x="1054402" y="1558116"/>
            <a:ext cx="5150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B2EE786-1D52-4693-95E9-0950B7FDDE1B}"/>
              </a:ext>
            </a:extLst>
          </p:cNvPr>
          <p:cNvSpPr txBox="1"/>
          <p:nvPr/>
        </p:nvSpPr>
        <p:spPr>
          <a:xfrm rot="16200000">
            <a:off x="1007028" y="1347321"/>
            <a:ext cx="9366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gp91+ EROS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ADDFBB1-9D3B-4C24-90E1-BF1FD8FDD7AF}"/>
              </a:ext>
            </a:extLst>
          </p:cNvPr>
          <p:cNvSpPr txBox="1"/>
          <p:nvPr/>
        </p:nvSpPr>
        <p:spPr>
          <a:xfrm rot="16200000">
            <a:off x="799947" y="1617833"/>
            <a:ext cx="3593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NT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9E681E6-E419-44FA-96E2-343A40488284}"/>
              </a:ext>
            </a:extLst>
          </p:cNvPr>
          <p:cNvCxnSpPr>
            <a:cxnSpLocks/>
          </p:cNvCxnSpPr>
          <p:nvPr/>
        </p:nvCxnSpPr>
        <p:spPr>
          <a:xfrm>
            <a:off x="841144" y="1017518"/>
            <a:ext cx="77268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E887C195-1BBF-4B11-AED6-1537B9B0AAC1}"/>
              </a:ext>
            </a:extLst>
          </p:cNvPr>
          <p:cNvSpPr txBox="1"/>
          <p:nvPr/>
        </p:nvSpPr>
        <p:spPr>
          <a:xfrm>
            <a:off x="932306" y="794973"/>
            <a:ext cx="645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Control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17E8145-A698-420B-9D3C-BC0BCBB4DFF9}"/>
              </a:ext>
            </a:extLst>
          </p:cNvPr>
          <p:cNvSpPr txBox="1"/>
          <p:nvPr/>
        </p:nvSpPr>
        <p:spPr>
          <a:xfrm rot="16200000">
            <a:off x="1682541" y="1608674"/>
            <a:ext cx="4138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g91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D14C5F1-F0E1-4923-9F8D-2E350C86545B}"/>
              </a:ext>
            </a:extLst>
          </p:cNvPr>
          <p:cNvSpPr txBox="1"/>
          <p:nvPr/>
        </p:nvSpPr>
        <p:spPr>
          <a:xfrm rot="16200000">
            <a:off x="1791586" y="1558116"/>
            <a:ext cx="5150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CE6452D-0649-4F9F-AB77-8E9BDD141E76}"/>
              </a:ext>
            </a:extLst>
          </p:cNvPr>
          <p:cNvSpPr txBox="1"/>
          <p:nvPr/>
        </p:nvSpPr>
        <p:spPr>
          <a:xfrm rot="16200000">
            <a:off x="1740395" y="1347320"/>
            <a:ext cx="9366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gp91+ EROS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EBB570B-0BAA-44EA-AAE5-933194B45431}"/>
              </a:ext>
            </a:extLst>
          </p:cNvPr>
          <p:cNvSpPr txBox="1"/>
          <p:nvPr/>
        </p:nvSpPr>
        <p:spPr>
          <a:xfrm rot="16200000">
            <a:off x="1550188" y="1635925"/>
            <a:ext cx="3593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NT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8D96594-CD10-4094-B437-E97EF4249CCA}"/>
              </a:ext>
            </a:extLst>
          </p:cNvPr>
          <p:cNvCxnSpPr>
            <a:cxnSpLocks/>
          </p:cNvCxnSpPr>
          <p:nvPr/>
        </p:nvCxnSpPr>
        <p:spPr>
          <a:xfrm>
            <a:off x="1638723" y="1017518"/>
            <a:ext cx="77268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9B9C9BA0-0423-4065-B696-900AEBBA3D15}"/>
              </a:ext>
            </a:extLst>
          </p:cNvPr>
          <p:cNvSpPr txBox="1"/>
          <p:nvPr/>
        </p:nvSpPr>
        <p:spPr>
          <a:xfrm>
            <a:off x="1729885" y="794973"/>
            <a:ext cx="6794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i="1" dirty="0"/>
              <a:t>STT3A</a:t>
            </a:r>
            <a:r>
              <a:rPr lang="en-GB" sz="1200" baseline="30000" dirty="0"/>
              <a:t>-/-</a:t>
            </a:r>
            <a:endParaRPr lang="en-GB" sz="12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C8A45FD-5F24-43BB-929C-BCC2A79A4486}"/>
              </a:ext>
            </a:extLst>
          </p:cNvPr>
          <p:cNvSpPr txBox="1"/>
          <p:nvPr/>
        </p:nvSpPr>
        <p:spPr>
          <a:xfrm rot="16200000">
            <a:off x="2421149" y="1627831"/>
            <a:ext cx="4138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g91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2B4B44E-85CE-477C-8419-403D49900980}"/>
              </a:ext>
            </a:extLst>
          </p:cNvPr>
          <p:cNvSpPr txBox="1"/>
          <p:nvPr/>
        </p:nvSpPr>
        <p:spPr>
          <a:xfrm rot="16200000">
            <a:off x="2558658" y="1577273"/>
            <a:ext cx="5150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A2F4649-BB21-47B6-BEFD-A1F4F98E582E}"/>
              </a:ext>
            </a:extLst>
          </p:cNvPr>
          <p:cNvSpPr txBox="1"/>
          <p:nvPr/>
        </p:nvSpPr>
        <p:spPr>
          <a:xfrm rot="16200000">
            <a:off x="2535932" y="1366478"/>
            <a:ext cx="9366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gp91+ EROS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4634CFAC-00B7-4DF8-BD57-22ED06053746}"/>
              </a:ext>
            </a:extLst>
          </p:cNvPr>
          <p:cNvCxnSpPr>
            <a:cxnSpLocks/>
          </p:cNvCxnSpPr>
          <p:nvPr/>
        </p:nvCxnSpPr>
        <p:spPr>
          <a:xfrm>
            <a:off x="2434260" y="1017519"/>
            <a:ext cx="77268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7EFE7326-6CBC-4990-81CD-28E9AE0D2C56}"/>
              </a:ext>
            </a:extLst>
          </p:cNvPr>
          <p:cNvSpPr txBox="1"/>
          <p:nvPr/>
        </p:nvSpPr>
        <p:spPr>
          <a:xfrm>
            <a:off x="2525422" y="794974"/>
            <a:ext cx="6730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i="1" dirty="0"/>
              <a:t>STT3B</a:t>
            </a:r>
            <a:r>
              <a:rPr lang="en-GB" sz="1200" baseline="30000" dirty="0"/>
              <a:t>-/-</a:t>
            </a:r>
            <a:endParaRPr lang="en-GB" sz="12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0F69E36-7185-4125-8F78-A72795ADCD15}"/>
              </a:ext>
            </a:extLst>
          </p:cNvPr>
          <p:cNvSpPr txBox="1"/>
          <p:nvPr/>
        </p:nvSpPr>
        <p:spPr>
          <a:xfrm rot="16200000">
            <a:off x="2260332" y="1655082"/>
            <a:ext cx="3593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NT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4BB30F5-D6A0-43E0-A525-DFDDBFF962A8}"/>
              </a:ext>
            </a:extLst>
          </p:cNvPr>
          <p:cNvSpPr txBox="1"/>
          <p:nvPr/>
        </p:nvSpPr>
        <p:spPr>
          <a:xfrm>
            <a:off x="4062906" y="2756724"/>
            <a:ext cx="7938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gp91</a:t>
            </a:r>
            <a:r>
              <a:rPr lang="en-GB" sz="1200" i="1" dirty="0"/>
              <a:t>phox</a:t>
            </a:r>
          </a:p>
          <a:p>
            <a:r>
              <a:rPr lang="en-GB" sz="1200" i="1" dirty="0"/>
              <a:t> </a:t>
            </a:r>
            <a:r>
              <a:rPr lang="en-GB" sz="1200" dirty="0"/>
              <a:t>Ab</a:t>
            </a:r>
            <a:endParaRPr lang="en-GB" sz="1200" i="1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CE13208-0CB5-41ED-A825-57E95ACF1CA6}"/>
              </a:ext>
            </a:extLst>
          </p:cNvPr>
          <p:cNvSpPr txBox="1"/>
          <p:nvPr/>
        </p:nvSpPr>
        <p:spPr>
          <a:xfrm>
            <a:off x="4264771" y="3581126"/>
            <a:ext cx="7201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 Ab</a:t>
            </a:r>
          </a:p>
        </p:txBody>
      </p:sp>
      <p:sp>
        <p:nvSpPr>
          <p:cNvPr id="40" name="Right Brace 39">
            <a:extLst>
              <a:ext uri="{FF2B5EF4-FFF2-40B4-BE49-F238E27FC236}">
                <a16:creationId xmlns:a16="http://schemas.microsoft.com/office/drawing/2014/main" id="{3BA04BB8-624B-44BC-9325-F515C4D97461}"/>
              </a:ext>
            </a:extLst>
          </p:cNvPr>
          <p:cNvSpPr/>
          <p:nvPr/>
        </p:nvSpPr>
        <p:spPr>
          <a:xfrm>
            <a:off x="3956374" y="2606160"/>
            <a:ext cx="106532" cy="656948"/>
          </a:xfrm>
          <a:prstGeom prst="rightBrace">
            <a:avLst>
              <a:gd name="adj1" fmla="val 8333"/>
              <a:gd name="adj2" fmla="val 50594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ight Brace 40">
            <a:extLst>
              <a:ext uri="{FF2B5EF4-FFF2-40B4-BE49-F238E27FC236}">
                <a16:creationId xmlns:a16="http://schemas.microsoft.com/office/drawing/2014/main" id="{666A7BE8-9489-4841-832E-7160D99811FD}"/>
              </a:ext>
            </a:extLst>
          </p:cNvPr>
          <p:cNvSpPr/>
          <p:nvPr/>
        </p:nvSpPr>
        <p:spPr>
          <a:xfrm>
            <a:off x="4022770" y="3488794"/>
            <a:ext cx="294918" cy="461665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894E8DCA-5996-43A5-B48D-2BA9FAB99FBE}"/>
              </a:ext>
            </a:extLst>
          </p:cNvPr>
          <p:cNvCxnSpPr>
            <a:cxnSpLocks/>
          </p:cNvCxnSpPr>
          <p:nvPr/>
        </p:nvCxnSpPr>
        <p:spPr>
          <a:xfrm flipH="1">
            <a:off x="3206945" y="3145306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36DC2AD9-253C-4C04-8D60-79B9E6B6A37D}"/>
              </a:ext>
            </a:extLst>
          </p:cNvPr>
          <p:cNvCxnSpPr>
            <a:cxnSpLocks/>
          </p:cNvCxnSpPr>
          <p:nvPr/>
        </p:nvCxnSpPr>
        <p:spPr>
          <a:xfrm flipH="1">
            <a:off x="3206945" y="2934634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CBCB6BE9-09A5-4593-96C6-F55D427C0A03}"/>
              </a:ext>
            </a:extLst>
          </p:cNvPr>
          <p:cNvCxnSpPr>
            <a:cxnSpLocks/>
          </p:cNvCxnSpPr>
          <p:nvPr/>
        </p:nvCxnSpPr>
        <p:spPr>
          <a:xfrm flipH="1">
            <a:off x="3206945" y="2756724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7EF214E4-0591-488A-83E8-29105908E872}"/>
              </a:ext>
            </a:extLst>
          </p:cNvPr>
          <p:cNvSpPr txBox="1"/>
          <p:nvPr/>
        </p:nvSpPr>
        <p:spPr>
          <a:xfrm>
            <a:off x="8992219" y="3001746"/>
            <a:ext cx="4908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actin</a:t>
            </a:r>
          </a:p>
          <a:p>
            <a:r>
              <a:rPr lang="en-GB" sz="1200" dirty="0"/>
              <a:t>Ab</a:t>
            </a:r>
          </a:p>
        </p:txBody>
      </p:sp>
      <p:sp>
        <p:nvSpPr>
          <p:cNvPr id="46" name="Right Brace 45">
            <a:extLst>
              <a:ext uri="{FF2B5EF4-FFF2-40B4-BE49-F238E27FC236}">
                <a16:creationId xmlns:a16="http://schemas.microsoft.com/office/drawing/2014/main" id="{2002A84E-2184-4C4F-BBBA-2F28C65C7AC0}"/>
              </a:ext>
            </a:extLst>
          </p:cNvPr>
          <p:cNvSpPr/>
          <p:nvPr/>
        </p:nvSpPr>
        <p:spPr>
          <a:xfrm>
            <a:off x="8681733" y="2970417"/>
            <a:ext cx="260396" cy="361847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127415DD-9B1B-44BA-8304-F74421267E73}"/>
              </a:ext>
            </a:extLst>
          </p:cNvPr>
          <p:cNvCxnSpPr>
            <a:cxnSpLocks/>
          </p:cNvCxnSpPr>
          <p:nvPr/>
        </p:nvCxnSpPr>
        <p:spPr>
          <a:xfrm flipH="1">
            <a:off x="3206945" y="3920248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0BBB57FD-02DC-4616-AEEE-6938C0538AA3}"/>
              </a:ext>
            </a:extLst>
          </p:cNvPr>
          <p:cNvSpPr txBox="1"/>
          <p:nvPr/>
        </p:nvSpPr>
        <p:spPr>
          <a:xfrm>
            <a:off x="141765" y="6178753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Samples were run on a gel and membrane was cut prior to incubation with the indicated antibody. For </a:t>
            </a:r>
            <a:r>
              <a:rPr lang="en-GB" sz="1200" dirty="0" err="1"/>
              <a:t>BiP</a:t>
            </a:r>
            <a:r>
              <a:rPr lang="en-GB" sz="1200" dirty="0"/>
              <a:t> blot, following EROS revelation, membrane was stripped and incubated with </a:t>
            </a:r>
            <a:r>
              <a:rPr lang="en-GB" sz="1200" dirty="0" err="1"/>
              <a:t>BiP</a:t>
            </a:r>
            <a:r>
              <a:rPr lang="en-GB" sz="1200" dirty="0"/>
              <a:t> antibody (Ab). Each panel represents different exposure time. Red square indicates the image used in the figures and arrow points to the band(s) of interest.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8D78823-38D2-40EF-BA47-063A716110AA}"/>
              </a:ext>
            </a:extLst>
          </p:cNvPr>
          <p:cNvSpPr/>
          <p:nvPr/>
        </p:nvSpPr>
        <p:spPr>
          <a:xfrm>
            <a:off x="5800273" y="3056712"/>
            <a:ext cx="2104023" cy="2500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615E857-723D-4D4F-A7ED-6C11C7C77EAC}"/>
              </a:ext>
            </a:extLst>
          </p:cNvPr>
          <p:cNvSpPr/>
          <p:nvPr/>
        </p:nvSpPr>
        <p:spPr>
          <a:xfrm>
            <a:off x="932306" y="2581786"/>
            <a:ext cx="2210427" cy="6813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D087F0D-EDC0-4E46-8FF4-CD36840E0CC2}"/>
              </a:ext>
            </a:extLst>
          </p:cNvPr>
          <p:cNvSpPr/>
          <p:nvPr/>
        </p:nvSpPr>
        <p:spPr>
          <a:xfrm>
            <a:off x="932306" y="3757358"/>
            <a:ext cx="2210427" cy="2500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CD758FB-FAA5-4799-9128-F60987AD8D33}"/>
              </a:ext>
            </a:extLst>
          </p:cNvPr>
          <p:cNvSpPr txBox="1"/>
          <p:nvPr/>
        </p:nvSpPr>
        <p:spPr>
          <a:xfrm>
            <a:off x="8970484" y="2420109"/>
            <a:ext cx="3834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err="1"/>
              <a:t>BiP</a:t>
            </a:r>
            <a:endParaRPr lang="en-GB" sz="1200" dirty="0"/>
          </a:p>
          <a:p>
            <a:r>
              <a:rPr lang="en-GB" sz="1200" dirty="0"/>
              <a:t>Ab</a:t>
            </a:r>
          </a:p>
        </p:txBody>
      </p:sp>
      <p:sp>
        <p:nvSpPr>
          <p:cNvPr id="52" name="Right Brace 51">
            <a:extLst>
              <a:ext uri="{FF2B5EF4-FFF2-40B4-BE49-F238E27FC236}">
                <a16:creationId xmlns:a16="http://schemas.microsoft.com/office/drawing/2014/main" id="{1C1F6568-63DA-44F4-A83B-5B5093C67CDD}"/>
              </a:ext>
            </a:extLst>
          </p:cNvPr>
          <p:cNvSpPr/>
          <p:nvPr/>
        </p:nvSpPr>
        <p:spPr>
          <a:xfrm>
            <a:off x="8681733" y="2293106"/>
            <a:ext cx="260396" cy="604998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48601ED6-A49B-45A7-BB82-B7D8B7E3EFB8}"/>
              </a:ext>
            </a:extLst>
          </p:cNvPr>
          <p:cNvSpPr txBox="1"/>
          <p:nvPr/>
        </p:nvSpPr>
        <p:spPr>
          <a:xfrm>
            <a:off x="5349314" y="117251"/>
            <a:ext cx="56264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Figure 3 – figure supplement 2B </a:t>
            </a:r>
            <a:r>
              <a:rPr lang="en-GB" sz="1200" dirty="0" err="1"/>
              <a:t>BiP</a:t>
            </a:r>
            <a:r>
              <a:rPr lang="en-GB" sz="1200" dirty="0"/>
              <a:t> expression in HEK293 Control, </a:t>
            </a:r>
            <a:r>
              <a:rPr lang="en-GB" sz="1200" i="1" dirty="0"/>
              <a:t>STT3A</a:t>
            </a:r>
            <a:r>
              <a:rPr lang="en-GB" sz="1200" baseline="30000" dirty="0"/>
              <a:t>-/- </a:t>
            </a:r>
            <a:r>
              <a:rPr lang="en-GB" sz="1200" dirty="0"/>
              <a:t>and </a:t>
            </a:r>
            <a:r>
              <a:rPr lang="en-GB" sz="1200" i="1" dirty="0"/>
              <a:t>STT3B</a:t>
            </a:r>
            <a:r>
              <a:rPr lang="en-GB" sz="1200" baseline="30000" dirty="0"/>
              <a:t>-/-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B1B08B9-0448-4D11-A12B-B230403D65E5}"/>
              </a:ext>
            </a:extLst>
          </p:cNvPr>
          <p:cNvSpPr txBox="1"/>
          <p:nvPr/>
        </p:nvSpPr>
        <p:spPr>
          <a:xfrm rot="16200000">
            <a:off x="5751142" y="1612092"/>
            <a:ext cx="4138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g91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2D927E6-8AD5-4E2F-BAC8-5D9F35A61C42}"/>
              </a:ext>
            </a:extLst>
          </p:cNvPr>
          <p:cNvSpPr txBox="1"/>
          <p:nvPr/>
        </p:nvSpPr>
        <p:spPr>
          <a:xfrm rot="16200000">
            <a:off x="5894347" y="1561534"/>
            <a:ext cx="5150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DCCD5D3-F607-41D8-BA7A-2AA113436FCC}"/>
              </a:ext>
            </a:extLst>
          </p:cNvPr>
          <p:cNvSpPr txBox="1"/>
          <p:nvPr/>
        </p:nvSpPr>
        <p:spPr>
          <a:xfrm rot="16200000">
            <a:off x="5846973" y="1350739"/>
            <a:ext cx="9366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gp91+ EROS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73EDEB34-F2D5-4B40-8EAF-AE448830D5C5}"/>
              </a:ext>
            </a:extLst>
          </p:cNvPr>
          <p:cNvSpPr txBox="1"/>
          <p:nvPr/>
        </p:nvSpPr>
        <p:spPr>
          <a:xfrm rot="16200000">
            <a:off x="5639892" y="1621251"/>
            <a:ext cx="3593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NT</a:t>
            </a: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82210A52-E4F2-4425-BF3F-08C8FF8E2A5A}"/>
              </a:ext>
            </a:extLst>
          </p:cNvPr>
          <p:cNvCxnSpPr>
            <a:cxnSpLocks/>
          </p:cNvCxnSpPr>
          <p:nvPr/>
        </p:nvCxnSpPr>
        <p:spPr>
          <a:xfrm>
            <a:off x="5681089" y="1020936"/>
            <a:ext cx="77268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0ADB5E2B-CD08-42D5-AC60-485DE0E02D5A}"/>
              </a:ext>
            </a:extLst>
          </p:cNvPr>
          <p:cNvSpPr txBox="1"/>
          <p:nvPr/>
        </p:nvSpPr>
        <p:spPr>
          <a:xfrm>
            <a:off x="5772251" y="798391"/>
            <a:ext cx="645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Control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B4F0209-897E-41E8-925F-A98F3837F416}"/>
              </a:ext>
            </a:extLst>
          </p:cNvPr>
          <p:cNvSpPr txBox="1"/>
          <p:nvPr/>
        </p:nvSpPr>
        <p:spPr>
          <a:xfrm rot="16200000">
            <a:off x="6522486" y="1612092"/>
            <a:ext cx="4138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g91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FED0958-64FE-477E-985D-DA4784FD9511}"/>
              </a:ext>
            </a:extLst>
          </p:cNvPr>
          <p:cNvSpPr txBox="1"/>
          <p:nvPr/>
        </p:nvSpPr>
        <p:spPr>
          <a:xfrm rot="16200000">
            <a:off x="6631531" y="1561534"/>
            <a:ext cx="5150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BCA2224-1DD2-4A18-A5B8-404179A14F07}"/>
              </a:ext>
            </a:extLst>
          </p:cNvPr>
          <p:cNvSpPr txBox="1"/>
          <p:nvPr/>
        </p:nvSpPr>
        <p:spPr>
          <a:xfrm rot="16200000">
            <a:off x="6580340" y="1350738"/>
            <a:ext cx="9366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gp91+ EROS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5269D4B9-C74A-451B-B00D-241C4D745297}"/>
              </a:ext>
            </a:extLst>
          </p:cNvPr>
          <p:cNvSpPr txBox="1"/>
          <p:nvPr/>
        </p:nvSpPr>
        <p:spPr>
          <a:xfrm rot="16200000">
            <a:off x="6390133" y="1639343"/>
            <a:ext cx="3593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NT</a:t>
            </a: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45949FF0-5EF2-4B3E-945A-3AFA9B71D31F}"/>
              </a:ext>
            </a:extLst>
          </p:cNvPr>
          <p:cNvCxnSpPr>
            <a:cxnSpLocks/>
          </p:cNvCxnSpPr>
          <p:nvPr/>
        </p:nvCxnSpPr>
        <p:spPr>
          <a:xfrm>
            <a:off x="6478668" y="1020936"/>
            <a:ext cx="77268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47C0BDF9-C211-46BE-BB50-C11ED3FCF644}"/>
              </a:ext>
            </a:extLst>
          </p:cNvPr>
          <p:cNvSpPr txBox="1"/>
          <p:nvPr/>
        </p:nvSpPr>
        <p:spPr>
          <a:xfrm>
            <a:off x="6569830" y="798391"/>
            <a:ext cx="6794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i="1" dirty="0"/>
              <a:t>STT3A</a:t>
            </a:r>
            <a:r>
              <a:rPr lang="en-GB" sz="1200" baseline="30000" dirty="0"/>
              <a:t>-/-</a:t>
            </a:r>
            <a:endParaRPr lang="en-GB" sz="12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BC7DB54-9B4C-49BA-9844-6677AEAA8645}"/>
              </a:ext>
            </a:extLst>
          </p:cNvPr>
          <p:cNvSpPr txBox="1"/>
          <p:nvPr/>
        </p:nvSpPr>
        <p:spPr>
          <a:xfrm rot="16200000">
            <a:off x="7261094" y="1631249"/>
            <a:ext cx="4138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g91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7AF1E4E1-22F2-45E2-BDA7-327E4A69DE29}"/>
              </a:ext>
            </a:extLst>
          </p:cNvPr>
          <p:cNvSpPr txBox="1"/>
          <p:nvPr/>
        </p:nvSpPr>
        <p:spPr>
          <a:xfrm rot="16200000">
            <a:off x="7398603" y="1580691"/>
            <a:ext cx="5150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7DE36B1E-39D3-4281-B889-3C2186B2807B}"/>
              </a:ext>
            </a:extLst>
          </p:cNvPr>
          <p:cNvSpPr txBox="1"/>
          <p:nvPr/>
        </p:nvSpPr>
        <p:spPr>
          <a:xfrm rot="16200000">
            <a:off x="7375877" y="1369896"/>
            <a:ext cx="9366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gp91+ EROS</a:t>
            </a: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C37F0941-CA3B-4623-90DD-71332EF4360F}"/>
              </a:ext>
            </a:extLst>
          </p:cNvPr>
          <p:cNvCxnSpPr>
            <a:cxnSpLocks/>
          </p:cNvCxnSpPr>
          <p:nvPr/>
        </p:nvCxnSpPr>
        <p:spPr>
          <a:xfrm>
            <a:off x="7274205" y="1020937"/>
            <a:ext cx="77268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26EC414C-35CE-4AD6-83D0-DECA8B66D451}"/>
              </a:ext>
            </a:extLst>
          </p:cNvPr>
          <p:cNvSpPr txBox="1"/>
          <p:nvPr/>
        </p:nvSpPr>
        <p:spPr>
          <a:xfrm>
            <a:off x="7365367" y="798392"/>
            <a:ext cx="6730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i="1" dirty="0"/>
              <a:t>STT3B</a:t>
            </a:r>
            <a:r>
              <a:rPr lang="en-GB" sz="1200" baseline="30000" dirty="0"/>
              <a:t>-/-</a:t>
            </a:r>
            <a:endParaRPr lang="en-GB" sz="1200" dirty="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93E88765-A21E-48C7-9F86-26F248E23EC6}"/>
              </a:ext>
            </a:extLst>
          </p:cNvPr>
          <p:cNvSpPr txBox="1"/>
          <p:nvPr/>
        </p:nvSpPr>
        <p:spPr>
          <a:xfrm rot="16200000">
            <a:off x="7100277" y="1658500"/>
            <a:ext cx="3593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NT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42D9E1DB-0A5F-4F59-970E-10D55D44F20A}"/>
              </a:ext>
            </a:extLst>
          </p:cNvPr>
          <p:cNvSpPr/>
          <p:nvPr/>
        </p:nvSpPr>
        <p:spPr>
          <a:xfrm>
            <a:off x="5800274" y="2492290"/>
            <a:ext cx="2104022" cy="2767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97846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1BC23AED-14BA-46CA-A6BF-6317AB409C5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97" r="30685" b="54590"/>
          <a:stretch/>
        </p:blipFill>
        <p:spPr>
          <a:xfrm>
            <a:off x="647700" y="2251139"/>
            <a:ext cx="3343275" cy="2355723"/>
          </a:xfrm>
          <a:prstGeom prst="rect">
            <a:avLst/>
          </a:prstGeom>
        </p:spPr>
      </p:pic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80C0F9F6-398C-4EDE-8EE9-1C41744F9E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23" r="26759" b="74420"/>
          <a:stretch/>
        </p:blipFill>
        <p:spPr>
          <a:xfrm>
            <a:off x="8610599" y="3279838"/>
            <a:ext cx="3343275" cy="1327023"/>
          </a:xfrm>
          <a:prstGeom prst="rect">
            <a:avLst/>
          </a:prstGeom>
        </p:spPr>
      </p:pic>
      <p:pic>
        <p:nvPicPr>
          <p:cNvPr id="7" name="Picture 6" descr="Text&#10;&#10;Description automatically generated">
            <a:extLst>
              <a:ext uri="{FF2B5EF4-FFF2-40B4-BE49-F238E27FC236}">
                <a16:creationId xmlns:a16="http://schemas.microsoft.com/office/drawing/2014/main" id="{A36AE34A-2FEF-4EF3-8B5C-AEBB09086A0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97" r="30685" b="54590"/>
          <a:stretch/>
        </p:blipFill>
        <p:spPr>
          <a:xfrm>
            <a:off x="5226573" y="2247390"/>
            <a:ext cx="3343275" cy="235572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3548892-4257-42A9-94A0-1B0D739BE754}"/>
              </a:ext>
            </a:extLst>
          </p:cNvPr>
          <p:cNvSpPr txBox="1"/>
          <p:nvPr/>
        </p:nvSpPr>
        <p:spPr>
          <a:xfrm>
            <a:off x="136352" y="125581"/>
            <a:ext cx="354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Figure 3G PLB985 STT3A inhibitor (NGI-1) experiment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8387DB-A378-4F9E-86A6-565009B135D1}"/>
              </a:ext>
            </a:extLst>
          </p:cNvPr>
          <p:cNvSpPr txBox="1"/>
          <p:nvPr/>
        </p:nvSpPr>
        <p:spPr>
          <a:xfrm rot="16200000">
            <a:off x="1053625" y="1904597"/>
            <a:ext cx="583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DMSO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C51960-0DEF-4B20-BDC7-E919389F9D1D}"/>
              </a:ext>
            </a:extLst>
          </p:cNvPr>
          <p:cNvSpPr txBox="1"/>
          <p:nvPr/>
        </p:nvSpPr>
        <p:spPr>
          <a:xfrm rot="16200000">
            <a:off x="1209137" y="1898185"/>
            <a:ext cx="5966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10 </a:t>
            </a:r>
            <a:r>
              <a:rPr lang="en-GB" sz="1200" dirty="0">
                <a:sym typeface="Symbol" panose="05050102010706020507" pitchFamily="18" charset="2"/>
              </a:rPr>
              <a:t></a:t>
            </a:r>
            <a:r>
              <a:rPr lang="en-GB" sz="1200" dirty="0"/>
              <a:t>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2329464-559A-4F5D-BD3D-E3ADC5319AA8}"/>
              </a:ext>
            </a:extLst>
          </p:cNvPr>
          <p:cNvSpPr txBox="1"/>
          <p:nvPr/>
        </p:nvSpPr>
        <p:spPr>
          <a:xfrm rot="16200000">
            <a:off x="1371063" y="1898185"/>
            <a:ext cx="5966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ym typeface="Symbol" panose="05050102010706020507" pitchFamily="18" charset="2"/>
              </a:rPr>
              <a:t>20 </a:t>
            </a:r>
            <a:r>
              <a:rPr lang="en-GB" sz="1200" dirty="0"/>
              <a:t>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D17C38E-B017-46CC-A745-BC77A15FC918}"/>
              </a:ext>
            </a:extLst>
          </p:cNvPr>
          <p:cNvSpPr txBox="1"/>
          <p:nvPr/>
        </p:nvSpPr>
        <p:spPr>
          <a:xfrm rot="16200000">
            <a:off x="2816137" y="1904597"/>
            <a:ext cx="583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DMSO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75E88EB-A6AF-4B5D-B885-22C166F1273A}"/>
              </a:ext>
            </a:extLst>
          </p:cNvPr>
          <p:cNvSpPr txBox="1"/>
          <p:nvPr/>
        </p:nvSpPr>
        <p:spPr>
          <a:xfrm rot="16200000">
            <a:off x="2913139" y="1839676"/>
            <a:ext cx="7136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1 </a:t>
            </a:r>
            <a:r>
              <a:rPr lang="en-GB" sz="1200" dirty="0">
                <a:sym typeface="Symbol" panose="05050102010706020507" pitchFamily="18" charset="2"/>
              </a:rPr>
              <a:t>u/mL</a:t>
            </a:r>
            <a:endParaRPr lang="en-GB" sz="12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43F0634-889F-422A-831F-0C7C027E69C2}"/>
              </a:ext>
            </a:extLst>
          </p:cNvPr>
          <p:cNvSpPr txBox="1"/>
          <p:nvPr/>
        </p:nvSpPr>
        <p:spPr>
          <a:xfrm rot="16200000">
            <a:off x="3076315" y="1840926"/>
            <a:ext cx="7111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ym typeface="Symbol" panose="05050102010706020507" pitchFamily="18" charset="2"/>
              </a:rPr>
              <a:t>2 g/mL</a:t>
            </a:r>
            <a:endParaRPr lang="en-GB" sz="1200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91074CA-4D78-4D7E-82E9-468044F3EE96}"/>
              </a:ext>
            </a:extLst>
          </p:cNvPr>
          <p:cNvCxnSpPr>
            <a:cxnSpLocks/>
          </p:cNvCxnSpPr>
          <p:nvPr/>
        </p:nvCxnSpPr>
        <p:spPr>
          <a:xfrm flipV="1">
            <a:off x="1260154" y="1748899"/>
            <a:ext cx="447756" cy="228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1597E44B-8184-4859-9DF1-EFC8FAF23B04}"/>
              </a:ext>
            </a:extLst>
          </p:cNvPr>
          <p:cNvSpPr txBox="1"/>
          <p:nvPr/>
        </p:nvSpPr>
        <p:spPr>
          <a:xfrm>
            <a:off x="1207032" y="1537080"/>
            <a:ext cx="6008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NGI-1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36A0C2D-D543-482F-910A-40B62DA13494}"/>
              </a:ext>
            </a:extLst>
          </p:cNvPr>
          <p:cNvSpPr txBox="1"/>
          <p:nvPr/>
        </p:nvSpPr>
        <p:spPr>
          <a:xfrm rot="16200000">
            <a:off x="2233628" y="1915130"/>
            <a:ext cx="583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DMSO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5B6AD3E-03CA-48A2-8E2C-A49F117AA1A8}"/>
              </a:ext>
            </a:extLst>
          </p:cNvPr>
          <p:cNvSpPr txBox="1"/>
          <p:nvPr/>
        </p:nvSpPr>
        <p:spPr>
          <a:xfrm rot="16200000">
            <a:off x="2389140" y="1908718"/>
            <a:ext cx="5966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10 </a:t>
            </a:r>
            <a:r>
              <a:rPr lang="en-GB" sz="1200" dirty="0">
                <a:sym typeface="Symbol" panose="05050102010706020507" pitchFamily="18" charset="2"/>
              </a:rPr>
              <a:t></a:t>
            </a:r>
            <a:r>
              <a:rPr lang="en-GB" sz="1200" dirty="0"/>
              <a:t>M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2529151-1F1C-4416-AF60-FEFE621990CF}"/>
              </a:ext>
            </a:extLst>
          </p:cNvPr>
          <p:cNvSpPr txBox="1"/>
          <p:nvPr/>
        </p:nvSpPr>
        <p:spPr>
          <a:xfrm rot="16200000">
            <a:off x="2551066" y="1908718"/>
            <a:ext cx="5966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ym typeface="Symbol" panose="05050102010706020507" pitchFamily="18" charset="2"/>
              </a:rPr>
              <a:t>20 </a:t>
            </a:r>
            <a:r>
              <a:rPr lang="en-GB" sz="1200" dirty="0"/>
              <a:t>M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446C6AF-0B0C-49DD-B59D-430BB2CB3860}"/>
              </a:ext>
            </a:extLst>
          </p:cNvPr>
          <p:cNvCxnSpPr>
            <a:cxnSpLocks/>
          </p:cNvCxnSpPr>
          <p:nvPr/>
        </p:nvCxnSpPr>
        <p:spPr>
          <a:xfrm flipV="1">
            <a:off x="2440157" y="1759432"/>
            <a:ext cx="447756" cy="228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9E37C17D-F1F9-4043-9EAA-6120B4236F7C}"/>
              </a:ext>
            </a:extLst>
          </p:cNvPr>
          <p:cNvSpPr txBox="1"/>
          <p:nvPr/>
        </p:nvSpPr>
        <p:spPr>
          <a:xfrm>
            <a:off x="2387035" y="1546370"/>
            <a:ext cx="6008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NGI-1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0EE5328-2623-4DE4-9B9A-C94A6F48BC38}"/>
              </a:ext>
            </a:extLst>
          </p:cNvPr>
          <p:cNvCxnSpPr>
            <a:cxnSpLocks/>
          </p:cNvCxnSpPr>
          <p:nvPr/>
        </p:nvCxnSpPr>
        <p:spPr>
          <a:xfrm flipV="1">
            <a:off x="3041007" y="1670597"/>
            <a:ext cx="447756" cy="228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5E75EA76-6D20-443F-B1F2-DAD21E88FE5C}"/>
              </a:ext>
            </a:extLst>
          </p:cNvPr>
          <p:cNvSpPr txBox="1"/>
          <p:nvPr/>
        </p:nvSpPr>
        <p:spPr>
          <a:xfrm>
            <a:off x="2791849" y="1407870"/>
            <a:ext cx="10030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Tunicamycin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34125D2-75EB-4320-8F13-2777C680BC67}"/>
              </a:ext>
            </a:extLst>
          </p:cNvPr>
          <p:cNvSpPr txBox="1"/>
          <p:nvPr/>
        </p:nvSpPr>
        <p:spPr>
          <a:xfrm rot="16200000">
            <a:off x="1627696" y="1900822"/>
            <a:ext cx="583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DMSO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8A89AA2-C996-4660-A16B-3BD03C74B98A}"/>
              </a:ext>
            </a:extLst>
          </p:cNvPr>
          <p:cNvSpPr txBox="1"/>
          <p:nvPr/>
        </p:nvSpPr>
        <p:spPr>
          <a:xfrm rot="16200000">
            <a:off x="1724698" y="1835901"/>
            <a:ext cx="7136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1 </a:t>
            </a:r>
            <a:r>
              <a:rPr lang="en-GB" sz="1200" dirty="0">
                <a:sym typeface="Symbol" panose="05050102010706020507" pitchFamily="18" charset="2"/>
              </a:rPr>
              <a:t>u/mL</a:t>
            </a:r>
            <a:endParaRPr lang="en-GB" sz="12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91757CB-33DA-408B-8197-9086D9E0C3CB}"/>
              </a:ext>
            </a:extLst>
          </p:cNvPr>
          <p:cNvSpPr txBox="1"/>
          <p:nvPr/>
        </p:nvSpPr>
        <p:spPr>
          <a:xfrm rot="16200000">
            <a:off x="1887874" y="1837151"/>
            <a:ext cx="7111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ym typeface="Symbol" panose="05050102010706020507" pitchFamily="18" charset="2"/>
              </a:rPr>
              <a:t>2 g/mL</a:t>
            </a:r>
            <a:endParaRPr lang="en-GB" sz="1200" dirty="0"/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F3FA70A8-7682-4C7F-A558-A74C72F3320B}"/>
              </a:ext>
            </a:extLst>
          </p:cNvPr>
          <p:cNvCxnSpPr>
            <a:cxnSpLocks/>
          </p:cNvCxnSpPr>
          <p:nvPr/>
        </p:nvCxnSpPr>
        <p:spPr>
          <a:xfrm flipV="1">
            <a:off x="1852566" y="1666822"/>
            <a:ext cx="447756" cy="228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C20E3E9E-4DE5-4BBE-9062-8C40BDF9371D}"/>
              </a:ext>
            </a:extLst>
          </p:cNvPr>
          <p:cNvSpPr txBox="1"/>
          <p:nvPr/>
        </p:nvSpPr>
        <p:spPr>
          <a:xfrm>
            <a:off x="1603408" y="1404095"/>
            <a:ext cx="10030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Tunicamycin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2817538-DC5D-49E7-B6FB-1BEFCDEF2838}"/>
              </a:ext>
            </a:extLst>
          </p:cNvPr>
          <p:cNvSpPr txBox="1"/>
          <p:nvPr/>
        </p:nvSpPr>
        <p:spPr>
          <a:xfrm>
            <a:off x="4315581" y="3226498"/>
            <a:ext cx="7938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gp91</a:t>
            </a:r>
            <a:r>
              <a:rPr lang="en-GB" sz="1200" i="1" dirty="0"/>
              <a:t>phox</a:t>
            </a:r>
          </a:p>
          <a:p>
            <a:r>
              <a:rPr lang="en-GB" sz="1200" i="1" dirty="0"/>
              <a:t> </a:t>
            </a:r>
            <a:r>
              <a:rPr lang="en-GB" sz="1200" dirty="0"/>
              <a:t>Ab</a:t>
            </a:r>
            <a:endParaRPr lang="en-GB" sz="1200" i="1" dirty="0"/>
          </a:p>
        </p:txBody>
      </p:sp>
      <p:sp>
        <p:nvSpPr>
          <p:cNvPr id="33" name="Right Brace 32">
            <a:extLst>
              <a:ext uri="{FF2B5EF4-FFF2-40B4-BE49-F238E27FC236}">
                <a16:creationId xmlns:a16="http://schemas.microsoft.com/office/drawing/2014/main" id="{13C52847-4178-457F-B454-5A2F9662FC81}"/>
              </a:ext>
            </a:extLst>
          </p:cNvPr>
          <p:cNvSpPr/>
          <p:nvPr/>
        </p:nvSpPr>
        <p:spPr>
          <a:xfrm>
            <a:off x="4032293" y="2820745"/>
            <a:ext cx="283287" cy="867416"/>
          </a:xfrm>
          <a:prstGeom prst="rightBrace">
            <a:avLst>
              <a:gd name="adj1" fmla="val 8333"/>
              <a:gd name="adj2" fmla="val 50594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21F8FCE-2F62-47B5-8F76-4B38A1FC2959}"/>
              </a:ext>
            </a:extLst>
          </p:cNvPr>
          <p:cNvSpPr txBox="1"/>
          <p:nvPr/>
        </p:nvSpPr>
        <p:spPr>
          <a:xfrm>
            <a:off x="4323348" y="3617777"/>
            <a:ext cx="11107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actin</a:t>
            </a:r>
          </a:p>
          <a:p>
            <a:r>
              <a:rPr lang="en-GB" sz="1200" dirty="0"/>
              <a:t>Ab </a:t>
            </a:r>
          </a:p>
        </p:txBody>
      </p:sp>
      <p:sp>
        <p:nvSpPr>
          <p:cNvPr id="35" name="Right Brace 34">
            <a:extLst>
              <a:ext uri="{FF2B5EF4-FFF2-40B4-BE49-F238E27FC236}">
                <a16:creationId xmlns:a16="http://schemas.microsoft.com/office/drawing/2014/main" id="{CC01B0F0-B011-440C-943E-CC1EE9381BAE}"/>
              </a:ext>
            </a:extLst>
          </p:cNvPr>
          <p:cNvSpPr/>
          <p:nvPr/>
        </p:nvSpPr>
        <p:spPr>
          <a:xfrm>
            <a:off x="4055820" y="3703859"/>
            <a:ext cx="211537" cy="189961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1084AB2-A036-41A6-8872-2325399EAF1C}"/>
              </a:ext>
            </a:extLst>
          </p:cNvPr>
          <p:cNvSpPr txBox="1"/>
          <p:nvPr/>
        </p:nvSpPr>
        <p:spPr>
          <a:xfrm>
            <a:off x="4315580" y="4009056"/>
            <a:ext cx="7201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 Ab</a:t>
            </a:r>
          </a:p>
        </p:txBody>
      </p:sp>
      <p:sp>
        <p:nvSpPr>
          <p:cNvPr id="37" name="Right Brace 36">
            <a:extLst>
              <a:ext uri="{FF2B5EF4-FFF2-40B4-BE49-F238E27FC236}">
                <a16:creationId xmlns:a16="http://schemas.microsoft.com/office/drawing/2014/main" id="{505B1B3E-1789-40B2-A326-F6A210690366}"/>
              </a:ext>
            </a:extLst>
          </p:cNvPr>
          <p:cNvSpPr/>
          <p:nvPr/>
        </p:nvSpPr>
        <p:spPr>
          <a:xfrm>
            <a:off x="4051393" y="3918295"/>
            <a:ext cx="211537" cy="461666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9B78B7B1-68EA-4EF2-8825-FB7E3CBFF9CD}"/>
              </a:ext>
            </a:extLst>
          </p:cNvPr>
          <p:cNvCxnSpPr>
            <a:cxnSpLocks/>
          </p:cNvCxnSpPr>
          <p:nvPr/>
        </p:nvCxnSpPr>
        <p:spPr>
          <a:xfrm flipH="1">
            <a:off x="3570393" y="3597844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1E455779-04D1-4EF6-880C-CA2C31E40245}"/>
              </a:ext>
            </a:extLst>
          </p:cNvPr>
          <p:cNvCxnSpPr>
            <a:cxnSpLocks/>
          </p:cNvCxnSpPr>
          <p:nvPr/>
        </p:nvCxnSpPr>
        <p:spPr>
          <a:xfrm flipH="1">
            <a:off x="3570393" y="3352866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2511306A-2E57-486F-A73A-76752DD80D3E}"/>
              </a:ext>
            </a:extLst>
          </p:cNvPr>
          <p:cNvCxnSpPr>
            <a:cxnSpLocks/>
          </p:cNvCxnSpPr>
          <p:nvPr/>
        </p:nvCxnSpPr>
        <p:spPr>
          <a:xfrm flipH="1">
            <a:off x="3570393" y="3141776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6F1F98A5-ABDA-432F-9843-11DE4CEC7E09}"/>
              </a:ext>
            </a:extLst>
          </p:cNvPr>
          <p:cNvCxnSpPr>
            <a:cxnSpLocks/>
          </p:cNvCxnSpPr>
          <p:nvPr/>
        </p:nvCxnSpPr>
        <p:spPr>
          <a:xfrm flipH="1">
            <a:off x="3570393" y="3705063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73C845A2-5E90-4236-B757-7BA750535CFA}"/>
              </a:ext>
            </a:extLst>
          </p:cNvPr>
          <p:cNvCxnSpPr>
            <a:cxnSpLocks/>
          </p:cNvCxnSpPr>
          <p:nvPr/>
        </p:nvCxnSpPr>
        <p:spPr>
          <a:xfrm flipH="1">
            <a:off x="3570393" y="4299423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50C0F442-A2D1-4876-AB29-92F9645C4324}"/>
              </a:ext>
            </a:extLst>
          </p:cNvPr>
          <p:cNvCxnSpPr>
            <a:cxnSpLocks/>
          </p:cNvCxnSpPr>
          <p:nvPr/>
        </p:nvCxnSpPr>
        <p:spPr>
          <a:xfrm flipH="1">
            <a:off x="8157633" y="3800582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2E8D815B-96D5-46A9-BE08-92A4B4AE5A47}"/>
              </a:ext>
            </a:extLst>
          </p:cNvPr>
          <p:cNvCxnSpPr>
            <a:cxnSpLocks/>
          </p:cNvCxnSpPr>
          <p:nvPr/>
        </p:nvCxnSpPr>
        <p:spPr>
          <a:xfrm flipH="1">
            <a:off x="11487573" y="4379961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>
            <a:extLst>
              <a:ext uri="{FF2B5EF4-FFF2-40B4-BE49-F238E27FC236}">
                <a16:creationId xmlns:a16="http://schemas.microsoft.com/office/drawing/2014/main" id="{B4C761AC-7997-45F8-9BCF-E753C5C13054}"/>
              </a:ext>
            </a:extLst>
          </p:cNvPr>
          <p:cNvSpPr/>
          <p:nvPr/>
        </p:nvSpPr>
        <p:spPr>
          <a:xfrm>
            <a:off x="5759248" y="3704349"/>
            <a:ext cx="585803" cy="2139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E0BDADBC-82B9-4C18-B6B4-4C4CE5C4D17B}"/>
              </a:ext>
            </a:extLst>
          </p:cNvPr>
          <p:cNvSpPr/>
          <p:nvPr/>
        </p:nvSpPr>
        <p:spPr>
          <a:xfrm>
            <a:off x="9160353" y="4278924"/>
            <a:ext cx="585803" cy="2139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5E70D89-34FE-45F0-B705-232305957899}"/>
              </a:ext>
            </a:extLst>
          </p:cNvPr>
          <p:cNvSpPr/>
          <p:nvPr/>
        </p:nvSpPr>
        <p:spPr>
          <a:xfrm>
            <a:off x="1211580" y="2769005"/>
            <a:ext cx="573019" cy="10315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814FC08-E4AC-4ADA-BA33-9C3C8F7A61A7}"/>
              </a:ext>
            </a:extLst>
          </p:cNvPr>
          <p:cNvSpPr txBox="1"/>
          <p:nvPr/>
        </p:nvSpPr>
        <p:spPr>
          <a:xfrm>
            <a:off x="597431" y="5126964"/>
            <a:ext cx="76737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Two different samples were run on the same gel and membrane was cut prior to incubation with the indicated antibody.</a:t>
            </a:r>
          </a:p>
          <a:p>
            <a:r>
              <a:rPr lang="en-GB" sz="1200" dirty="0"/>
              <a:t>Each panel represents different exposure time (EROS membrane was revealed a second time with a stronger ECL). </a:t>
            </a:r>
          </a:p>
          <a:p>
            <a:r>
              <a:rPr lang="en-GB" sz="1200" dirty="0"/>
              <a:t>Red square indicates the image used in the figure and arrow points to the band(s) of interest.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1BF0704-D98F-4A38-8656-4FB05B29A36E}"/>
              </a:ext>
            </a:extLst>
          </p:cNvPr>
          <p:cNvSpPr txBox="1"/>
          <p:nvPr/>
        </p:nvSpPr>
        <p:spPr>
          <a:xfrm rot="16200000">
            <a:off x="5570296" y="1886550"/>
            <a:ext cx="583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DMSO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5475945-3C7E-45B3-B35F-948C89DDD0CD}"/>
              </a:ext>
            </a:extLst>
          </p:cNvPr>
          <p:cNvSpPr txBox="1"/>
          <p:nvPr/>
        </p:nvSpPr>
        <p:spPr>
          <a:xfrm rot="16200000">
            <a:off x="5725808" y="1880138"/>
            <a:ext cx="5966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10 </a:t>
            </a:r>
            <a:r>
              <a:rPr lang="en-GB" sz="1200" dirty="0">
                <a:sym typeface="Symbol" panose="05050102010706020507" pitchFamily="18" charset="2"/>
              </a:rPr>
              <a:t></a:t>
            </a:r>
            <a:r>
              <a:rPr lang="en-GB" sz="1200" dirty="0"/>
              <a:t>M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3A12C63-E8EB-41F8-A5D2-029EBFD151E1}"/>
              </a:ext>
            </a:extLst>
          </p:cNvPr>
          <p:cNvSpPr txBox="1"/>
          <p:nvPr/>
        </p:nvSpPr>
        <p:spPr>
          <a:xfrm rot="16200000">
            <a:off x="5887734" y="1880138"/>
            <a:ext cx="5966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ym typeface="Symbol" panose="05050102010706020507" pitchFamily="18" charset="2"/>
              </a:rPr>
              <a:t>20 </a:t>
            </a:r>
            <a:r>
              <a:rPr lang="en-GB" sz="1200" dirty="0"/>
              <a:t>M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155399C-5CEC-4C1D-AE4B-F43018894D65}"/>
              </a:ext>
            </a:extLst>
          </p:cNvPr>
          <p:cNvSpPr txBox="1"/>
          <p:nvPr/>
        </p:nvSpPr>
        <p:spPr>
          <a:xfrm rot="16200000">
            <a:off x="7332808" y="1886550"/>
            <a:ext cx="583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DMSO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A133496-F1DB-427A-8A43-7095AD9787A4}"/>
              </a:ext>
            </a:extLst>
          </p:cNvPr>
          <p:cNvSpPr txBox="1"/>
          <p:nvPr/>
        </p:nvSpPr>
        <p:spPr>
          <a:xfrm rot="16200000">
            <a:off x="7429810" y="1821629"/>
            <a:ext cx="7136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1 </a:t>
            </a:r>
            <a:r>
              <a:rPr lang="en-GB" sz="1200" dirty="0">
                <a:sym typeface="Symbol" panose="05050102010706020507" pitchFamily="18" charset="2"/>
              </a:rPr>
              <a:t>u/mL</a:t>
            </a:r>
            <a:endParaRPr lang="en-GB"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54E5831-F3E8-41AB-B1BF-1D6DA225FF96}"/>
              </a:ext>
            </a:extLst>
          </p:cNvPr>
          <p:cNvSpPr txBox="1"/>
          <p:nvPr/>
        </p:nvSpPr>
        <p:spPr>
          <a:xfrm rot="16200000">
            <a:off x="7592986" y="1822879"/>
            <a:ext cx="7111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ym typeface="Symbol" panose="05050102010706020507" pitchFamily="18" charset="2"/>
              </a:rPr>
              <a:t>2 g/mL</a:t>
            </a:r>
            <a:endParaRPr lang="en-GB" sz="1200" dirty="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88DC8FE5-6C17-49E2-B0E6-11ED637DA0FA}"/>
              </a:ext>
            </a:extLst>
          </p:cNvPr>
          <p:cNvCxnSpPr>
            <a:cxnSpLocks/>
          </p:cNvCxnSpPr>
          <p:nvPr/>
        </p:nvCxnSpPr>
        <p:spPr>
          <a:xfrm flipV="1">
            <a:off x="5776825" y="1730852"/>
            <a:ext cx="447756" cy="228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E065CD6E-DA5F-4D9C-A1C8-B5B4E487F937}"/>
              </a:ext>
            </a:extLst>
          </p:cNvPr>
          <p:cNvSpPr txBox="1"/>
          <p:nvPr/>
        </p:nvSpPr>
        <p:spPr>
          <a:xfrm>
            <a:off x="5723703" y="1519033"/>
            <a:ext cx="6008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NGI-1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15D3636-AA5D-4729-8123-54A1C79766FD}"/>
              </a:ext>
            </a:extLst>
          </p:cNvPr>
          <p:cNvSpPr txBox="1"/>
          <p:nvPr/>
        </p:nvSpPr>
        <p:spPr>
          <a:xfrm rot="16200000">
            <a:off x="6750299" y="1897083"/>
            <a:ext cx="583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DMSO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9777822-6651-4226-B819-463F6D64DBBC}"/>
              </a:ext>
            </a:extLst>
          </p:cNvPr>
          <p:cNvSpPr txBox="1"/>
          <p:nvPr/>
        </p:nvSpPr>
        <p:spPr>
          <a:xfrm rot="16200000">
            <a:off x="6905811" y="1890671"/>
            <a:ext cx="5966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10 </a:t>
            </a:r>
            <a:r>
              <a:rPr lang="en-GB" sz="1200" dirty="0">
                <a:sym typeface="Symbol" panose="05050102010706020507" pitchFamily="18" charset="2"/>
              </a:rPr>
              <a:t></a:t>
            </a:r>
            <a:r>
              <a:rPr lang="en-GB" sz="1200" dirty="0"/>
              <a:t>M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9180D68-80B0-41D7-8C95-7EB89650F1DC}"/>
              </a:ext>
            </a:extLst>
          </p:cNvPr>
          <p:cNvSpPr txBox="1"/>
          <p:nvPr/>
        </p:nvSpPr>
        <p:spPr>
          <a:xfrm rot="16200000">
            <a:off x="7067737" y="1890671"/>
            <a:ext cx="5966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ym typeface="Symbol" panose="05050102010706020507" pitchFamily="18" charset="2"/>
              </a:rPr>
              <a:t>20 </a:t>
            </a:r>
            <a:r>
              <a:rPr lang="en-GB" sz="1200" dirty="0"/>
              <a:t>M</a:t>
            </a: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71E5B77D-5A52-43F6-9C51-DD9AC6955979}"/>
              </a:ext>
            </a:extLst>
          </p:cNvPr>
          <p:cNvCxnSpPr>
            <a:cxnSpLocks/>
          </p:cNvCxnSpPr>
          <p:nvPr/>
        </p:nvCxnSpPr>
        <p:spPr>
          <a:xfrm flipV="1">
            <a:off x="6956828" y="1741385"/>
            <a:ext cx="447756" cy="228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88183A60-C2D2-4397-9C3A-2992B4330C05}"/>
              </a:ext>
            </a:extLst>
          </p:cNvPr>
          <p:cNvSpPr txBox="1"/>
          <p:nvPr/>
        </p:nvSpPr>
        <p:spPr>
          <a:xfrm>
            <a:off x="6903706" y="1528323"/>
            <a:ext cx="6008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NGI-1</a:t>
            </a: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EBF973B5-4208-4F1B-A3E0-095C6521673F}"/>
              </a:ext>
            </a:extLst>
          </p:cNvPr>
          <p:cNvCxnSpPr>
            <a:cxnSpLocks/>
          </p:cNvCxnSpPr>
          <p:nvPr/>
        </p:nvCxnSpPr>
        <p:spPr>
          <a:xfrm flipV="1">
            <a:off x="7557678" y="1652550"/>
            <a:ext cx="447756" cy="228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901B5418-6741-4AF8-8869-836578568567}"/>
              </a:ext>
            </a:extLst>
          </p:cNvPr>
          <p:cNvSpPr txBox="1"/>
          <p:nvPr/>
        </p:nvSpPr>
        <p:spPr>
          <a:xfrm>
            <a:off x="7308520" y="1389823"/>
            <a:ext cx="10030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Tunicamycin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A14684D-AF63-483C-A543-D62C7711A165}"/>
              </a:ext>
            </a:extLst>
          </p:cNvPr>
          <p:cNvSpPr txBox="1"/>
          <p:nvPr/>
        </p:nvSpPr>
        <p:spPr>
          <a:xfrm rot="16200000">
            <a:off x="6144367" y="1882775"/>
            <a:ext cx="583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DMSO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1CFBE538-70D3-45BB-8377-E385BC19B36B}"/>
              </a:ext>
            </a:extLst>
          </p:cNvPr>
          <p:cNvSpPr txBox="1"/>
          <p:nvPr/>
        </p:nvSpPr>
        <p:spPr>
          <a:xfrm rot="16200000">
            <a:off x="6241369" y="1817854"/>
            <a:ext cx="7136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1 </a:t>
            </a:r>
            <a:r>
              <a:rPr lang="en-GB" sz="1200" dirty="0">
                <a:sym typeface="Symbol" panose="05050102010706020507" pitchFamily="18" charset="2"/>
              </a:rPr>
              <a:t>u/mL</a:t>
            </a:r>
            <a:endParaRPr lang="en-GB" sz="1200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22FBA43E-3E92-4CDA-843B-E410269E86A6}"/>
              </a:ext>
            </a:extLst>
          </p:cNvPr>
          <p:cNvSpPr txBox="1"/>
          <p:nvPr/>
        </p:nvSpPr>
        <p:spPr>
          <a:xfrm rot="16200000">
            <a:off x="6404545" y="1819104"/>
            <a:ext cx="7111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ym typeface="Symbol" panose="05050102010706020507" pitchFamily="18" charset="2"/>
              </a:rPr>
              <a:t>2 g/mL</a:t>
            </a:r>
            <a:endParaRPr lang="en-GB" sz="1200" dirty="0"/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89A1793C-1BE4-44F5-B566-22F91D7BD5BC}"/>
              </a:ext>
            </a:extLst>
          </p:cNvPr>
          <p:cNvCxnSpPr>
            <a:cxnSpLocks/>
          </p:cNvCxnSpPr>
          <p:nvPr/>
        </p:nvCxnSpPr>
        <p:spPr>
          <a:xfrm flipV="1">
            <a:off x="6369237" y="1648775"/>
            <a:ext cx="447756" cy="228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5C341705-1057-4146-B246-7242C8C853BB}"/>
              </a:ext>
            </a:extLst>
          </p:cNvPr>
          <p:cNvSpPr txBox="1"/>
          <p:nvPr/>
        </p:nvSpPr>
        <p:spPr>
          <a:xfrm>
            <a:off x="6120079" y="1386048"/>
            <a:ext cx="10030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Tunicamycin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F54B1DCB-E8B3-467F-8BD3-3FDB792B7679}"/>
              </a:ext>
            </a:extLst>
          </p:cNvPr>
          <p:cNvSpPr txBox="1"/>
          <p:nvPr/>
        </p:nvSpPr>
        <p:spPr>
          <a:xfrm rot="16200000">
            <a:off x="8927535" y="2918854"/>
            <a:ext cx="583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DMSO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6CA9D02-AD0C-4BEC-8D5A-22414B560C09}"/>
              </a:ext>
            </a:extLst>
          </p:cNvPr>
          <p:cNvSpPr txBox="1"/>
          <p:nvPr/>
        </p:nvSpPr>
        <p:spPr>
          <a:xfrm rot="16200000">
            <a:off x="9083047" y="2912442"/>
            <a:ext cx="5966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10 </a:t>
            </a:r>
            <a:r>
              <a:rPr lang="en-GB" sz="1200" dirty="0">
                <a:sym typeface="Symbol" panose="05050102010706020507" pitchFamily="18" charset="2"/>
              </a:rPr>
              <a:t></a:t>
            </a:r>
            <a:r>
              <a:rPr lang="en-GB" sz="1200" dirty="0"/>
              <a:t>M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089F406F-A128-4A21-998F-673195515E96}"/>
              </a:ext>
            </a:extLst>
          </p:cNvPr>
          <p:cNvSpPr txBox="1"/>
          <p:nvPr/>
        </p:nvSpPr>
        <p:spPr>
          <a:xfrm rot="16200000">
            <a:off x="9244973" y="2912442"/>
            <a:ext cx="5966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ym typeface="Symbol" panose="05050102010706020507" pitchFamily="18" charset="2"/>
              </a:rPr>
              <a:t>20 </a:t>
            </a:r>
            <a:r>
              <a:rPr lang="en-GB" sz="1200" dirty="0"/>
              <a:t>M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DEFF7DE-A8A3-4686-AC0E-375D080540A1}"/>
              </a:ext>
            </a:extLst>
          </p:cNvPr>
          <p:cNvSpPr txBox="1"/>
          <p:nvPr/>
        </p:nvSpPr>
        <p:spPr>
          <a:xfrm rot="16200000">
            <a:off x="10690047" y="2918854"/>
            <a:ext cx="583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DMSO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AFDD6B1D-8CAD-417D-A1BA-6271A44A9EB3}"/>
              </a:ext>
            </a:extLst>
          </p:cNvPr>
          <p:cNvSpPr txBox="1"/>
          <p:nvPr/>
        </p:nvSpPr>
        <p:spPr>
          <a:xfrm rot="16200000">
            <a:off x="10787049" y="2853933"/>
            <a:ext cx="7136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1 </a:t>
            </a:r>
            <a:r>
              <a:rPr lang="en-GB" sz="1200" dirty="0">
                <a:sym typeface="Symbol" panose="05050102010706020507" pitchFamily="18" charset="2"/>
              </a:rPr>
              <a:t>u/mL</a:t>
            </a:r>
            <a:endParaRPr lang="en-GB" sz="12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C5E1A919-66D3-4DEC-B5F1-6EEB58C7A368}"/>
              </a:ext>
            </a:extLst>
          </p:cNvPr>
          <p:cNvSpPr txBox="1"/>
          <p:nvPr/>
        </p:nvSpPr>
        <p:spPr>
          <a:xfrm rot="16200000">
            <a:off x="10950225" y="2855183"/>
            <a:ext cx="7111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ym typeface="Symbol" panose="05050102010706020507" pitchFamily="18" charset="2"/>
              </a:rPr>
              <a:t>2 g/mL</a:t>
            </a:r>
            <a:endParaRPr lang="en-GB" sz="1200" dirty="0"/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D76916BE-FBCE-4621-ADC2-CE2DD5F603C5}"/>
              </a:ext>
            </a:extLst>
          </p:cNvPr>
          <p:cNvCxnSpPr>
            <a:cxnSpLocks/>
          </p:cNvCxnSpPr>
          <p:nvPr/>
        </p:nvCxnSpPr>
        <p:spPr>
          <a:xfrm flipV="1">
            <a:off x="9134064" y="2763156"/>
            <a:ext cx="447756" cy="228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7" name="TextBox 76">
            <a:extLst>
              <a:ext uri="{FF2B5EF4-FFF2-40B4-BE49-F238E27FC236}">
                <a16:creationId xmlns:a16="http://schemas.microsoft.com/office/drawing/2014/main" id="{D23A541B-AE40-494B-B697-3294DAF174BD}"/>
              </a:ext>
            </a:extLst>
          </p:cNvPr>
          <p:cNvSpPr txBox="1"/>
          <p:nvPr/>
        </p:nvSpPr>
        <p:spPr>
          <a:xfrm>
            <a:off x="9080942" y="2551337"/>
            <a:ext cx="6008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NGI-1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3424A993-E710-4BAA-84E1-D4CB15D9BB86}"/>
              </a:ext>
            </a:extLst>
          </p:cNvPr>
          <p:cNvSpPr txBox="1"/>
          <p:nvPr/>
        </p:nvSpPr>
        <p:spPr>
          <a:xfrm rot="16200000">
            <a:off x="10107538" y="2929387"/>
            <a:ext cx="583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DMSO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192EA923-C8C5-4633-8E2A-285A517C3DD0}"/>
              </a:ext>
            </a:extLst>
          </p:cNvPr>
          <p:cNvSpPr txBox="1"/>
          <p:nvPr/>
        </p:nvSpPr>
        <p:spPr>
          <a:xfrm rot="16200000">
            <a:off x="10263050" y="2922975"/>
            <a:ext cx="5966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10 </a:t>
            </a:r>
            <a:r>
              <a:rPr lang="en-GB" sz="1200" dirty="0">
                <a:sym typeface="Symbol" panose="05050102010706020507" pitchFamily="18" charset="2"/>
              </a:rPr>
              <a:t></a:t>
            </a:r>
            <a:r>
              <a:rPr lang="en-GB" sz="1200" dirty="0"/>
              <a:t>M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30B72A9C-3D51-4CDC-8396-B0147A92EF57}"/>
              </a:ext>
            </a:extLst>
          </p:cNvPr>
          <p:cNvSpPr txBox="1"/>
          <p:nvPr/>
        </p:nvSpPr>
        <p:spPr>
          <a:xfrm rot="16200000">
            <a:off x="10424976" y="2922975"/>
            <a:ext cx="5966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ym typeface="Symbol" panose="05050102010706020507" pitchFamily="18" charset="2"/>
              </a:rPr>
              <a:t>20 </a:t>
            </a:r>
            <a:r>
              <a:rPr lang="en-GB" sz="1200" dirty="0"/>
              <a:t>M</a:t>
            </a:r>
          </a:p>
        </p:txBody>
      </p: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EA79254C-86D8-4277-851E-DC4235ADD495}"/>
              </a:ext>
            </a:extLst>
          </p:cNvPr>
          <p:cNvCxnSpPr>
            <a:cxnSpLocks/>
          </p:cNvCxnSpPr>
          <p:nvPr/>
        </p:nvCxnSpPr>
        <p:spPr>
          <a:xfrm flipV="1">
            <a:off x="10314067" y="2773689"/>
            <a:ext cx="447756" cy="228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5CFE9C14-6EAE-4533-8385-A61C2F4A3A2A}"/>
              </a:ext>
            </a:extLst>
          </p:cNvPr>
          <p:cNvSpPr txBox="1"/>
          <p:nvPr/>
        </p:nvSpPr>
        <p:spPr>
          <a:xfrm>
            <a:off x="10260945" y="2560627"/>
            <a:ext cx="6008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NGI-1</a:t>
            </a:r>
          </a:p>
        </p:txBody>
      </p: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4D4B5685-3B4F-4FEB-9123-EF5E8EFF0427}"/>
              </a:ext>
            </a:extLst>
          </p:cNvPr>
          <p:cNvCxnSpPr>
            <a:cxnSpLocks/>
          </p:cNvCxnSpPr>
          <p:nvPr/>
        </p:nvCxnSpPr>
        <p:spPr>
          <a:xfrm flipV="1">
            <a:off x="10914917" y="2684854"/>
            <a:ext cx="447756" cy="228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4205A9B6-0510-462D-917A-FFDEB3A93983}"/>
              </a:ext>
            </a:extLst>
          </p:cNvPr>
          <p:cNvSpPr txBox="1"/>
          <p:nvPr/>
        </p:nvSpPr>
        <p:spPr>
          <a:xfrm>
            <a:off x="10665759" y="2422127"/>
            <a:ext cx="10030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Tunicamycin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DEFC9942-AA8E-43E2-9E3C-C5FF2F23F5BD}"/>
              </a:ext>
            </a:extLst>
          </p:cNvPr>
          <p:cNvSpPr txBox="1"/>
          <p:nvPr/>
        </p:nvSpPr>
        <p:spPr>
          <a:xfrm rot="16200000">
            <a:off x="9501606" y="2915079"/>
            <a:ext cx="583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DMSO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46EEE17-46F2-4CC2-96BD-D681DD0FBDDE}"/>
              </a:ext>
            </a:extLst>
          </p:cNvPr>
          <p:cNvSpPr txBox="1"/>
          <p:nvPr/>
        </p:nvSpPr>
        <p:spPr>
          <a:xfrm rot="16200000">
            <a:off x="9598608" y="2850158"/>
            <a:ext cx="7136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1 </a:t>
            </a:r>
            <a:r>
              <a:rPr lang="en-GB" sz="1200" dirty="0">
                <a:sym typeface="Symbol" panose="05050102010706020507" pitchFamily="18" charset="2"/>
              </a:rPr>
              <a:t>u/mL</a:t>
            </a:r>
            <a:endParaRPr lang="en-GB" sz="1200" dirty="0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DD953897-A07B-4287-87F0-48D2ED575FE3}"/>
              </a:ext>
            </a:extLst>
          </p:cNvPr>
          <p:cNvSpPr txBox="1"/>
          <p:nvPr/>
        </p:nvSpPr>
        <p:spPr>
          <a:xfrm rot="16200000">
            <a:off x="9761784" y="2851408"/>
            <a:ext cx="7111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ym typeface="Symbol" panose="05050102010706020507" pitchFamily="18" charset="2"/>
              </a:rPr>
              <a:t>2 g/mL</a:t>
            </a:r>
            <a:endParaRPr lang="en-GB" sz="1200" dirty="0"/>
          </a:p>
        </p:txBody>
      </p: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B77AFB2F-A428-4D9F-A33A-B4E8B0C96922}"/>
              </a:ext>
            </a:extLst>
          </p:cNvPr>
          <p:cNvCxnSpPr>
            <a:cxnSpLocks/>
          </p:cNvCxnSpPr>
          <p:nvPr/>
        </p:nvCxnSpPr>
        <p:spPr>
          <a:xfrm flipV="1">
            <a:off x="9726476" y="2681079"/>
            <a:ext cx="447756" cy="228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9" name="TextBox 88">
            <a:extLst>
              <a:ext uri="{FF2B5EF4-FFF2-40B4-BE49-F238E27FC236}">
                <a16:creationId xmlns:a16="http://schemas.microsoft.com/office/drawing/2014/main" id="{EDA4E4AC-040D-47B4-89A0-307EAEAD1893}"/>
              </a:ext>
            </a:extLst>
          </p:cNvPr>
          <p:cNvSpPr txBox="1"/>
          <p:nvPr/>
        </p:nvSpPr>
        <p:spPr>
          <a:xfrm>
            <a:off x="9477318" y="2418352"/>
            <a:ext cx="10030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Tunicamycin</a:t>
            </a:r>
          </a:p>
        </p:txBody>
      </p:sp>
    </p:spTree>
    <p:extLst>
      <p:ext uri="{BB962C8B-B14F-4D97-AF65-F5344CB8AC3E}">
        <p14:creationId xmlns:p14="http://schemas.microsoft.com/office/powerpoint/2010/main" val="11640634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457</Words>
  <Application>Microsoft Office PowerPoint</Application>
  <PresentationFormat>Widescreen</PresentationFormat>
  <Paragraphs>128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Razanadrakoto, Lyra O</dc:creator>
  <cp:lastModifiedBy>Razanadrakoto, Lyra O</cp:lastModifiedBy>
  <cp:revision>8</cp:revision>
  <dcterms:created xsi:type="dcterms:W3CDTF">2022-09-19T13:27:26Z</dcterms:created>
  <dcterms:modified xsi:type="dcterms:W3CDTF">2022-10-10T14:10:15Z</dcterms:modified>
</cp:coreProperties>
</file>