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zanadrakoto, Lyra O" userId="edcb7f92-0fea-40e3-b7ad-55adfb9c0856" providerId="ADAL" clId="{95E7E230-911E-423B-B1F7-917E78FFDA79}"/>
    <pc:docChg chg="modSld">
      <pc:chgData name="Razanadrakoto, Lyra O" userId="edcb7f92-0fea-40e3-b7ad-55adfb9c0856" providerId="ADAL" clId="{95E7E230-911E-423B-B1F7-917E78FFDA79}" dt="2022-10-10T12:45:49.882" v="31" actId="255"/>
      <pc:docMkLst>
        <pc:docMk/>
      </pc:docMkLst>
      <pc:sldChg chg="modSp mod">
        <pc:chgData name="Razanadrakoto, Lyra O" userId="edcb7f92-0fea-40e3-b7ad-55adfb9c0856" providerId="ADAL" clId="{95E7E230-911E-423B-B1F7-917E78FFDA79}" dt="2022-10-10T12:44:14.501" v="10" actId="114"/>
        <pc:sldMkLst>
          <pc:docMk/>
          <pc:sldMk cId="1989784610" sldId="256"/>
        </pc:sldMkLst>
        <pc:spChg chg="mod">
          <ac:chgData name="Razanadrakoto, Lyra O" userId="edcb7f92-0fea-40e3-b7ad-55adfb9c0856" providerId="ADAL" clId="{95E7E230-911E-423B-B1F7-917E78FFDA79}" dt="2022-10-10T12:43:47.917" v="2" actId="114"/>
          <ac:spMkLst>
            <pc:docMk/>
            <pc:sldMk cId="1989784610" sldId="256"/>
            <ac:spMk id="4" creationId="{C7627095-2100-4891-B44F-11434E485C49}"/>
          </ac:spMkLst>
        </pc:spChg>
        <pc:spChg chg="mod">
          <ac:chgData name="Razanadrakoto, Lyra O" userId="edcb7f92-0fea-40e3-b7ad-55adfb9c0856" providerId="ADAL" clId="{95E7E230-911E-423B-B1F7-917E78FFDA79}" dt="2022-10-10T12:44:04.245" v="7" actId="114"/>
          <ac:spMkLst>
            <pc:docMk/>
            <pc:sldMk cId="1989784610" sldId="256"/>
            <ac:spMk id="24" creationId="{9B9C9BA0-0423-4065-B696-900AEBBA3D15}"/>
          </ac:spMkLst>
        </pc:spChg>
        <pc:spChg chg="mod">
          <ac:chgData name="Razanadrakoto, Lyra O" userId="edcb7f92-0fea-40e3-b7ad-55adfb9c0856" providerId="ADAL" clId="{95E7E230-911E-423B-B1F7-917E78FFDA79}" dt="2022-10-10T12:44:07.085" v="8" actId="114"/>
          <ac:spMkLst>
            <pc:docMk/>
            <pc:sldMk cId="1989784610" sldId="256"/>
            <ac:spMk id="31" creationId="{7EFE7326-6CBC-4990-81CD-28E9AE0D2C56}"/>
          </ac:spMkLst>
        </pc:spChg>
        <pc:spChg chg="mod">
          <ac:chgData name="Razanadrakoto, Lyra O" userId="edcb7f92-0fea-40e3-b7ad-55adfb9c0856" providerId="ADAL" clId="{95E7E230-911E-423B-B1F7-917E78FFDA79}" dt="2022-10-10T12:43:59.860" v="6" actId="20577"/>
          <ac:spMkLst>
            <pc:docMk/>
            <pc:sldMk cId="1989784610" sldId="256"/>
            <ac:spMk id="53" creationId="{48601ED6-A49B-45A7-BB82-B7D8B7E3EFB8}"/>
          </ac:spMkLst>
        </pc:spChg>
        <pc:spChg chg="mod">
          <ac:chgData name="Razanadrakoto, Lyra O" userId="edcb7f92-0fea-40e3-b7ad-55adfb9c0856" providerId="ADAL" clId="{95E7E230-911E-423B-B1F7-917E78FFDA79}" dt="2022-10-10T12:44:11.565" v="9" actId="114"/>
          <ac:spMkLst>
            <pc:docMk/>
            <pc:sldMk cId="1989784610" sldId="256"/>
            <ac:spMk id="65" creationId="{47C0BDF9-C211-46BE-BB50-C11ED3FCF644}"/>
          </ac:spMkLst>
        </pc:spChg>
        <pc:spChg chg="mod">
          <ac:chgData name="Razanadrakoto, Lyra O" userId="edcb7f92-0fea-40e3-b7ad-55adfb9c0856" providerId="ADAL" clId="{95E7E230-911E-423B-B1F7-917E78FFDA79}" dt="2022-10-10T12:44:14.501" v="10" actId="114"/>
          <ac:spMkLst>
            <pc:docMk/>
            <pc:sldMk cId="1989784610" sldId="256"/>
            <ac:spMk id="70" creationId="{26EC414C-35CE-4AD6-83D0-DECA8B66D451}"/>
          </ac:spMkLst>
        </pc:spChg>
      </pc:sldChg>
      <pc:sldChg chg="modSp mod">
        <pc:chgData name="Razanadrakoto, Lyra O" userId="edcb7f92-0fea-40e3-b7ad-55adfb9c0856" providerId="ADAL" clId="{95E7E230-911E-423B-B1F7-917E78FFDA79}" dt="2022-10-10T12:44:54.349" v="19" actId="114"/>
        <pc:sldMkLst>
          <pc:docMk/>
          <pc:sldMk cId="304225699" sldId="263"/>
        </pc:sldMkLst>
        <pc:spChg chg="mod">
          <ac:chgData name="Razanadrakoto, Lyra O" userId="edcb7f92-0fea-40e3-b7ad-55adfb9c0856" providerId="ADAL" clId="{95E7E230-911E-423B-B1F7-917E78FFDA79}" dt="2022-10-10T12:44:30.389" v="15" actId="114"/>
          <ac:spMkLst>
            <pc:docMk/>
            <pc:sldMk cId="304225699" sldId="263"/>
            <ac:spMk id="2" creationId="{DF907DC6-827B-4C8F-8C46-1C2210DCD696}"/>
          </ac:spMkLst>
        </pc:spChg>
        <pc:spChg chg="mod">
          <ac:chgData name="Razanadrakoto, Lyra O" userId="edcb7f92-0fea-40e3-b7ad-55adfb9c0856" providerId="ADAL" clId="{95E7E230-911E-423B-B1F7-917E78FFDA79}" dt="2022-10-10T12:44:38.669" v="16" actId="114"/>
          <ac:spMkLst>
            <pc:docMk/>
            <pc:sldMk cId="304225699" sldId="263"/>
            <ac:spMk id="26" creationId="{5C9B570E-FD90-4EA0-9961-E8C65BFC692F}"/>
          </ac:spMkLst>
        </pc:spChg>
        <pc:spChg chg="mod">
          <ac:chgData name="Razanadrakoto, Lyra O" userId="edcb7f92-0fea-40e3-b7ad-55adfb9c0856" providerId="ADAL" clId="{95E7E230-911E-423B-B1F7-917E78FFDA79}" dt="2022-10-10T12:44:42.397" v="17" actId="114"/>
          <ac:spMkLst>
            <pc:docMk/>
            <pc:sldMk cId="304225699" sldId="263"/>
            <ac:spMk id="32" creationId="{961648B3-2096-4982-8C02-61C50279CAC3}"/>
          </ac:spMkLst>
        </pc:spChg>
        <pc:spChg chg="mod">
          <ac:chgData name="Razanadrakoto, Lyra O" userId="edcb7f92-0fea-40e3-b7ad-55adfb9c0856" providerId="ADAL" clId="{95E7E230-911E-423B-B1F7-917E78FFDA79}" dt="2022-10-10T12:44:51.005" v="18" actId="114"/>
          <ac:spMkLst>
            <pc:docMk/>
            <pc:sldMk cId="304225699" sldId="263"/>
            <ac:spMk id="61" creationId="{42A0E1EE-9829-4EC8-AF13-E60DDDFFCC6C}"/>
          </ac:spMkLst>
        </pc:spChg>
        <pc:spChg chg="mod">
          <ac:chgData name="Razanadrakoto, Lyra O" userId="edcb7f92-0fea-40e3-b7ad-55adfb9c0856" providerId="ADAL" clId="{95E7E230-911E-423B-B1F7-917E78FFDA79}" dt="2022-10-10T12:44:54.349" v="19" actId="114"/>
          <ac:spMkLst>
            <pc:docMk/>
            <pc:sldMk cId="304225699" sldId="263"/>
            <ac:spMk id="67" creationId="{F1B6E1A2-3A6E-4212-BE24-DBD68E079E77}"/>
          </ac:spMkLst>
        </pc:spChg>
      </pc:sldChg>
      <pc:sldChg chg="modSp mod">
        <pc:chgData name="Razanadrakoto, Lyra O" userId="edcb7f92-0fea-40e3-b7ad-55adfb9c0856" providerId="ADAL" clId="{95E7E230-911E-423B-B1F7-917E78FFDA79}" dt="2022-10-10T12:45:42.500" v="30" actId="114"/>
        <pc:sldMkLst>
          <pc:docMk/>
          <pc:sldMk cId="72612096" sldId="264"/>
        </pc:sldMkLst>
        <pc:spChg chg="mod">
          <ac:chgData name="Razanadrakoto, Lyra O" userId="edcb7f92-0fea-40e3-b7ad-55adfb9c0856" providerId="ADAL" clId="{95E7E230-911E-423B-B1F7-917E78FFDA79}" dt="2022-10-10T12:45:09.883" v="24" actId="20577"/>
          <ac:spMkLst>
            <pc:docMk/>
            <pc:sldMk cId="72612096" sldId="264"/>
            <ac:spMk id="2" creationId="{24EE0AD2-0168-497C-9CF8-67703596EAFA}"/>
          </ac:spMkLst>
        </pc:spChg>
        <pc:spChg chg="mod">
          <ac:chgData name="Razanadrakoto, Lyra O" userId="edcb7f92-0fea-40e3-b7ad-55adfb9c0856" providerId="ADAL" clId="{95E7E230-911E-423B-B1F7-917E78FFDA79}" dt="2022-10-10T12:45:26.781" v="25" actId="114"/>
          <ac:spMkLst>
            <pc:docMk/>
            <pc:sldMk cId="72612096" sldId="264"/>
            <ac:spMk id="6" creationId="{BEBB2DED-D0D9-4E81-96E3-7DDE745C646C}"/>
          </ac:spMkLst>
        </pc:spChg>
        <pc:spChg chg="mod">
          <ac:chgData name="Razanadrakoto, Lyra O" userId="edcb7f92-0fea-40e3-b7ad-55adfb9c0856" providerId="ADAL" clId="{95E7E230-911E-423B-B1F7-917E78FFDA79}" dt="2022-10-10T12:45:29.917" v="26" actId="114"/>
          <ac:spMkLst>
            <pc:docMk/>
            <pc:sldMk cId="72612096" sldId="264"/>
            <ac:spMk id="7" creationId="{0432E778-F4F4-4B29-A2B2-6BB10D104026}"/>
          </ac:spMkLst>
        </pc:spChg>
        <pc:spChg chg="mod">
          <ac:chgData name="Razanadrakoto, Lyra O" userId="edcb7f92-0fea-40e3-b7ad-55adfb9c0856" providerId="ADAL" clId="{95E7E230-911E-423B-B1F7-917E78FFDA79}" dt="2022-10-10T12:45:33.028" v="27" actId="114"/>
          <ac:spMkLst>
            <pc:docMk/>
            <pc:sldMk cId="72612096" sldId="264"/>
            <ac:spMk id="13" creationId="{E18ACEB9-CFD1-4F8E-9CA1-35A4015AAC3C}"/>
          </ac:spMkLst>
        </pc:spChg>
        <pc:spChg chg="mod">
          <ac:chgData name="Razanadrakoto, Lyra O" userId="edcb7f92-0fea-40e3-b7ad-55adfb9c0856" providerId="ADAL" clId="{95E7E230-911E-423B-B1F7-917E78FFDA79}" dt="2022-10-10T12:45:36.085" v="28" actId="114"/>
          <ac:spMkLst>
            <pc:docMk/>
            <pc:sldMk cId="72612096" sldId="264"/>
            <ac:spMk id="14" creationId="{E101E352-E34A-4842-BCED-310A768B9B7C}"/>
          </ac:spMkLst>
        </pc:spChg>
        <pc:spChg chg="mod">
          <ac:chgData name="Razanadrakoto, Lyra O" userId="edcb7f92-0fea-40e3-b7ad-55adfb9c0856" providerId="ADAL" clId="{95E7E230-911E-423B-B1F7-917E78FFDA79}" dt="2022-10-10T12:45:39.061" v="29" actId="114"/>
          <ac:spMkLst>
            <pc:docMk/>
            <pc:sldMk cId="72612096" sldId="264"/>
            <ac:spMk id="22" creationId="{3F6F8F9A-1F54-4211-982B-BEA64BAABFF1}"/>
          </ac:spMkLst>
        </pc:spChg>
        <pc:spChg chg="mod">
          <ac:chgData name="Razanadrakoto, Lyra O" userId="edcb7f92-0fea-40e3-b7ad-55adfb9c0856" providerId="ADAL" clId="{95E7E230-911E-423B-B1F7-917E78FFDA79}" dt="2022-10-10T12:45:42.500" v="30" actId="114"/>
          <ac:spMkLst>
            <pc:docMk/>
            <pc:sldMk cId="72612096" sldId="264"/>
            <ac:spMk id="23" creationId="{3F6E2838-8369-4B54-B69F-7893E6DD1A39}"/>
          </ac:spMkLst>
        </pc:spChg>
      </pc:sldChg>
      <pc:sldChg chg="modSp mod">
        <pc:chgData name="Razanadrakoto, Lyra O" userId="edcb7f92-0fea-40e3-b7ad-55adfb9c0856" providerId="ADAL" clId="{95E7E230-911E-423B-B1F7-917E78FFDA79}" dt="2022-10-10T12:45:49.882" v="31" actId="255"/>
        <pc:sldMkLst>
          <pc:docMk/>
          <pc:sldMk cId="2484953387" sldId="265"/>
        </pc:sldMkLst>
        <pc:spChg chg="mod">
          <ac:chgData name="Razanadrakoto, Lyra O" userId="edcb7f92-0fea-40e3-b7ad-55adfb9c0856" providerId="ADAL" clId="{95E7E230-911E-423B-B1F7-917E78FFDA79}" dt="2022-10-10T12:45:49.882" v="31" actId="255"/>
          <ac:spMkLst>
            <pc:docMk/>
            <pc:sldMk cId="2484953387" sldId="265"/>
            <ac:spMk id="2" creationId="{D911E0B4-6505-45ED-8701-5D6CADA495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92CB9-879A-43FE-BB34-2C8BC4EDF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52F146-9C33-49DB-8785-8D2309E03C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23FCE-FB2B-43D6-B40C-CEFA5BB39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D62F7-C5E7-4985-90B3-24F2F5D27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6647B-74C2-43E9-B0B6-5A6150113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600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12285-E0BF-4BFF-B143-7B1DB7B65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1F0DD6-B8C3-4B30-832B-58B3F5C704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CEA1B0-FD63-4C7B-933F-2ADCB3561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7C362-7C3D-46EF-95D6-A818C55BA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F4D25-DEF6-40CD-BC70-CADA49743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288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93CAC1-361B-4297-A04B-B0E15C8248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023482-D168-49C5-95D7-93C9E2A00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87758-1B77-40B2-9C35-2A1470EF4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49CD2F-1053-448B-A7E1-61B3192CC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47324B-0C60-48F8-A631-5DFEC013B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1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EF3CC-013B-47D0-8927-9C2BF66E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E3CBE-B3D1-4512-AF1B-8B5C53922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5AB7C-626D-456A-A676-EDF685CE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F0101-A55A-4093-B70F-F05B4ACAB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041F5-8A3D-462E-AB24-595D9914A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35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BF288-A2F8-4DBB-9C03-1829ACCE6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166A01-F595-46C0-981E-5E2BD7D20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EDCEF-C08B-4BAA-A873-4709C431D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12A4A-FD94-457F-A077-C8171B9C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EFD04-DFE3-4759-844A-CB297CFCB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7719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0B3D-0CBA-411A-8AD3-CE5794047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9F81A2-E329-4EA3-9D16-F915A97896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7C004-63FE-44FA-8659-1C99442BC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A1C7E6-F6AD-4643-90BD-92BA2B58D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D4189C-D4B1-4A1F-AC36-7D5BE1CBA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778BD1-6F71-4C1B-8729-725BFA860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51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ACFFF-CFCA-4D5D-8A2B-91219C5CC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F4BA7-C579-40C9-B158-BA1CD01EC1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91DE22-05FF-4745-BAA3-6876FE15E6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009945-6484-49C0-A672-C073FBEB16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34E295-0561-4BAA-976C-315B40FCCE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13E6B4-E95A-47B5-ADA0-239A4B787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BE787E-8C87-4FC7-8E43-41515CFD8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F0631D-4427-468C-B941-D7C48CC63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071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913A7-C6F0-431F-9EB7-E82B540BC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1DAC8F-5AD8-4F92-AF9B-DA54226ED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BB879B-1503-4B9F-93DE-9A826058A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D42E06-CBF5-4EB0-AFFF-E607EB189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70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38707D-0000-4B87-B9C6-9DE417270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E78C7C-CF40-4B8B-BEE8-10898E302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B56CE0-E463-4FB0-8308-9CF3D045D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938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A9C8D-6696-4268-ACAE-0F5C889F7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6180A-9E69-4F4A-839D-2D43FB6C4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509F8-7B09-46CF-BC40-3B44E916E7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49DF62-C6E4-4D12-A7F6-C4791516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788D0F-1CD8-45F4-B2C6-CC94A61F9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2E1D8B-71B2-4BCB-812F-2A72F31CC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936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2E3EA-17BB-4F5A-B8F1-FD1252EE7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6FEAE6-619C-4EAA-9B77-9A8E44154E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651109-0CEF-42E3-A9BB-D4BC3B1DD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198AEE-D5D8-4BD0-AFE5-D85A4373C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764AEA-E8C1-4481-A12C-2BBB29FCE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253906-1111-425D-8862-5A13346B3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50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8E9D98-28AA-411D-9C21-71839B89A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E4E23B-DFFB-4211-8736-8F7C7E0B5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2E923-DD3C-4FD6-826C-5D138F136A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A7713-C9EB-4701-A347-E18771DAFB6B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B0A95A-5BB8-4AEE-A8C2-CB918C76A8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0AC8DB-78D5-4474-86E1-8DAD871477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83150-65F3-4C05-A162-AEC909D50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64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 descr="A picture containing text, electronics, white&#10;&#10;Description automatically generated">
            <a:extLst>
              <a:ext uri="{FF2B5EF4-FFF2-40B4-BE49-F238E27FC236}">
                <a16:creationId xmlns:a16="http://schemas.microsoft.com/office/drawing/2014/main" id="{C477738F-86A3-4804-A439-801CF8F31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761" y="1891629"/>
            <a:ext cx="3240024" cy="1475232"/>
          </a:xfrm>
          <a:prstGeom prst="rect">
            <a:avLst/>
          </a:prstGeom>
        </p:spPr>
      </p:pic>
      <p:pic>
        <p:nvPicPr>
          <p:cNvPr id="7" name="Picture 6" descr="A picture containing text, close, blurry&#10;&#10;Description automatically generated">
            <a:extLst>
              <a:ext uri="{FF2B5EF4-FFF2-40B4-BE49-F238E27FC236}">
                <a16:creationId xmlns:a16="http://schemas.microsoft.com/office/drawing/2014/main" id="{CC95E001-1DB4-408D-819D-401462682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41" y="3490715"/>
            <a:ext cx="3221736" cy="780288"/>
          </a:xfrm>
          <a:prstGeom prst="rect">
            <a:avLst/>
          </a:prstGeom>
        </p:spPr>
      </p:pic>
      <p:pic>
        <p:nvPicPr>
          <p:cNvPr id="10" name="Picture 9" descr="A close up of a keyboard&#10;&#10;Description automatically generated with low confidence">
            <a:extLst>
              <a:ext uri="{FF2B5EF4-FFF2-40B4-BE49-F238E27FC236}">
                <a16:creationId xmlns:a16="http://schemas.microsoft.com/office/drawing/2014/main" id="{B0D51ED7-9F2D-4674-AC8A-14EE463619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12" y="2009216"/>
            <a:ext cx="3288792" cy="13746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627095-2100-4891-B44F-11434E485C49}"/>
              </a:ext>
            </a:extLst>
          </p:cNvPr>
          <p:cNvSpPr txBox="1"/>
          <p:nvPr/>
        </p:nvSpPr>
        <p:spPr>
          <a:xfrm>
            <a:off x="234984" y="120060"/>
            <a:ext cx="2810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3F HEK293 control </a:t>
            </a:r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  <a:r>
              <a:rPr lang="en-GB" sz="1200" dirty="0"/>
              <a:t> </a:t>
            </a:r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921C07-0E05-496B-A73F-9E4C560536C7}"/>
              </a:ext>
            </a:extLst>
          </p:cNvPr>
          <p:cNvSpPr txBox="1"/>
          <p:nvPr/>
        </p:nvSpPr>
        <p:spPr>
          <a:xfrm rot="16200000">
            <a:off x="911197" y="1608674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77A7D2-7699-4D9D-BF14-CD9F411812D8}"/>
              </a:ext>
            </a:extLst>
          </p:cNvPr>
          <p:cNvSpPr txBox="1"/>
          <p:nvPr/>
        </p:nvSpPr>
        <p:spPr>
          <a:xfrm rot="16200000">
            <a:off x="1054402" y="1558116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2EE786-1D52-4693-95E9-0950B7FDDE1B}"/>
              </a:ext>
            </a:extLst>
          </p:cNvPr>
          <p:cNvSpPr txBox="1"/>
          <p:nvPr/>
        </p:nvSpPr>
        <p:spPr>
          <a:xfrm rot="16200000">
            <a:off x="1007028" y="1347321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DDFBB1-9D3B-4C24-90E1-BF1FD8FDD7AF}"/>
              </a:ext>
            </a:extLst>
          </p:cNvPr>
          <p:cNvSpPr txBox="1"/>
          <p:nvPr/>
        </p:nvSpPr>
        <p:spPr>
          <a:xfrm rot="16200000">
            <a:off x="799947" y="1617833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9E681E6-E419-44FA-96E2-343A40488284}"/>
              </a:ext>
            </a:extLst>
          </p:cNvPr>
          <p:cNvCxnSpPr>
            <a:cxnSpLocks/>
          </p:cNvCxnSpPr>
          <p:nvPr/>
        </p:nvCxnSpPr>
        <p:spPr>
          <a:xfrm>
            <a:off x="841144" y="1017518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887C195-1BBF-4B11-AED6-1537B9B0AAC1}"/>
              </a:ext>
            </a:extLst>
          </p:cNvPr>
          <p:cNvSpPr txBox="1"/>
          <p:nvPr/>
        </p:nvSpPr>
        <p:spPr>
          <a:xfrm>
            <a:off x="932306" y="794973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7E8145-A698-420B-9D3C-BC0BCBB4DFF9}"/>
              </a:ext>
            </a:extLst>
          </p:cNvPr>
          <p:cNvSpPr txBox="1"/>
          <p:nvPr/>
        </p:nvSpPr>
        <p:spPr>
          <a:xfrm rot="16200000">
            <a:off x="1682541" y="1608674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14C5F1-F0E1-4923-9F8D-2E350C86545B}"/>
              </a:ext>
            </a:extLst>
          </p:cNvPr>
          <p:cNvSpPr txBox="1"/>
          <p:nvPr/>
        </p:nvSpPr>
        <p:spPr>
          <a:xfrm rot="16200000">
            <a:off x="1791586" y="1558116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E6452D-0649-4F9F-AB77-8E9BDD141E76}"/>
              </a:ext>
            </a:extLst>
          </p:cNvPr>
          <p:cNvSpPr txBox="1"/>
          <p:nvPr/>
        </p:nvSpPr>
        <p:spPr>
          <a:xfrm rot="16200000">
            <a:off x="1740395" y="1347320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BB570B-0BAA-44EA-AAE5-933194B45431}"/>
              </a:ext>
            </a:extLst>
          </p:cNvPr>
          <p:cNvSpPr txBox="1"/>
          <p:nvPr/>
        </p:nvSpPr>
        <p:spPr>
          <a:xfrm rot="16200000">
            <a:off x="1550188" y="1635925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8D96594-CD10-4094-B437-E97EF4249CCA}"/>
              </a:ext>
            </a:extLst>
          </p:cNvPr>
          <p:cNvCxnSpPr>
            <a:cxnSpLocks/>
          </p:cNvCxnSpPr>
          <p:nvPr/>
        </p:nvCxnSpPr>
        <p:spPr>
          <a:xfrm>
            <a:off x="1638723" y="1017518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B9C9BA0-0423-4065-B696-900AEBBA3D15}"/>
              </a:ext>
            </a:extLst>
          </p:cNvPr>
          <p:cNvSpPr txBox="1"/>
          <p:nvPr/>
        </p:nvSpPr>
        <p:spPr>
          <a:xfrm>
            <a:off x="1729885" y="794973"/>
            <a:ext cx="679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  <a:endParaRPr lang="en-GB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8A45FD-5F24-43BB-929C-BCC2A79A4486}"/>
              </a:ext>
            </a:extLst>
          </p:cNvPr>
          <p:cNvSpPr txBox="1"/>
          <p:nvPr/>
        </p:nvSpPr>
        <p:spPr>
          <a:xfrm rot="16200000">
            <a:off x="2421149" y="1627831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2B4B44E-85CE-477C-8419-403D49900980}"/>
              </a:ext>
            </a:extLst>
          </p:cNvPr>
          <p:cNvSpPr txBox="1"/>
          <p:nvPr/>
        </p:nvSpPr>
        <p:spPr>
          <a:xfrm rot="16200000">
            <a:off x="2558658" y="1577273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2F4649-BB21-47B6-BEFD-A1F4F98E582E}"/>
              </a:ext>
            </a:extLst>
          </p:cNvPr>
          <p:cNvSpPr txBox="1"/>
          <p:nvPr/>
        </p:nvSpPr>
        <p:spPr>
          <a:xfrm rot="16200000">
            <a:off x="2535932" y="1366478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634CFAC-00B7-4DF8-BD57-22ED06053746}"/>
              </a:ext>
            </a:extLst>
          </p:cNvPr>
          <p:cNvCxnSpPr>
            <a:cxnSpLocks/>
          </p:cNvCxnSpPr>
          <p:nvPr/>
        </p:nvCxnSpPr>
        <p:spPr>
          <a:xfrm>
            <a:off x="2434260" y="1017519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EFE7326-6CBC-4990-81CD-28E9AE0D2C56}"/>
              </a:ext>
            </a:extLst>
          </p:cNvPr>
          <p:cNvSpPr txBox="1"/>
          <p:nvPr/>
        </p:nvSpPr>
        <p:spPr>
          <a:xfrm>
            <a:off x="2525422" y="794974"/>
            <a:ext cx="673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  <a:endParaRPr lang="en-GB"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0F69E36-7185-4125-8F78-A72795ADCD15}"/>
              </a:ext>
            </a:extLst>
          </p:cNvPr>
          <p:cNvSpPr txBox="1"/>
          <p:nvPr/>
        </p:nvSpPr>
        <p:spPr>
          <a:xfrm rot="16200000">
            <a:off x="2260332" y="1655082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BB30F5-D6A0-43E0-A525-DFDDBFF962A8}"/>
              </a:ext>
            </a:extLst>
          </p:cNvPr>
          <p:cNvSpPr txBox="1"/>
          <p:nvPr/>
        </p:nvSpPr>
        <p:spPr>
          <a:xfrm>
            <a:off x="4062906" y="2756724"/>
            <a:ext cx="793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</a:t>
            </a:r>
            <a:r>
              <a:rPr lang="en-GB" sz="1200" i="1" dirty="0"/>
              <a:t>phox</a:t>
            </a:r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CE13208-0CB5-41ED-A825-57E95ACF1CA6}"/>
              </a:ext>
            </a:extLst>
          </p:cNvPr>
          <p:cNvSpPr txBox="1"/>
          <p:nvPr/>
        </p:nvSpPr>
        <p:spPr>
          <a:xfrm>
            <a:off x="4264771" y="3581126"/>
            <a:ext cx="7201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 Ab</a:t>
            </a:r>
          </a:p>
        </p:txBody>
      </p:sp>
      <p:sp>
        <p:nvSpPr>
          <p:cNvPr id="40" name="Right Brace 39">
            <a:extLst>
              <a:ext uri="{FF2B5EF4-FFF2-40B4-BE49-F238E27FC236}">
                <a16:creationId xmlns:a16="http://schemas.microsoft.com/office/drawing/2014/main" id="{3BA04BB8-624B-44BC-9325-F515C4D97461}"/>
              </a:ext>
            </a:extLst>
          </p:cNvPr>
          <p:cNvSpPr/>
          <p:nvPr/>
        </p:nvSpPr>
        <p:spPr>
          <a:xfrm>
            <a:off x="3956374" y="2606160"/>
            <a:ext cx="106532" cy="656948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ight Brace 40">
            <a:extLst>
              <a:ext uri="{FF2B5EF4-FFF2-40B4-BE49-F238E27FC236}">
                <a16:creationId xmlns:a16="http://schemas.microsoft.com/office/drawing/2014/main" id="{666A7BE8-9489-4841-832E-7160D99811FD}"/>
              </a:ext>
            </a:extLst>
          </p:cNvPr>
          <p:cNvSpPr/>
          <p:nvPr/>
        </p:nvSpPr>
        <p:spPr>
          <a:xfrm>
            <a:off x="4022770" y="3488794"/>
            <a:ext cx="294918" cy="46166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894E8DCA-5996-43A5-B48D-2BA9FAB99FBE}"/>
              </a:ext>
            </a:extLst>
          </p:cNvPr>
          <p:cNvCxnSpPr>
            <a:cxnSpLocks/>
          </p:cNvCxnSpPr>
          <p:nvPr/>
        </p:nvCxnSpPr>
        <p:spPr>
          <a:xfrm flipH="1">
            <a:off x="3206945" y="314530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6DC2AD9-253C-4C04-8D60-79B9E6B6A37D}"/>
              </a:ext>
            </a:extLst>
          </p:cNvPr>
          <p:cNvCxnSpPr>
            <a:cxnSpLocks/>
          </p:cNvCxnSpPr>
          <p:nvPr/>
        </p:nvCxnSpPr>
        <p:spPr>
          <a:xfrm flipH="1">
            <a:off x="3206945" y="293463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BCB6BE9-09A5-4593-96C6-F55D427C0A03}"/>
              </a:ext>
            </a:extLst>
          </p:cNvPr>
          <p:cNvCxnSpPr>
            <a:cxnSpLocks/>
          </p:cNvCxnSpPr>
          <p:nvPr/>
        </p:nvCxnSpPr>
        <p:spPr>
          <a:xfrm flipH="1">
            <a:off x="3206945" y="275672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7EF214E4-0591-488A-83E8-29105908E872}"/>
              </a:ext>
            </a:extLst>
          </p:cNvPr>
          <p:cNvSpPr txBox="1"/>
          <p:nvPr/>
        </p:nvSpPr>
        <p:spPr>
          <a:xfrm>
            <a:off x="8992219" y="3001746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2002A84E-2184-4C4F-BBBA-2F28C65C7AC0}"/>
              </a:ext>
            </a:extLst>
          </p:cNvPr>
          <p:cNvSpPr/>
          <p:nvPr/>
        </p:nvSpPr>
        <p:spPr>
          <a:xfrm>
            <a:off x="8681733" y="2970417"/>
            <a:ext cx="260396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127415DD-9B1B-44BA-8304-F74421267E73}"/>
              </a:ext>
            </a:extLst>
          </p:cNvPr>
          <p:cNvCxnSpPr>
            <a:cxnSpLocks/>
          </p:cNvCxnSpPr>
          <p:nvPr/>
        </p:nvCxnSpPr>
        <p:spPr>
          <a:xfrm flipH="1">
            <a:off x="3206945" y="3920248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0BBB57FD-02DC-4616-AEEE-6938C0538AA3}"/>
              </a:ext>
            </a:extLst>
          </p:cNvPr>
          <p:cNvSpPr txBox="1"/>
          <p:nvPr/>
        </p:nvSpPr>
        <p:spPr>
          <a:xfrm>
            <a:off x="141765" y="617875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Samples were run on a gel and membrane was cut prior to incubation with the indicated antibody. For </a:t>
            </a:r>
            <a:r>
              <a:rPr lang="en-GB" sz="1200" dirty="0" err="1"/>
              <a:t>BiP</a:t>
            </a:r>
            <a:r>
              <a:rPr lang="en-GB" sz="1200" dirty="0"/>
              <a:t> blot, following EROS revelation, membrane was stripped and incubated with </a:t>
            </a:r>
            <a:r>
              <a:rPr lang="en-GB" sz="1200" dirty="0" err="1"/>
              <a:t>BiP</a:t>
            </a:r>
            <a:r>
              <a:rPr lang="en-GB" sz="1200" dirty="0"/>
              <a:t> antibody (Ab). Each panel represents different exposure time. Red square indicates the image used in the figures and arrow points to the band(s) of interest.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8D78823-38D2-40EF-BA47-063A716110AA}"/>
              </a:ext>
            </a:extLst>
          </p:cNvPr>
          <p:cNvSpPr/>
          <p:nvPr/>
        </p:nvSpPr>
        <p:spPr>
          <a:xfrm>
            <a:off x="5800273" y="3056712"/>
            <a:ext cx="2104023" cy="2500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615E857-723D-4D4F-A7ED-6C11C7C77EAC}"/>
              </a:ext>
            </a:extLst>
          </p:cNvPr>
          <p:cNvSpPr/>
          <p:nvPr/>
        </p:nvSpPr>
        <p:spPr>
          <a:xfrm>
            <a:off x="932306" y="2581786"/>
            <a:ext cx="2210427" cy="681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D087F0D-EDC0-4E46-8FF4-CD36840E0CC2}"/>
              </a:ext>
            </a:extLst>
          </p:cNvPr>
          <p:cNvSpPr/>
          <p:nvPr/>
        </p:nvSpPr>
        <p:spPr>
          <a:xfrm>
            <a:off x="932306" y="3757358"/>
            <a:ext cx="2210427" cy="2500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CD758FB-FAA5-4799-9128-F60987AD8D33}"/>
              </a:ext>
            </a:extLst>
          </p:cNvPr>
          <p:cNvSpPr txBox="1"/>
          <p:nvPr/>
        </p:nvSpPr>
        <p:spPr>
          <a:xfrm>
            <a:off x="8970484" y="2420109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/>
              <a:t>BiP</a:t>
            </a:r>
            <a:endParaRPr lang="en-GB" sz="1200" dirty="0"/>
          </a:p>
          <a:p>
            <a:r>
              <a:rPr lang="en-GB" sz="1200" dirty="0"/>
              <a:t>Ab</a:t>
            </a:r>
          </a:p>
        </p:txBody>
      </p:sp>
      <p:sp>
        <p:nvSpPr>
          <p:cNvPr id="52" name="Right Brace 51">
            <a:extLst>
              <a:ext uri="{FF2B5EF4-FFF2-40B4-BE49-F238E27FC236}">
                <a16:creationId xmlns:a16="http://schemas.microsoft.com/office/drawing/2014/main" id="{1C1F6568-63DA-44F4-A83B-5B5093C67CDD}"/>
              </a:ext>
            </a:extLst>
          </p:cNvPr>
          <p:cNvSpPr/>
          <p:nvPr/>
        </p:nvSpPr>
        <p:spPr>
          <a:xfrm>
            <a:off x="8681733" y="2293106"/>
            <a:ext cx="260396" cy="604998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8601ED6-A49B-45A7-BB82-B7D8B7E3EFB8}"/>
              </a:ext>
            </a:extLst>
          </p:cNvPr>
          <p:cNvSpPr txBox="1"/>
          <p:nvPr/>
        </p:nvSpPr>
        <p:spPr>
          <a:xfrm>
            <a:off x="5349314" y="117251"/>
            <a:ext cx="56264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3 – figure supplement 2B </a:t>
            </a:r>
            <a:r>
              <a:rPr lang="en-GB" sz="1200" dirty="0" err="1"/>
              <a:t>BiP</a:t>
            </a:r>
            <a:r>
              <a:rPr lang="en-GB" sz="1200" dirty="0"/>
              <a:t> expression in HEK293 control, </a:t>
            </a:r>
            <a:r>
              <a:rPr lang="en-GB" sz="1200" i="1" dirty="0"/>
              <a:t>STT3A</a:t>
            </a:r>
            <a:r>
              <a:rPr lang="en-GB" sz="1200" baseline="30000" dirty="0"/>
              <a:t>-/- </a:t>
            </a:r>
            <a:r>
              <a:rPr lang="en-GB" sz="1200" dirty="0"/>
              <a:t>and </a:t>
            </a:r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1B08B9-0448-4D11-A12B-B230403D65E5}"/>
              </a:ext>
            </a:extLst>
          </p:cNvPr>
          <p:cNvSpPr txBox="1"/>
          <p:nvPr/>
        </p:nvSpPr>
        <p:spPr>
          <a:xfrm rot="16200000">
            <a:off x="5751142" y="1612092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2D927E6-8AD5-4E2F-BAC8-5D9F35A61C42}"/>
              </a:ext>
            </a:extLst>
          </p:cNvPr>
          <p:cNvSpPr txBox="1"/>
          <p:nvPr/>
        </p:nvSpPr>
        <p:spPr>
          <a:xfrm rot="16200000">
            <a:off x="5894347" y="1561534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DCCD5D3-F607-41D8-BA7A-2AA113436FCC}"/>
              </a:ext>
            </a:extLst>
          </p:cNvPr>
          <p:cNvSpPr txBox="1"/>
          <p:nvPr/>
        </p:nvSpPr>
        <p:spPr>
          <a:xfrm rot="16200000">
            <a:off x="5846973" y="1350739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3EDEB34-F2D5-4B40-8EAF-AE448830D5C5}"/>
              </a:ext>
            </a:extLst>
          </p:cNvPr>
          <p:cNvSpPr txBox="1"/>
          <p:nvPr/>
        </p:nvSpPr>
        <p:spPr>
          <a:xfrm rot="16200000">
            <a:off x="5639892" y="1621251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2210A52-E4F2-4425-BF3F-08C8FF8E2A5A}"/>
              </a:ext>
            </a:extLst>
          </p:cNvPr>
          <p:cNvCxnSpPr>
            <a:cxnSpLocks/>
          </p:cNvCxnSpPr>
          <p:nvPr/>
        </p:nvCxnSpPr>
        <p:spPr>
          <a:xfrm>
            <a:off x="5681089" y="1020936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0ADB5E2B-CD08-42D5-AC60-485DE0E02D5A}"/>
              </a:ext>
            </a:extLst>
          </p:cNvPr>
          <p:cNvSpPr txBox="1"/>
          <p:nvPr/>
        </p:nvSpPr>
        <p:spPr>
          <a:xfrm>
            <a:off x="5772251" y="798391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B4F0209-897E-41E8-925F-A98F3837F416}"/>
              </a:ext>
            </a:extLst>
          </p:cNvPr>
          <p:cNvSpPr txBox="1"/>
          <p:nvPr/>
        </p:nvSpPr>
        <p:spPr>
          <a:xfrm rot="16200000">
            <a:off x="6522486" y="1612092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ED0958-64FE-477E-985D-DA4784FD9511}"/>
              </a:ext>
            </a:extLst>
          </p:cNvPr>
          <p:cNvSpPr txBox="1"/>
          <p:nvPr/>
        </p:nvSpPr>
        <p:spPr>
          <a:xfrm rot="16200000">
            <a:off x="6631531" y="1561534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BCA2224-1DD2-4A18-A5B8-404179A14F07}"/>
              </a:ext>
            </a:extLst>
          </p:cNvPr>
          <p:cNvSpPr txBox="1"/>
          <p:nvPr/>
        </p:nvSpPr>
        <p:spPr>
          <a:xfrm rot="16200000">
            <a:off x="6580340" y="1350738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269D4B9-C74A-451B-B00D-241C4D745297}"/>
              </a:ext>
            </a:extLst>
          </p:cNvPr>
          <p:cNvSpPr txBox="1"/>
          <p:nvPr/>
        </p:nvSpPr>
        <p:spPr>
          <a:xfrm rot="16200000">
            <a:off x="6390133" y="1639343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5949FF0-5EF2-4B3E-945A-3AFA9B71D31F}"/>
              </a:ext>
            </a:extLst>
          </p:cNvPr>
          <p:cNvCxnSpPr>
            <a:cxnSpLocks/>
          </p:cNvCxnSpPr>
          <p:nvPr/>
        </p:nvCxnSpPr>
        <p:spPr>
          <a:xfrm>
            <a:off x="6478668" y="1020936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47C0BDF9-C211-46BE-BB50-C11ED3FCF644}"/>
              </a:ext>
            </a:extLst>
          </p:cNvPr>
          <p:cNvSpPr txBox="1"/>
          <p:nvPr/>
        </p:nvSpPr>
        <p:spPr>
          <a:xfrm>
            <a:off x="6569830" y="798391"/>
            <a:ext cx="679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  <a:endParaRPr lang="en-GB"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BC7DB54-9B4C-49BA-9844-6677AEAA8645}"/>
              </a:ext>
            </a:extLst>
          </p:cNvPr>
          <p:cNvSpPr txBox="1"/>
          <p:nvPr/>
        </p:nvSpPr>
        <p:spPr>
          <a:xfrm rot="16200000">
            <a:off x="7261094" y="1631249"/>
            <a:ext cx="4138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g91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AF1E4E1-22F2-45E2-BDA7-327E4A69DE29}"/>
              </a:ext>
            </a:extLst>
          </p:cNvPr>
          <p:cNvSpPr txBox="1"/>
          <p:nvPr/>
        </p:nvSpPr>
        <p:spPr>
          <a:xfrm rot="16200000">
            <a:off x="7398603" y="1580691"/>
            <a:ext cx="515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DE36B1E-39D3-4281-B889-3C2186B2807B}"/>
              </a:ext>
            </a:extLst>
          </p:cNvPr>
          <p:cNvSpPr txBox="1"/>
          <p:nvPr/>
        </p:nvSpPr>
        <p:spPr>
          <a:xfrm rot="16200000">
            <a:off x="7375877" y="1369896"/>
            <a:ext cx="936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gp91+ EROS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37F0941-CA3B-4623-90DD-71332EF4360F}"/>
              </a:ext>
            </a:extLst>
          </p:cNvPr>
          <p:cNvCxnSpPr>
            <a:cxnSpLocks/>
          </p:cNvCxnSpPr>
          <p:nvPr/>
        </p:nvCxnSpPr>
        <p:spPr>
          <a:xfrm>
            <a:off x="7274205" y="1020937"/>
            <a:ext cx="7726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6EC414C-35CE-4AD6-83D0-DECA8B66D451}"/>
              </a:ext>
            </a:extLst>
          </p:cNvPr>
          <p:cNvSpPr txBox="1"/>
          <p:nvPr/>
        </p:nvSpPr>
        <p:spPr>
          <a:xfrm>
            <a:off x="7365367" y="798392"/>
            <a:ext cx="673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  <a:endParaRPr lang="en-GB" sz="12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3E88765-A21E-48C7-9F86-26F248E23EC6}"/>
              </a:ext>
            </a:extLst>
          </p:cNvPr>
          <p:cNvSpPr txBox="1"/>
          <p:nvPr/>
        </p:nvSpPr>
        <p:spPr>
          <a:xfrm rot="16200000">
            <a:off x="7100277" y="1658500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NT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2D9E1DB-0A5F-4F59-970E-10D55D44F20A}"/>
              </a:ext>
            </a:extLst>
          </p:cNvPr>
          <p:cNvSpPr/>
          <p:nvPr/>
        </p:nvSpPr>
        <p:spPr>
          <a:xfrm>
            <a:off x="5800274" y="2492290"/>
            <a:ext cx="2104022" cy="276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78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907DC6-827B-4C8F-8C46-1C2210DCD696}"/>
              </a:ext>
            </a:extLst>
          </p:cNvPr>
          <p:cNvSpPr txBox="1"/>
          <p:nvPr/>
        </p:nvSpPr>
        <p:spPr>
          <a:xfrm>
            <a:off x="257175" y="171450"/>
            <a:ext cx="60433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3 – figure supplement 2A gp91</a:t>
            </a:r>
            <a:r>
              <a:rPr lang="en-GB" sz="1200" i="1" dirty="0"/>
              <a:t>phox</a:t>
            </a:r>
            <a:r>
              <a:rPr lang="en-GB" sz="1200" dirty="0"/>
              <a:t> expression in HEK293 control, </a:t>
            </a:r>
            <a:r>
              <a:rPr lang="en-GB" sz="1200" i="1" dirty="0"/>
              <a:t>STT3A</a:t>
            </a:r>
            <a:r>
              <a:rPr lang="en-GB" sz="1200" baseline="30000" dirty="0"/>
              <a:t>-/- </a:t>
            </a:r>
            <a:r>
              <a:rPr lang="en-GB" sz="1200" dirty="0"/>
              <a:t>and </a:t>
            </a:r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pic>
        <p:nvPicPr>
          <p:cNvPr id="4" name="Picture 3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3D7021C2-F35B-4AC9-8421-BF5257A5CB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3" t="42497" r="31555" b="35082"/>
          <a:stretch/>
        </p:blipFill>
        <p:spPr>
          <a:xfrm>
            <a:off x="376518" y="1366220"/>
            <a:ext cx="2581836" cy="12909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4C3AF0-2B89-4A40-AFD6-9B7400B7BB80}"/>
              </a:ext>
            </a:extLst>
          </p:cNvPr>
          <p:cNvSpPr txBox="1"/>
          <p:nvPr/>
        </p:nvSpPr>
        <p:spPr>
          <a:xfrm>
            <a:off x="3292934" y="3242726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578A1C41-9DD2-43AE-B450-73D9DA52CA1F}"/>
              </a:ext>
            </a:extLst>
          </p:cNvPr>
          <p:cNvSpPr/>
          <p:nvPr/>
        </p:nvSpPr>
        <p:spPr>
          <a:xfrm>
            <a:off x="2992911" y="3264044"/>
            <a:ext cx="260396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E633F0-9462-4217-9B91-1B2C233D7D02}"/>
              </a:ext>
            </a:extLst>
          </p:cNvPr>
          <p:cNvSpPr txBox="1"/>
          <p:nvPr/>
        </p:nvSpPr>
        <p:spPr>
          <a:xfrm>
            <a:off x="3321734" y="1605155"/>
            <a:ext cx="800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gp91</a:t>
            </a:r>
            <a:r>
              <a:rPr lang="en-GB" sz="1200" i="1" dirty="0"/>
              <a:t>phox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659E37CC-7F74-48D7-88D2-D6E27252E2BE}"/>
              </a:ext>
            </a:extLst>
          </p:cNvPr>
          <p:cNvSpPr/>
          <p:nvPr/>
        </p:nvSpPr>
        <p:spPr>
          <a:xfrm>
            <a:off x="2992911" y="1461822"/>
            <a:ext cx="328823" cy="77423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9F46D5-8C12-4062-B0C4-97AE7BB965C4}"/>
              </a:ext>
            </a:extLst>
          </p:cNvPr>
          <p:cNvSpPr txBox="1"/>
          <p:nvPr/>
        </p:nvSpPr>
        <p:spPr>
          <a:xfrm rot="16200000">
            <a:off x="242348" y="996861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963DDF-C047-409D-A877-6DAB0145EE73}"/>
              </a:ext>
            </a:extLst>
          </p:cNvPr>
          <p:cNvSpPr txBox="1"/>
          <p:nvPr/>
        </p:nvSpPr>
        <p:spPr>
          <a:xfrm rot="16200000">
            <a:off x="413105" y="977625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4168AF-8885-41FF-B2FB-AA1E078D9B6A}"/>
              </a:ext>
            </a:extLst>
          </p:cNvPr>
          <p:cNvSpPr txBox="1"/>
          <p:nvPr/>
        </p:nvSpPr>
        <p:spPr>
          <a:xfrm rot="16200000">
            <a:off x="612602" y="997250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236198-F2AB-4589-B2FD-00958C322E61}"/>
              </a:ext>
            </a:extLst>
          </p:cNvPr>
          <p:cNvSpPr txBox="1"/>
          <p:nvPr/>
        </p:nvSpPr>
        <p:spPr>
          <a:xfrm rot="16200000">
            <a:off x="775238" y="984885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tunica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BB02C70-3E04-4271-8629-D45CE5AB73E0}"/>
              </a:ext>
            </a:extLst>
          </p:cNvPr>
          <p:cNvCxnSpPr>
            <a:cxnSpLocks/>
          </p:cNvCxnSpPr>
          <p:nvPr/>
        </p:nvCxnSpPr>
        <p:spPr>
          <a:xfrm>
            <a:off x="436507" y="901749"/>
            <a:ext cx="683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722B1C8-D6CB-4045-B8A3-96C8BF1E686B}"/>
              </a:ext>
            </a:extLst>
          </p:cNvPr>
          <p:cNvSpPr txBox="1"/>
          <p:nvPr/>
        </p:nvSpPr>
        <p:spPr>
          <a:xfrm>
            <a:off x="455479" y="621662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78EE171-4EB2-4AED-B014-5C559C0C0258}"/>
              </a:ext>
            </a:extLst>
          </p:cNvPr>
          <p:cNvSpPr txBox="1"/>
          <p:nvPr/>
        </p:nvSpPr>
        <p:spPr>
          <a:xfrm rot="16200000">
            <a:off x="966935" y="996654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F0639E-D404-489D-9277-5D2FD0C8243F}"/>
              </a:ext>
            </a:extLst>
          </p:cNvPr>
          <p:cNvSpPr txBox="1"/>
          <p:nvPr/>
        </p:nvSpPr>
        <p:spPr>
          <a:xfrm rot="16200000">
            <a:off x="1137692" y="977418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3EDA5E-C950-44F1-9A56-13F818B75232}"/>
              </a:ext>
            </a:extLst>
          </p:cNvPr>
          <p:cNvSpPr txBox="1"/>
          <p:nvPr/>
        </p:nvSpPr>
        <p:spPr>
          <a:xfrm rot="16200000">
            <a:off x="1337189" y="997043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60F98D-79EE-4E68-A5C8-868B3A5CCA94}"/>
              </a:ext>
            </a:extLst>
          </p:cNvPr>
          <p:cNvSpPr txBox="1"/>
          <p:nvPr/>
        </p:nvSpPr>
        <p:spPr>
          <a:xfrm rot="16200000">
            <a:off x="1499825" y="984678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tunica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C798688-1663-4600-89CA-AA2640E8A5CB}"/>
              </a:ext>
            </a:extLst>
          </p:cNvPr>
          <p:cNvCxnSpPr>
            <a:cxnSpLocks/>
          </p:cNvCxnSpPr>
          <p:nvPr/>
        </p:nvCxnSpPr>
        <p:spPr>
          <a:xfrm>
            <a:off x="1161094" y="901542"/>
            <a:ext cx="683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C9B570E-FD90-4EA0-9961-E8C65BFC692F}"/>
              </a:ext>
            </a:extLst>
          </p:cNvPr>
          <p:cNvSpPr txBox="1"/>
          <p:nvPr/>
        </p:nvSpPr>
        <p:spPr>
          <a:xfrm>
            <a:off x="1180066" y="621455"/>
            <a:ext cx="679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9270654-C8FB-41F2-B899-DF508FE4811F}"/>
              </a:ext>
            </a:extLst>
          </p:cNvPr>
          <p:cNvSpPr txBox="1"/>
          <p:nvPr/>
        </p:nvSpPr>
        <p:spPr>
          <a:xfrm rot="16200000">
            <a:off x="1670860" y="996448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483AD07-2059-43FD-B872-9B7D7F42823A}"/>
              </a:ext>
            </a:extLst>
          </p:cNvPr>
          <p:cNvSpPr txBox="1"/>
          <p:nvPr/>
        </p:nvSpPr>
        <p:spPr>
          <a:xfrm rot="16200000">
            <a:off x="1841617" y="977212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F4433F7-5E24-4472-9066-169E8EB22B2C}"/>
              </a:ext>
            </a:extLst>
          </p:cNvPr>
          <p:cNvSpPr txBox="1"/>
          <p:nvPr/>
        </p:nvSpPr>
        <p:spPr>
          <a:xfrm rot="16200000">
            <a:off x="2041114" y="996837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A7B281-62EC-4A52-8EBC-0271AF5BC46A}"/>
              </a:ext>
            </a:extLst>
          </p:cNvPr>
          <p:cNvSpPr txBox="1"/>
          <p:nvPr/>
        </p:nvSpPr>
        <p:spPr>
          <a:xfrm rot="16200000">
            <a:off x="2203750" y="984472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tunica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63A59B9-D415-45C9-BB41-E9E3DBCBE7CC}"/>
              </a:ext>
            </a:extLst>
          </p:cNvPr>
          <p:cNvCxnSpPr>
            <a:cxnSpLocks/>
          </p:cNvCxnSpPr>
          <p:nvPr/>
        </p:nvCxnSpPr>
        <p:spPr>
          <a:xfrm>
            <a:off x="1865019" y="901336"/>
            <a:ext cx="683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61648B3-2096-4982-8C02-61C50279CAC3}"/>
              </a:ext>
            </a:extLst>
          </p:cNvPr>
          <p:cNvSpPr txBox="1"/>
          <p:nvPr/>
        </p:nvSpPr>
        <p:spPr>
          <a:xfrm>
            <a:off x="1883991" y="621249"/>
            <a:ext cx="673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E7EEBC-04E3-45C3-BA77-B35081973A77}"/>
              </a:ext>
            </a:extLst>
          </p:cNvPr>
          <p:cNvSpPr txBox="1"/>
          <p:nvPr/>
        </p:nvSpPr>
        <p:spPr>
          <a:xfrm rot="16200000">
            <a:off x="2425544" y="834412"/>
            <a:ext cx="673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STT3B</a:t>
            </a:r>
            <a:r>
              <a:rPr lang="en-GB" sz="1200" baseline="30000" dirty="0"/>
              <a:t>-/-</a:t>
            </a:r>
          </a:p>
          <a:p>
            <a:r>
              <a:rPr lang="en-GB" sz="1200" dirty="0"/>
              <a:t>tunica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06F317F-DF19-4895-90C0-2DB5D52E8D3A}"/>
              </a:ext>
            </a:extLst>
          </p:cNvPr>
          <p:cNvCxnSpPr>
            <a:cxnSpLocks/>
          </p:cNvCxnSpPr>
          <p:nvPr/>
        </p:nvCxnSpPr>
        <p:spPr>
          <a:xfrm>
            <a:off x="111179" y="186567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81EE930-40DB-4030-BE9F-2E72B42723DF}"/>
              </a:ext>
            </a:extLst>
          </p:cNvPr>
          <p:cNvCxnSpPr>
            <a:cxnSpLocks/>
          </p:cNvCxnSpPr>
          <p:nvPr/>
        </p:nvCxnSpPr>
        <p:spPr>
          <a:xfrm>
            <a:off x="111179" y="168776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A0D01B1-AE68-4F96-9068-A5501BE28C67}"/>
              </a:ext>
            </a:extLst>
          </p:cNvPr>
          <p:cNvCxnSpPr>
            <a:cxnSpLocks/>
          </p:cNvCxnSpPr>
          <p:nvPr/>
        </p:nvCxnSpPr>
        <p:spPr>
          <a:xfrm>
            <a:off x="111179" y="2034119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EE0666F4-1A81-495C-87A9-1C777C89BB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r="35609" b="71683"/>
          <a:stretch/>
        </p:blipFill>
        <p:spPr>
          <a:xfrm>
            <a:off x="379717" y="2825581"/>
            <a:ext cx="2581836" cy="1630414"/>
          </a:xfrm>
          <a:prstGeom prst="rect">
            <a:avLst/>
          </a:prstGeom>
        </p:spPr>
      </p:pic>
      <p:pic>
        <p:nvPicPr>
          <p:cNvPr id="38" name="Picture 3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AAC63B1-4894-4C32-ABD8-9FE8483D84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6" r="35892" b="71683"/>
          <a:stretch/>
        </p:blipFill>
        <p:spPr>
          <a:xfrm>
            <a:off x="4805082" y="2825581"/>
            <a:ext cx="2581836" cy="1630414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2B29CB75-0F1C-41B6-ADB2-4EDECA0C2F9A}"/>
              </a:ext>
            </a:extLst>
          </p:cNvPr>
          <p:cNvSpPr txBox="1"/>
          <p:nvPr/>
        </p:nvSpPr>
        <p:spPr>
          <a:xfrm>
            <a:off x="3201682" y="4009762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45" name="Right Brace 44">
            <a:extLst>
              <a:ext uri="{FF2B5EF4-FFF2-40B4-BE49-F238E27FC236}">
                <a16:creationId xmlns:a16="http://schemas.microsoft.com/office/drawing/2014/main" id="{81B0FBE0-927C-4D71-8DC0-07AA9FD5F79D}"/>
              </a:ext>
            </a:extLst>
          </p:cNvPr>
          <p:cNvSpPr/>
          <p:nvPr/>
        </p:nvSpPr>
        <p:spPr>
          <a:xfrm>
            <a:off x="2992911" y="3996678"/>
            <a:ext cx="219081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F0B06E4-02B4-4E60-8C8E-9170BCAF9141}"/>
              </a:ext>
            </a:extLst>
          </p:cNvPr>
          <p:cNvSpPr txBox="1"/>
          <p:nvPr/>
        </p:nvSpPr>
        <p:spPr>
          <a:xfrm>
            <a:off x="7712525" y="3218627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47" name="Right Brace 46">
            <a:extLst>
              <a:ext uri="{FF2B5EF4-FFF2-40B4-BE49-F238E27FC236}">
                <a16:creationId xmlns:a16="http://schemas.microsoft.com/office/drawing/2014/main" id="{DBA6A6B8-0405-4576-A169-BC85FD6EC312}"/>
              </a:ext>
            </a:extLst>
          </p:cNvPr>
          <p:cNvSpPr/>
          <p:nvPr/>
        </p:nvSpPr>
        <p:spPr>
          <a:xfrm>
            <a:off x="7412502" y="3239945"/>
            <a:ext cx="260396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454EA18-2707-43EA-8321-96DDA15DF684}"/>
              </a:ext>
            </a:extLst>
          </p:cNvPr>
          <p:cNvSpPr txBox="1"/>
          <p:nvPr/>
        </p:nvSpPr>
        <p:spPr>
          <a:xfrm>
            <a:off x="7621273" y="3985663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49" name="Right Brace 48">
            <a:extLst>
              <a:ext uri="{FF2B5EF4-FFF2-40B4-BE49-F238E27FC236}">
                <a16:creationId xmlns:a16="http://schemas.microsoft.com/office/drawing/2014/main" id="{83CF160C-57ED-4F9F-A235-EA0D5CC26569}"/>
              </a:ext>
            </a:extLst>
          </p:cNvPr>
          <p:cNvSpPr/>
          <p:nvPr/>
        </p:nvSpPr>
        <p:spPr>
          <a:xfrm>
            <a:off x="7412502" y="3972579"/>
            <a:ext cx="219081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F634949-8D17-462C-95A9-E51287CEA602}"/>
              </a:ext>
            </a:extLst>
          </p:cNvPr>
          <p:cNvSpPr txBox="1"/>
          <p:nvPr/>
        </p:nvSpPr>
        <p:spPr>
          <a:xfrm rot="16200000">
            <a:off x="4721500" y="2480007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00FCB3D-8F5C-40EB-B915-0474002BE1A6}"/>
              </a:ext>
            </a:extLst>
          </p:cNvPr>
          <p:cNvSpPr txBox="1"/>
          <p:nvPr/>
        </p:nvSpPr>
        <p:spPr>
          <a:xfrm rot="16200000">
            <a:off x="4892257" y="2460771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0724BA0-E460-4333-B1C1-37868D736467}"/>
              </a:ext>
            </a:extLst>
          </p:cNvPr>
          <p:cNvSpPr txBox="1"/>
          <p:nvPr/>
        </p:nvSpPr>
        <p:spPr>
          <a:xfrm rot="16200000">
            <a:off x="5091754" y="2480396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240C35F-B2BC-4EFB-998D-12FAA189DB08}"/>
              </a:ext>
            </a:extLst>
          </p:cNvPr>
          <p:cNvSpPr txBox="1"/>
          <p:nvPr/>
        </p:nvSpPr>
        <p:spPr>
          <a:xfrm rot="16200000">
            <a:off x="5254390" y="2468031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tunica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656CA76-A00B-45EF-B1DB-0E22777B28A8}"/>
              </a:ext>
            </a:extLst>
          </p:cNvPr>
          <p:cNvCxnSpPr>
            <a:cxnSpLocks/>
          </p:cNvCxnSpPr>
          <p:nvPr/>
        </p:nvCxnSpPr>
        <p:spPr>
          <a:xfrm>
            <a:off x="4915659" y="2384895"/>
            <a:ext cx="683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FCA6DE77-F75B-4856-B207-12BC2079CD20}"/>
              </a:ext>
            </a:extLst>
          </p:cNvPr>
          <p:cNvSpPr txBox="1"/>
          <p:nvPr/>
        </p:nvSpPr>
        <p:spPr>
          <a:xfrm>
            <a:off x="4934631" y="2104808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A4FD75E-C42B-427B-A8A6-208919F44804}"/>
              </a:ext>
            </a:extLst>
          </p:cNvPr>
          <p:cNvSpPr txBox="1"/>
          <p:nvPr/>
        </p:nvSpPr>
        <p:spPr>
          <a:xfrm rot="16200000">
            <a:off x="5446087" y="2479800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F21FD77-E594-4F25-AF0D-F92B9D5E5440}"/>
              </a:ext>
            </a:extLst>
          </p:cNvPr>
          <p:cNvSpPr txBox="1"/>
          <p:nvPr/>
        </p:nvSpPr>
        <p:spPr>
          <a:xfrm rot="16200000">
            <a:off x="5616844" y="2460564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8E34AAA-5643-4367-BC7B-3D9A30D27383}"/>
              </a:ext>
            </a:extLst>
          </p:cNvPr>
          <p:cNvSpPr txBox="1"/>
          <p:nvPr/>
        </p:nvSpPr>
        <p:spPr>
          <a:xfrm rot="16200000">
            <a:off x="5816341" y="2480189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DB4CA66-CFE9-4A2B-A806-4F57294C197F}"/>
              </a:ext>
            </a:extLst>
          </p:cNvPr>
          <p:cNvSpPr txBox="1"/>
          <p:nvPr/>
        </p:nvSpPr>
        <p:spPr>
          <a:xfrm rot="16200000">
            <a:off x="5978977" y="2467824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tunica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F7CB427-37BC-4C30-8636-DC4A2F02BB59}"/>
              </a:ext>
            </a:extLst>
          </p:cNvPr>
          <p:cNvCxnSpPr>
            <a:cxnSpLocks/>
          </p:cNvCxnSpPr>
          <p:nvPr/>
        </p:nvCxnSpPr>
        <p:spPr>
          <a:xfrm>
            <a:off x="5640246" y="2384688"/>
            <a:ext cx="683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42A0E1EE-9829-4EC8-AF13-E60DDDFFCC6C}"/>
              </a:ext>
            </a:extLst>
          </p:cNvPr>
          <p:cNvSpPr txBox="1"/>
          <p:nvPr/>
        </p:nvSpPr>
        <p:spPr>
          <a:xfrm>
            <a:off x="5659218" y="2104601"/>
            <a:ext cx="679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B858263-6FE9-40EE-A8E4-4C36A7479C55}"/>
              </a:ext>
            </a:extLst>
          </p:cNvPr>
          <p:cNvSpPr txBox="1"/>
          <p:nvPr/>
        </p:nvSpPr>
        <p:spPr>
          <a:xfrm rot="16200000">
            <a:off x="6150012" y="2479594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C24B29E-1BD8-4C50-A095-FB7C60A9E318}"/>
              </a:ext>
            </a:extLst>
          </p:cNvPr>
          <p:cNvSpPr txBox="1"/>
          <p:nvPr/>
        </p:nvSpPr>
        <p:spPr>
          <a:xfrm rot="16200000">
            <a:off x="6320769" y="2460358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8F4E3F0-BE92-480B-8C5D-4BAF3FD80FA7}"/>
              </a:ext>
            </a:extLst>
          </p:cNvPr>
          <p:cNvSpPr txBox="1"/>
          <p:nvPr/>
        </p:nvSpPr>
        <p:spPr>
          <a:xfrm rot="16200000">
            <a:off x="6520266" y="2479983"/>
            <a:ext cx="545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NGI-1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810CD10-B48F-43BD-839F-01D09C2E7E6D}"/>
              </a:ext>
            </a:extLst>
          </p:cNvPr>
          <p:cNvSpPr txBox="1"/>
          <p:nvPr/>
        </p:nvSpPr>
        <p:spPr>
          <a:xfrm rot="16200000">
            <a:off x="6682902" y="2467618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tunica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EE0694E3-C7C9-403B-AA63-60292AE49D9B}"/>
              </a:ext>
            </a:extLst>
          </p:cNvPr>
          <p:cNvCxnSpPr>
            <a:cxnSpLocks/>
          </p:cNvCxnSpPr>
          <p:nvPr/>
        </p:nvCxnSpPr>
        <p:spPr>
          <a:xfrm>
            <a:off x="6344171" y="2384482"/>
            <a:ext cx="68357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F1B6E1A2-3A6E-4212-BE24-DBD68E079E77}"/>
              </a:ext>
            </a:extLst>
          </p:cNvPr>
          <p:cNvSpPr txBox="1"/>
          <p:nvPr/>
        </p:nvSpPr>
        <p:spPr>
          <a:xfrm>
            <a:off x="6363143" y="2104395"/>
            <a:ext cx="673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39FEA53-C435-40A1-ADC1-D95129AEE307}"/>
              </a:ext>
            </a:extLst>
          </p:cNvPr>
          <p:cNvSpPr txBox="1"/>
          <p:nvPr/>
        </p:nvSpPr>
        <p:spPr>
          <a:xfrm rot="16200000">
            <a:off x="6904696" y="2317558"/>
            <a:ext cx="673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STT3B</a:t>
            </a:r>
            <a:r>
              <a:rPr lang="en-GB" sz="1200" baseline="30000" dirty="0"/>
              <a:t>-/-</a:t>
            </a:r>
          </a:p>
          <a:p>
            <a:r>
              <a:rPr lang="en-GB" sz="1200" dirty="0"/>
              <a:t>tunica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740B287-CBE0-4FCD-9EDA-B6AB3657816E}"/>
              </a:ext>
            </a:extLst>
          </p:cNvPr>
          <p:cNvSpPr txBox="1"/>
          <p:nvPr/>
        </p:nvSpPr>
        <p:spPr>
          <a:xfrm>
            <a:off x="227817" y="578863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Samples were run on a gel and membrane was cut prior to incubation with the indicated antibody.</a:t>
            </a:r>
          </a:p>
          <a:p>
            <a:r>
              <a:rPr lang="en-GB" sz="1200" dirty="0"/>
              <a:t>Red square indicates the image used in the figure and arrow points to the band(s) of interest.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B7AE34CA-4E40-4D48-BBF1-06B438015585}"/>
              </a:ext>
            </a:extLst>
          </p:cNvPr>
          <p:cNvSpPr/>
          <p:nvPr/>
        </p:nvSpPr>
        <p:spPr>
          <a:xfrm>
            <a:off x="436507" y="1642806"/>
            <a:ext cx="2120553" cy="6316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853DD10-0254-4076-B893-29EB064DC1C4}"/>
              </a:ext>
            </a:extLst>
          </p:cNvPr>
          <p:cNvSpPr/>
          <p:nvPr/>
        </p:nvSpPr>
        <p:spPr>
          <a:xfrm>
            <a:off x="4907189" y="3325610"/>
            <a:ext cx="2120553" cy="2761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DF0942C8-EC79-493C-A170-A7D7C1159386}"/>
              </a:ext>
            </a:extLst>
          </p:cNvPr>
          <p:cNvSpPr/>
          <p:nvPr/>
        </p:nvSpPr>
        <p:spPr>
          <a:xfrm>
            <a:off x="486132" y="4082343"/>
            <a:ext cx="2120553" cy="2761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25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EE0AD2-0168-497C-9CF8-67703596EAFA}"/>
              </a:ext>
            </a:extLst>
          </p:cNvPr>
          <p:cNvSpPr txBox="1"/>
          <p:nvPr/>
        </p:nvSpPr>
        <p:spPr>
          <a:xfrm>
            <a:off x="257175" y="171450"/>
            <a:ext cx="5816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3 – figure supplement 2C STT3A expression in HEK293 control, </a:t>
            </a:r>
            <a:r>
              <a:rPr lang="en-GB" sz="1200" i="1" dirty="0"/>
              <a:t>STT3A</a:t>
            </a:r>
            <a:r>
              <a:rPr lang="en-GB" sz="1200" baseline="30000" dirty="0"/>
              <a:t>-/- </a:t>
            </a:r>
            <a:r>
              <a:rPr lang="en-GB" sz="1200" dirty="0"/>
              <a:t>and </a:t>
            </a:r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pic>
        <p:nvPicPr>
          <p:cNvPr id="4" name="Picture 3" descr="A picture containing white, stove&#10;&#10;Description automatically generated">
            <a:extLst>
              <a:ext uri="{FF2B5EF4-FFF2-40B4-BE49-F238E27FC236}">
                <a16:creationId xmlns:a16="http://schemas.microsoft.com/office/drawing/2014/main" id="{35526FA7-6D53-4DD6-B6E4-9EDF63244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14" y="1516634"/>
            <a:ext cx="3105912" cy="2057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696CC7-C4FF-4668-9EC1-4C9FA2E23274}"/>
              </a:ext>
            </a:extLst>
          </p:cNvPr>
          <p:cNvSpPr txBox="1"/>
          <p:nvPr/>
        </p:nvSpPr>
        <p:spPr>
          <a:xfrm rot="16200000">
            <a:off x="186302" y="1121123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BB2DED-D0D9-4E81-96E3-7DDE745C646C}"/>
              </a:ext>
            </a:extLst>
          </p:cNvPr>
          <p:cNvSpPr txBox="1"/>
          <p:nvPr/>
        </p:nvSpPr>
        <p:spPr>
          <a:xfrm rot="16200000">
            <a:off x="380927" y="1104196"/>
            <a:ext cx="679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32E778-F4F4-4B29-A2B2-6BB10D104026}"/>
              </a:ext>
            </a:extLst>
          </p:cNvPr>
          <p:cNvSpPr txBox="1"/>
          <p:nvPr/>
        </p:nvSpPr>
        <p:spPr>
          <a:xfrm rot="16200000">
            <a:off x="595685" y="1107402"/>
            <a:ext cx="673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C35B9D-4567-47A4-ABA0-DBEC9A5197C8}"/>
              </a:ext>
            </a:extLst>
          </p:cNvPr>
          <p:cNvCxnSpPr>
            <a:cxnSpLocks/>
          </p:cNvCxnSpPr>
          <p:nvPr/>
        </p:nvCxnSpPr>
        <p:spPr>
          <a:xfrm>
            <a:off x="425094" y="936809"/>
            <a:ext cx="5891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046F0AA-5E75-4340-9207-C9589A865655}"/>
              </a:ext>
            </a:extLst>
          </p:cNvPr>
          <p:cNvSpPr txBox="1"/>
          <p:nvPr/>
        </p:nvSpPr>
        <p:spPr>
          <a:xfrm>
            <a:off x="408812" y="642883"/>
            <a:ext cx="605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Exp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88C2A1-DA9A-4D65-95DC-16F4646C60AC}"/>
              </a:ext>
            </a:extLst>
          </p:cNvPr>
          <p:cNvSpPr txBox="1"/>
          <p:nvPr/>
        </p:nvSpPr>
        <p:spPr>
          <a:xfrm rot="16200000">
            <a:off x="793731" y="1131638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8ACEB9-CFD1-4F8E-9CA1-35A4015AAC3C}"/>
              </a:ext>
            </a:extLst>
          </p:cNvPr>
          <p:cNvSpPr txBox="1"/>
          <p:nvPr/>
        </p:nvSpPr>
        <p:spPr>
          <a:xfrm rot="16200000">
            <a:off x="988356" y="1114711"/>
            <a:ext cx="679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01E352-E34A-4842-BCED-310A768B9B7C}"/>
              </a:ext>
            </a:extLst>
          </p:cNvPr>
          <p:cNvSpPr txBox="1"/>
          <p:nvPr/>
        </p:nvSpPr>
        <p:spPr>
          <a:xfrm rot="16200000">
            <a:off x="1203114" y="1117917"/>
            <a:ext cx="673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61D8C9A-BDA4-484D-9ED7-9DCAF54E644B}"/>
              </a:ext>
            </a:extLst>
          </p:cNvPr>
          <p:cNvCxnSpPr>
            <a:cxnSpLocks/>
          </p:cNvCxnSpPr>
          <p:nvPr/>
        </p:nvCxnSpPr>
        <p:spPr>
          <a:xfrm>
            <a:off x="1032523" y="939640"/>
            <a:ext cx="5891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8996398-C4C0-43ED-93A3-53EAB0BC0F4B}"/>
              </a:ext>
            </a:extLst>
          </p:cNvPr>
          <p:cNvSpPr txBox="1"/>
          <p:nvPr/>
        </p:nvSpPr>
        <p:spPr>
          <a:xfrm>
            <a:off x="1032523" y="642883"/>
            <a:ext cx="645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Exp 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52CB0A5-5CAD-49BC-B91A-B976330DD75C}"/>
              </a:ext>
            </a:extLst>
          </p:cNvPr>
          <p:cNvSpPr txBox="1"/>
          <p:nvPr/>
        </p:nvSpPr>
        <p:spPr>
          <a:xfrm rot="16200000">
            <a:off x="2366229" y="1093432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6F8F9A-1F54-4211-982B-BEA64BAABFF1}"/>
              </a:ext>
            </a:extLst>
          </p:cNvPr>
          <p:cNvSpPr txBox="1"/>
          <p:nvPr/>
        </p:nvSpPr>
        <p:spPr>
          <a:xfrm rot="16200000">
            <a:off x="2560854" y="1076505"/>
            <a:ext cx="6794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STT3A</a:t>
            </a:r>
            <a:r>
              <a:rPr lang="en-GB" sz="1200" baseline="30000" dirty="0"/>
              <a:t>-/-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6E2838-8369-4B54-B69F-7893E6DD1A39}"/>
              </a:ext>
            </a:extLst>
          </p:cNvPr>
          <p:cNvSpPr txBox="1"/>
          <p:nvPr/>
        </p:nvSpPr>
        <p:spPr>
          <a:xfrm rot="16200000">
            <a:off x="2775612" y="1079711"/>
            <a:ext cx="6730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STT3B</a:t>
            </a:r>
            <a:r>
              <a:rPr lang="en-GB" sz="1200" baseline="30000" dirty="0"/>
              <a:t>-/-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EE190E3-5F97-482D-8722-7FEFE82E996B}"/>
              </a:ext>
            </a:extLst>
          </p:cNvPr>
          <p:cNvCxnSpPr>
            <a:cxnSpLocks/>
          </p:cNvCxnSpPr>
          <p:nvPr/>
        </p:nvCxnSpPr>
        <p:spPr>
          <a:xfrm>
            <a:off x="2605021" y="909118"/>
            <a:ext cx="5891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51D4999-EA94-476D-9CFB-03EC503C38C6}"/>
              </a:ext>
            </a:extLst>
          </p:cNvPr>
          <p:cNvSpPr txBox="1"/>
          <p:nvPr/>
        </p:nvSpPr>
        <p:spPr>
          <a:xfrm>
            <a:off x="2588739" y="615192"/>
            <a:ext cx="605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Exp 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C30B20D-43B8-4CFE-99CC-3B49A236B6DE}"/>
              </a:ext>
            </a:extLst>
          </p:cNvPr>
          <p:cNvSpPr txBox="1"/>
          <p:nvPr/>
        </p:nvSpPr>
        <p:spPr>
          <a:xfrm>
            <a:off x="3776549" y="2496327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DFF4190F-65C4-41F9-8ADE-99F1081DFCCC}"/>
              </a:ext>
            </a:extLst>
          </p:cNvPr>
          <p:cNvSpPr/>
          <p:nvPr/>
        </p:nvSpPr>
        <p:spPr>
          <a:xfrm>
            <a:off x="3476526" y="2517645"/>
            <a:ext cx="260396" cy="30239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A3769C1-2C98-492B-80CB-986468820F4B}"/>
              </a:ext>
            </a:extLst>
          </p:cNvPr>
          <p:cNvSpPr txBox="1"/>
          <p:nvPr/>
        </p:nvSpPr>
        <p:spPr>
          <a:xfrm>
            <a:off x="3775248" y="1889495"/>
            <a:ext cx="727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STT3A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29" name="Right Brace 28">
            <a:extLst>
              <a:ext uri="{FF2B5EF4-FFF2-40B4-BE49-F238E27FC236}">
                <a16:creationId xmlns:a16="http://schemas.microsoft.com/office/drawing/2014/main" id="{B20F7569-B2D8-4A89-A1C1-6E089D6BBE81}"/>
              </a:ext>
            </a:extLst>
          </p:cNvPr>
          <p:cNvSpPr/>
          <p:nvPr/>
        </p:nvSpPr>
        <p:spPr>
          <a:xfrm>
            <a:off x="3476526" y="1592951"/>
            <a:ext cx="261086" cy="90874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71DA3F-E509-44D5-9AAE-6FFC2556D91A}"/>
              </a:ext>
            </a:extLst>
          </p:cNvPr>
          <p:cNvSpPr txBox="1"/>
          <p:nvPr/>
        </p:nvSpPr>
        <p:spPr>
          <a:xfrm>
            <a:off x="3776549" y="2879492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31" name="Right Brace 30">
            <a:extLst>
              <a:ext uri="{FF2B5EF4-FFF2-40B4-BE49-F238E27FC236}">
                <a16:creationId xmlns:a16="http://schemas.microsoft.com/office/drawing/2014/main" id="{EF2D3B4D-F0AD-400A-A6B2-F8D6585B2A3C}"/>
              </a:ext>
            </a:extLst>
          </p:cNvPr>
          <p:cNvSpPr/>
          <p:nvPr/>
        </p:nvSpPr>
        <p:spPr>
          <a:xfrm>
            <a:off x="3476526" y="2835992"/>
            <a:ext cx="260396" cy="42666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01D22A3-7B39-4C58-A6F9-14803D95C3C1}"/>
              </a:ext>
            </a:extLst>
          </p:cNvPr>
          <p:cNvSpPr/>
          <p:nvPr/>
        </p:nvSpPr>
        <p:spPr>
          <a:xfrm>
            <a:off x="484094" y="2326002"/>
            <a:ext cx="1137626" cy="1916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4703CCD-07D0-42BF-87F4-B4540DF92281}"/>
              </a:ext>
            </a:extLst>
          </p:cNvPr>
          <p:cNvSpPr/>
          <p:nvPr/>
        </p:nvSpPr>
        <p:spPr>
          <a:xfrm>
            <a:off x="484094" y="2619843"/>
            <a:ext cx="1137626" cy="1916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92E38F1-CDD4-4F07-B766-B42E5756A78B}"/>
              </a:ext>
            </a:extLst>
          </p:cNvPr>
          <p:cNvSpPr txBox="1"/>
          <p:nvPr/>
        </p:nvSpPr>
        <p:spPr>
          <a:xfrm>
            <a:off x="227817" y="578863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Samples were run on a gel and membrane was cut prior to incubation with the indicated antibody.</a:t>
            </a:r>
          </a:p>
          <a:p>
            <a:r>
              <a:rPr lang="en-GB" sz="1200" dirty="0"/>
              <a:t>Red square indicates the image used in the figure and arrow points to the band(s) of interest.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98611CF-443F-433B-BBD4-54D23132384A}"/>
              </a:ext>
            </a:extLst>
          </p:cNvPr>
          <p:cNvCxnSpPr>
            <a:cxnSpLocks/>
          </p:cNvCxnSpPr>
          <p:nvPr/>
        </p:nvCxnSpPr>
        <p:spPr>
          <a:xfrm>
            <a:off x="61090" y="2432625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612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11E0B4-6505-45ED-8701-5D6CADA4950A}"/>
              </a:ext>
            </a:extLst>
          </p:cNvPr>
          <p:cNvSpPr txBox="1"/>
          <p:nvPr/>
        </p:nvSpPr>
        <p:spPr>
          <a:xfrm>
            <a:off x="257175" y="171450"/>
            <a:ext cx="60380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3 – figure supplement 2D </a:t>
            </a:r>
            <a:r>
              <a:rPr lang="en-GB" sz="1200" dirty="0" err="1"/>
              <a:t>BiP</a:t>
            </a:r>
            <a:r>
              <a:rPr lang="en-GB" sz="1200" dirty="0"/>
              <a:t> expression in PLB985 treated with glycosylation inhibitors</a:t>
            </a:r>
            <a:endParaRPr lang="en-GB" sz="1200" baseline="30000" dirty="0"/>
          </a:p>
        </p:txBody>
      </p:sp>
      <p:pic>
        <p:nvPicPr>
          <p:cNvPr id="4" name="Picture 3" descr="A sheet of music&#10;&#10;Description automatically generated with low confidence">
            <a:extLst>
              <a:ext uri="{FF2B5EF4-FFF2-40B4-BE49-F238E27FC236}">
                <a16:creationId xmlns:a16="http://schemas.microsoft.com/office/drawing/2014/main" id="{BF197CCC-77F5-4B8B-9716-F84C8936B3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85"/>
          <a:stretch/>
        </p:blipFill>
        <p:spPr>
          <a:xfrm>
            <a:off x="1108470" y="1579145"/>
            <a:ext cx="3151632" cy="2232135"/>
          </a:xfrm>
          <a:prstGeom prst="rect">
            <a:avLst/>
          </a:prstGeom>
        </p:spPr>
      </p:pic>
      <p:pic>
        <p:nvPicPr>
          <p:cNvPr id="6" name="Picture 5" descr="A picture containing text, white, stack&#10;&#10;Description automatically generated">
            <a:extLst>
              <a:ext uri="{FF2B5EF4-FFF2-40B4-BE49-F238E27FC236}">
                <a16:creationId xmlns:a16="http://schemas.microsoft.com/office/drawing/2014/main" id="{BDD34817-6A46-43F5-ABFA-B5B7F42286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80"/>
          <a:stretch/>
        </p:blipFill>
        <p:spPr>
          <a:xfrm>
            <a:off x="6006121" y="1579144"/>
            <a:ext cx="3115056" cy="22321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9E58B4-567B-45C2-BF87-C47F93106EB5}"/>
              </a:ext>
            </a:extLst>
          </p:cNvPr>
          <p:cNvSpPr txBox="1"/>
          <p:nvPr/>
        </p:nvSpPr>
        <p:spPr>
          <a:xfrm rot="16200000">
            <a:off x="1485071" y="1163004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4AEE8D-CEB5-4A44-B881-C5A0606802CF}"/>
              </a:ext>
            </a:extLst>
          </p:cNvPr>
          <p:cNvSpPr txBox="1"/>
          <p:nvPr/>
        </p:nvSpPr>
        <p:spPr>
          <a:xfrm rot="16200000">
            <a:off x="1798387" y="116300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83E20C-E62A-44B2-8E53-3ADD583B5E24}"/>
              </a:ext>
            </a:extLst>
          </p:cNvPr>
          <p:cNvSpPr txBox="1"/>
          <p:nvPr/>
        </p:nvSpPr>
        <p:spPr>
          <a:xfrm rot="16200000">
            <a:off x="1936887" y="116300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36E361-FCEF-43B9-BB18-EEFDAFE06665}"/>
              </a:ext>
            </a:extLst>
          </p:cNvPr>
          <p:cNvSpPr txBox="1"/>
          <p:nvPr/>
        </p:nvSpPr>
        <p:spPr>
          <a:xfrm rot="16200000">
            <a:off x="2397315" y="118564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4D88A9-EA1E-4327-8684-E6A6B843CF1D}"/>
              </a:ext>
            </a:extLst>
          </p:cNvPr>
          <p:cNvSpPr txBox="1"/>
          <p:nvPr/>
        </p:nvSpPr>
        <p:spPr>
          <a:xfrm rot="16200000">
            <a:off x="2535815" y="118564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EE94C8-24FB-4D6A-9F3A-0BAE9AD1FA95}"/>
              </a:ext>
            </a:extLst>
          </p:cNvPr>
          <p:cNvSpPr txBox="1"/>
          <p:nvPr/>
        </p:nvSpPr>
        <p:spPr>
          <a:xfrm rot="16200000">
            <a:off x="2026438" y="1173504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5C20EC9-5E45-4BCD-9D5A-46ECBBA08510}"/>
              </a:ext>
            </a:extLst>
          </p:cNvPr>
          <p:cNvCxnSpPr>
            <a:cxnSpLocks/>
          </p:cNvCxnSpPr>
          <p:nvPr/>
        </p:nvCxnSpPr>
        <p:spPr>
          <a:xfrm>
            <a:off x="1915478" y="1020096"/>
            <a:ext cx="29028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8073D4D-B36F-4F8E-9E0E-7C29D26EB079}"/>
              </a:ext>
            </a:extLst>
          </p:cNvPr>
          <p:cNvCxnSpPr>
            <a:cxnSpLocks/>
          </p:cNvCxnSpPr>
          <p:nvPr/>
        </p:nvCxnSpPr>
        <p:spPr>
          <a:xfrm>
            <a:off x="2292425" y="1020096"/>
            <a:ext cx="4729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52E0A94-0AD2-4064-B96D-746CE72986F9}"/>
              </a:ext>
            </a:extLst>
          </p:cNvPr>
          <p:cNvSpPr txBox="1"/>
          <p:nvPr/>
        </p:nvSpPr>
        <p:spPr>
          <a:xfrm>
            <a:off x="1817932" y="578056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NGI-1</a:t>
            </a:r>
          </a:p>
          <a:p>
            <a:pPr algn="ctr"/>
            <a:r>
              <a:rPr lang="en-GB" sz="1200" dirty="0"/>
              <a:t>µM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7B64C5-CF80-48EF-94A9-22550E385DC8}"/>
              </a:ext>
            </a:extLst>
          </p:cNvPr>
          <p:cNvSpPr txBox="1"/>
          <p:nvPr/>
        </p:nvSpPr>
        <p:spPr>
          <a:xfrm>
            <a:off x="2246267" y="578056"/>
            <a:ext cx="629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Tunica</a:t>
            </a:r>
          </a:p>
          <a:p>
            <a:pPr algn="ctr"/>
            <a:r>
              <a:rPr lang="en-GB" sz="1200" dirty="0"/>
              <a:t>µg/mL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BD64E8-358F-4714-903A-2D7556CC5B66}"/>
              </a:ext>
            </a:extLst>
          </p:cNvPr>
          <p:cNvSpPr txBox="1"/>
          <p:nvPr/>
        </p:nvSpPr>
        <p:spPr>
          <a:xfrm>
            <a:off x="323985" y="2659065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00" dirty="0"/>
              <a:t>actin</a:t>
            </a:r>
          </a:p>
          <a:p>
            <a:pPr algn="r"/>
            <a:r>
              <a:rPr lang="en-GB" sz="1200" dirty="0"/>
              <a:t>Ab</a:t>
            </a:r>
          </a:p>
        </p:txBody>
      </p:sp>
      <p:sp>
        <p:nvSpPr>
          <p:cNvPr id="20" name="Right Brace 19">
            <a:extLst>
              <a:ext uri="{FF2B5EF4-FFF2-40B4-BE49-F238E27FC236}">
                <a16:creationId xmlns:a16="http://schemas.microsoft.com/office/drawing/2014/main" id="{8BD1ECE3-02E4-48D5-A12C-201CEA967568}"/>
              </a:ext>
            </a:extLst>
          </p:cNvPr>
          <p:cNvSpPr/>
          <p:nvPr/>
        </p:nvSpPr>
        <p:spPr>
          <a:xfrm flipH="1">
            <a:off x="791614" y="2722200"/>
            <a:ext cx="260396" cy="30239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F0BC26-B101-478E-B115-461AF2B9F5F5}"/>
              </a:ext>
            </a:extLst>
          </p:cNvPr>
          <p:cNvSpPr txBox="1"/>
          <p:nvPr/>
        </p:nvSpPr>
        <p:spPr>
          <a:xfrm>
            <a:off x="64018" y="2104179"/>
            <a:ext cx="727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err="1"/>
              <a:t>BiP</a:t>
            </a:r>
            <a:endParaRPr lang="en-GB" sz="1200" dirty="0"/>
          </a:p>
          <a:p>
            <a:pPr algn="r"/>
            <a:r>
              <a:rPr lang="en-GB" sz="1200" dirty="0"/>
              <a:t>Ab</a:t>
            </a:r>
          </a:p>
        </p:txBody>
      </p:sp>
      <p:sp>
        <p:nvSpPr>
          <p:cNvPr id="22" name="Right Brace 21">
            <a:extLst>
              <a:ext uri="{FF2B5EF4-FFF2-40B4-BE49-F238E27FC236}">
                <a16:creationId xmlns:a16="http://schemas.microsoft.com/office/drawing/2014/main" id="{C63D8BE6-FEB2-4F9F-92E3-9A0740EF64F8}"/>
              </a:ext>
            </a:extLst>
          </p:cNvPr>
          <p:cNvSpPr/>
          <p:nvPr/>
        </p:nvSpPr>
        <p:spPr>
          <a:xfrm flipH="1">
            <a:off x="791614" y="1797506"/>
            <a:ext cx="261086" cy="90874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BB5AEC-D989-4BBA-824C-07D5931437B3}"/>
              </a:ext>
            </a:extLst>
          </p:cNvPr>
          <p:cNvSpPr txBox="1"/>
          <p:nvPr/>
        </p:nvSpPr>
        <p:spPr>
          <a:xfrm>
            <a:off x="281772" y="3106143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00" dirty="0"/>
              <a:t>EROS</a:t>
            </a:r>
          </a:p>
          <a:p>
            <a:pPr algn="r"/>
            <a:r>
              <a:rPr lang="en-GB" sz="1200" dirty="0"/>
              <a:t>Ab</a:t>
            </a:r>
          </a:p>
        </p:txBody>
      </p:sp>
      <p:sp>
        <p:nvSpPr>
          <p:cNvPr id="24" name="Right Brace 23">
            <a:extLst>
              <a:ext uri="{FF2B5EF4-FFF2-40B4-BE49-F238E27FC236}">
                <a16:creationId xmlns:a16="http://schemas.microsoft.com/office/drawing/2014/main" id="{92DFFFC4-DA47-4B87-9028-66BD2247F611}"/>
              </a:ext>
            </a:extLst>
          </p:cNvPr>
          <p:cNvSpPr/>
          <p:nvPr/>
        </p:nvSpPr>
        <p:spPr>
          <a:xfrm flipH="1">
            <a:off x="791614" y="3040547"/>
            <a:ext cx="260396" cy="42666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56ED626-FDEC-403F-80CE-D08224BBD6E7}"/>
              </a:ext>
            </a:extLst>
          </p:cNvPr>
          <p:cNvSpPr/>
          <p:nvPr/>
        </p:nvSpPr>
        <p:spPr>
          <a:xfrm>
            <a:off x="1638478" y="2239189"/>
            <a:ext cx="1167444" cy="2350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4BFC013-167F-446F-8C88-D0E7CA0A255D}"/>
              </a:ext>
            </a:extLst>
          </p:cNvPr>
          <p:cNvSpPr/>
          <p:nvPr/>
        </p:nvSpPr>
        <p:spPr>
          <a:xfrm>
            <a:off x="6495568" y="2755862"/>
            <a:ext cx="1167444" cy="2350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ight Brace 27">
            <a:extLst>
              <a:ext uri="{FF2B5EF4-FFF2-40B4-BE49-F238E27FC236}">
                <a16:creationId xmlns:a16="http://schemas.microsoft.com/office/drawing/2014/main" id="{6D9CA245-418B-4465-A07D-6B20807594D1}"/>
              </a:ext>
            </a:extLst>
          </p:cNvPr>
          <p:cNvSpPr/>
          <p:nvPr/>
        </p:nvSpPr>
        <p:spPr>
          <a:xfrm>
            <a:off x="4260102" y="1797506"/>
            <a:ext cx="328823" cy="77423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473A04-A746-4D53-BFB5-0093A600AFAE}"/>
              </a:ext>
            </a:extLst>
          </p:cNvPr>
          <p:cNvSpPr txBox="1"/>
          <p:nvPr/>
        </p:nvSpPr>
        <p:spPr>
          <a:xfrm>
            <a:off x="4550134" y="2021044"/>
            <a:ext cx="727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IRE1</a:t>
            </a:r>
            <a:r>
              <a:rPr lang="el-GR" sz="1200" dirty="0"/>
              <a:t>α</a:t>
            </a:r>
            <a:endParaRPr lang="en-GB" sz="1200" dirty="0"/>
          </a:p>
          <a:p>
            <a:r>
              <a:rPr lang="en-GB" sz="1200" dirty="0"/>
              <a:t>Ab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16AFB4A-7077-4856-B6BB-EE77FA1B3BE3}"/>
              </a:ext>
            </a:extLst>
          </p:cNvPr>
          <p:cNvSpPr txBox="1"/>
          <p:nvPr/>
        </p:nvSpPr>
        <p:spPr>
          <a:xfrm>
            <a:off x="5209669" y="2638577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00" dirty="0"/>
              <a:t>actin</a:t>
            </a:r>
          </a:p>
          <a:p>
            <a:pPr algn="r"/>
            <a:r>
              <a:rPr lang="en-GB" sz="1200" dirty="0"/>
              <a:t>Ab</a:t>
            </a:r>
          </a:p>
        </p:txBody>
      </p:sp>
      <p:sp>
        <p:nvSpPr>
          <p:cNvPr id="31" name="Right Brace 30">
            <a:extLst>
              <a:ext uri="{FF2B5EF4-FFF2-40B4-BE49-F238E27FC236}">
                <a16:creationId xmlns:a16="http://schemas.microsoft.com/office/drawing/2014/main" id="{78D1394A-D5F9-42EE-81FD-A94989B937CB}"/>
              </a:ext>
            </a:extLst>
          </p:cNvPr>
          <p:cNvSpPr/>
          <p:nvPr/>
        </p:nvSpPr>
        <p:spPr>
          <a:xfrm flipH="1">
            <a:off x="5677298" y="2701712"/>
            <a:ext cx="260396" cy="30239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ight Brace 31">
            <a:extLst>
              <a:ext uri="{FF2B5EF4-FFF2-40B4-BE49-F238E27FC236}">
                <a16:creationId xmlns:a16="http://schemas.microsoft.com/office/drawing/2014/main" id="{C0F60FB3-9D72-4ADF-B2E1-522076BE9A26}"/>
              </a:ext>
            </a:extLst>
          </p:cNvPr>
          <p:cNvSpPr/>
          <p:nvPr/>
        </p:nvSpPr>
        <p:spPr>
          <a:xfrm flipH="1">
            <a:off x="5677298" y="1777018"/>
            <a:ext cx="261086" cy="908743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ight Brace 32">
            <a:extLst>
              <a:ext uri="{FF2B5EF4-FFF2-40B4-BE49-F238E27FC236}">
                <a16:creationId xmlns:a16="http://schemas.microsoft.com/office/drawing/2014/main" id="{789B8CF7-90BE-4A45-8370-67496A5572D8}"/>
              </a:ext>
            </a:extLst>
          </p:cNvPr>
          <p:cNvSpPr/>
          <p:nvPr/>
        </p:nvSpPr>
        <p:spPr>
          <a:xfrm flipH="1">
            <a:off x="5677298" y="3020059"/>
            <a:ext cx="260396" cy="42666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C61EC2C-4C5A-42EE-BB21-C8D832E06467}"/>
              </a:ext>
            </a:extLst>
          </p:cNvPr>
          <p:cNvSpPr txBox="1"/>
          <p:nvPr/>
        </p:nvSpPr>
        <p:spPr>
          <a:xfrm>
            <a:off x="4972913" y="2061261"/>
            <a:ext cx="727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err="1"/>
              <a:t>BiP</a:t>
            </a:r>
            <a:endParaRPr lang="en-GB" sz="1200" dirty="0"/>
          </a:p>
          <a:p>
            <a:pPr algn="r"/>
            <a:r>
              <a:rPr lang="en-GB" sz="1200" dirty="0"/>
              <a:t>Ab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790BF38-6863-452E-82E1-D4952F5EA40C}"/>
              </a:ext>
            </a:extLst>
          </p:cNvPr>
          <p:cNvSpPr txBox="1"/>
          <p:nvPr/>
        </p:nvSpPr>
        <p:spPr>
          <a:xfrm>
            <a:off x="5185496" y="3051062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00" dirty="0"/>
              <a:t>EROS</a:t>
            </a:r>
          </a:p>
          <a:p>
            <a:pPr algn="r"/>
            <a:r>
              <a:rPr lang="en-GB" sz="1200" dirty="0"/>
              <a:t>Ab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FC09342-3F1F-4AE4-BC30-4D5C413ACDEC}"/>
              </a:ext>
            </a:extLst>
          </p:cNvPr>
          <p:cNvSpPr txBox="1"/>
          <p:nvPr/>
        </p:nvSpPr>
        <p:spPr>
          <a:xfrm rot="16200000">
            <a:off x="6585729" y="1292227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D2CDBF0-81CA-49EA-A9E8-188F939865C5}"/>
              </a:ext>
            </a:extLst>
          </p:cNvPr>
          <p:cNvSpPr txBox="1"/>
          <p:nvPr/>
        </p:nvSpPr>
        <p:spPr>
          <a:xfrm rot="16200000">
            <a:off x="6722082" y="1278159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20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2415F55-618D-4DF7-B212-AA9EDBE2FFD5}"/>
              </a:ext>
            </a:extLst>
          </p:cNvPr>
          <p:cNvSpPr txBox="1"/>
          <p:nvPr/>
        </p:nvSpPr>
        <p:spPr>
          <a:xfrm rot="16200000">
            <a:off x="7184657" y="131487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CCF635A-B85B-425A-879C-DD5705D1841B}"/>
              </a:ext>
            </a:extLst>
          </p:cNvPr>
          <p:cNvSpPr txBox="1"/>
          <p:nvPr/>
        </p:nvSpPr>
        <p:spPr>
          <a:xfrm rot="16200000">
            <a:off x="7323157" y="131487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722370D-B465-4144-809E-6B79F5F147EF}"/>
              </a:ext>
            </a:extLst>
          </p:cNvPr>
          <p:cNvCxnSpPr>
            <a:cxnSpLocks/>
          </p:cNvCxnSpPr>
          <p:nvPr/>
        </p:nvCxnSpPr>
        <p:spPr>
          <a:xfrm>
            <a:off x="6702820" y="1149319"/>
            <a:ext cx="29028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C7273F1D-0D88-470A-98F9-EC267603FE90}"/>
              </a:ext>
            </a:extLst>
          </p:cNvPr>
          <p:cNvSpPr txBox="1"/>
          <p:nvPr/>
        </p:nvSpPr>
        <p:spPr>
          <a:xfrm>
            <a:off x="6605274" y="700896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NGI-1</a:t>
            </a:r>
          </a:p>
          <a:p>
            <a:pPr algn="ctr"/>
            <a:r>
              <a:rPr lang="en-GB" sz="1200" dirty="0"/>
              <a:t>µM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C774073-99BA-4B95-BF1F-63B37903F580}"/>
              </a:ext>
            </a:extLst>
          </p:cNvPr>
          <p:cNvSpPr txBox="1"/>
          <p:nvPr/>
        </p:nvSpPr>
        <p:spPr>
          <a:xfrm>
            <a:off x="7155769" y="687654"/>
            <a:ext cx="629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Tunica</a:t>
            </a:r>
          </a:p>
          <a:p>
            <a:pPr algn="ctr"/>
            <a:r>
              <a:rPr lang="en-GB" sz="1200" dirty="0"/>
              <a:t>µg/mL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2E9D734-9CDD-466E-B816-89969534359B}"/>
              </a:ext>
            </a:extLst>
          </p:cNvPr>
          <p:cNvSpPr txBox="1"/>
          <p:nvPr/>
        </p:nvSpPr>
        <p:spPr>
          <a:xfrm rot="16200000">
            <a:off x="6311897" y="1192790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C3F9B4-F5AB-4F76-A152-33BAC0550E61}"/>
              </a:ext>
            </a:extLst>
          </p:cNvPr>
          <p:cNvSpPr txBox="1"/>
          <p:nvPr/>
        </p:nvSpPr>
        <p:spPr>
          <a:xfrm rot="16200000">
            <a:off x="6855305" y="1217143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C9883C3-6144-460D-8745-E6F05CAFEF5A}"/>
              </a:ext>
            </a:extLst>
          </p:cNvPr>
          <p:cNvCxnSpPr>
            <a:cxnSpLocks/>
          </p:cNvCxnSpPr>
          <p:nvPr/>
        </p:nvCxnSpPr>
        <p:spPr>
          <a:xfrm flipV="1">
            <a:off x="7258771" y="1149319"/>
            <a:ext cx="389649" cy="38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Right Brace 47">
            <a:extLst>
              <a:ext uri="{FF2B5EF4-FFF2-40B4-BE49-F238E27FC236}">
                <a16:creationId xmlns:a16="http://schemas.microsoft.com/office/drawing/2014/main" id="{92C68C86-74DC-4018-BB05-0B3FDFAC8C5C}"/>
              </a:ext>
            </a:extLst>
          </p:cNvPr>
          <p:cNvSpPr/>
          <p:nvPr/>
        </p:nvSpPr>
        <p:spPr>
          <a:xfrm>
            <a:off x="9136757" y="1837723"/>
            <a:ext cx="328823" cy="77423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27DF32-2337-4D93-BEFF-43BA7EED0A22}"/>
              </a:ext>
            </a:extLst>
          </p:cNvPr>
          <p:cNvSpPr txBox="1"/>
          <p:nvPr/>
        </p:nvSpPr>
        <p:spPr>
          <a:xfrm>
            <a:off x="9426789" y="2061261"/>
            <a:ext cx="727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IRE1</a:t>
            </a:r>
            <a:r>
              <a:rPr lang="el-GR" sz="1200" dirty="0"/>
              <a:t>α</a:t>
            </a:r>
            <a:endParaRPr lang="en-GB" sz="1200" dirty="0"/>
          </a:p>
          <a:p>
            <a:r>
              <a:rPr lang="en-GB" sz="1200" dirty="0"/>
              <a:t>Ab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5222FB-6E6A-49E0-A298-F1125B01517D}"/>
              </a:ext>
            </a:extLst>
          </p:cNvPr>
          <p:cNvSpPr txBox="1"/>
          <p:nvPr/>
        </p:nvSpPr>
        <p:spPr>
          <a:xfrm>
            <a:off x="142359" y="553623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Samples were run on a gel and membrane was cut prior to incubation with the indicated antibody.</a:t>
            </a:r>
          </a:p>
          <a:p>
            <a:r>
              <a:rPr lang="en-GB" sz="1200" dirty="0"/>
              <a:t>Red square indicates the image used in the figure.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56B32A8-9E45-43C6-8AAB-46C67E496D00}"/>
              </a:ext>
            </a:extLst>
          </p:cNvPr>
          <p:cNvSpPr txBox="1"/>
          <p:nvPr/>
        </p:nvSpPr>
        <p:spPr>
          <a:xfrm rot="16200000">
            <a:off x="2712779" y="1174506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5DD8954-3718-487F-9D30-4698CD40C0D3}"/>
              </a:ext>
            </a:extLst>
          </p:cNvPr>
          <p:cNvSpPr txBox="1"/>
          <p:nvPr/>
        </p:nvSpPr>
        <p:spPr>
          <a:xfrm rot="16200000">
            <a:off x="3026095" y="117450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BA67D77-2EB1-41D1-9E11-4FFBF06B031E}"/>
              </a:ext>
            </a:extLst>
          </p:cNvPr>
          <p:cNvSpPr txBox="1"/>
          <p:nvPr/>
        </p:nvSpPr>
        <p:spPr>
          <a:xfrm rot="16200000">
            <a:off x="3164595" y="1174506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20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1684DD9-41E4-4A47-9838-BA6BE10A3860}"/>
              </a:ext>
            </a:extLst>
          </p:cNvPr>
          <p:cNvSpPr txBox="1"/>
          <p:nvPr/>
        </p:nvSpPr>
        <p:spPr>
          <a:xfrm rot="16200000">
            <a:off x="3625023" y="119715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1A73AC7-465A-4C1E-8F23-3381FF59699A}"/>
              </a:ext>
            </a:extLst>
          </p:cNvPr>
          <p:cNvSpPr txBox="1"/>
          <p:nvPr/>
        </p:nvSpPr>
        <p:spPr>
          <a:xfrm rot="16200000">
            <a:off x="3763523" y="119715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3759C2F-4FCE-4750-9884-0B3290D4F9D5}"/>
              </a:ext>
            </a:extLst>
          </p:cNvPr>
          <p:cNvSpPr txBox="1"/>
          <p:nvPr/>
        </p:nvSpPr>
        <p:spPr>
          <a:xfrm rot="16200000">
            <a:off x="3288330" y="1185006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341B324-04E6-454B-8908-CC67E691649C}"/>
              </a:ext>
            </a:extLst>
          </p:cNvPr>
          <p:cNvCxnSpPr>
            <a:cxnSpLocks/>
          </p:cNvCxnSpPr>
          <p:nvPr/>
        </p:nvCxnSpPr>
        <p:spPr>
          <a:xfrm>
            <a:off x="3143186" y="1031598"/>
            <a:ext cx="29028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788F359-837E-49E3-9315-DDC897C61D1C}"/>
              </a:ext>
            </a:extLst>
          </p:cNvPr>
          <p:cNvCxnSpPr>
            <a:cxnSpLocks/>
          </p:cNvCxnSpPr>
          <p:nvPr/>
        </p:nvCxnSpPr>
        <p:spPr>
          <a:xfrm>
            <a:off x="3520133" y="1031598"/>
            <a:ext cx="4729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C23D06C-3599-4CF5-9ADE-5A1D55041796}"/>
              </a:ext>
            </a:extLst>
          </p:cNvPr>
          <p:cNvSpPr txBox="1"/>
          <p:nvPr/>
        </p:nvSpPr>
        <p:spPr>
          <a:xfrm>
            <a:off x="3045640" y="589558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NGI-1</a:t>
            </a:r>
          </a:p>
          <a:p>
            <a:pPr algn="ctr"/>
            <a:r>
              <a:rPr lang="en-GB" sz="1200" dirty="0"/>
              <a:t>µM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121E22C-18D1-4FBE-BF4C-1E9A5EA98C57}"/>
              </a:ext>
            </a:extLst>
          </p:cNvPr>
          <p:cNvSpPr txBox="1"/>
          <p:nvPr/>
        </p:nvSpPr>
        <p:spPr>
          <a:xfrm>
            <a:off x="3473975" y="589558"/>
            <a:ext cx="629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Tunica</a:t>
            </a:r>
          </a:p>
          <a:p>
            <a:pPr algn="ctr"/>
            <a:r>
              <a:rPr lang="en-GB" sz="1200" dirty="0"/>
              <a:t>µg/mL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55BD291-5648-4EB3-ACB9-FD118A0CD157}"/>
              </a:ext>
            </a:extLst>
          </p:cNvPr>
          <p:cNvSpPr txBox="1"/>
          <p:nvPr/>
        </p:nvSpPr>
        <p:spPr>
          <a:xfrm rot="16200000">
            <a:off x="7584396" y="1212163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E663946-DC11-4695-9358-249FD7E2C225}"/>
              </a:ext>
            </a:extLst>
          </p:cNvPr>
          <p:cNvSpPr txBox="1"/>
          <p:nvPr/>
        </p:nvSpPr>
        <p:spPr>
          <a:xfrm rot="16200000">
            <a:off x="7897712" y="1212163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10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86781BA-C685-410C-83AB-A5692769107E}"/>
              </a:ext>
            </a:extLst>
          </p:cNvPr>
          <p:cNvSpPr txBox="1"/>
          <p:nvPr/>
        </p:nvSpPr>
        <p:spPr>
          <a:xfrm rot="16200000">
            <a:off x="8036212" y="1212163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20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D14E1AF-390C-480F-9D49-81127A2012F4}"/>
              </a:ext>
            </a:extLst>
          </p:cNvPr>
          <p:cNvSpPr txBox="1"/>
          <p:nvPr/>
        </p:nvSpPr>
        <p:spPr>
          <a:xfrm rot="16200000">
            <a:off x="8496640" y="123480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2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BE0784B-9007-4184-982F-5221F3363DC9}"/>
              </a:ext>
            </a:extLst>
          </p:cNvPr>
          <p:cNvSpPr txBox="1"/>
          <p:nvPr/>
        </p:nvSpPr>
        <p:spPr>
          <a:xfrm rot="16200000">
            <a:off x="8635140" y="1234808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5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273227B-2D35-46A2-9BFB-04DF7FD54A8A}"/>
              </a:ext>
            </a:extLst>
          </p:cNvPr>
          <p:cNvSpPr txBox="1"/>
          <p:nvPr/>
        </p:nvSpPr>
        <p:spPr>
          <a:xfrm rot="16200000">
            <a:off x="8125763" y="1222663"/>
            <a:ext cx="583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DMSO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8D3F0C3-FDEE-4605-B0A9-A542C75F8969}"/>
              </a:ext>
            </a:extLst>
          </p:cNvPr>
          <p:cNvCxnSpPr>
            <a:cxnSpLocks/>
          </p:cNvCxnSpPr>
          <p:nvPr/>
        </p:nvCxnSpPr>
        <p:spPr>
          <a:xfrm>
            <a:off x="8014803" y="1069255"/>
            <a:ext cx="29028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8FE567D1-90A4-413E-8B51-0153E42F6D43}"/>
              </a:ext>
            </a:extLst>
          </p:cNvPr>
          <p:cNvCxnSpPr>
            <a:cxnSpLocks/>
          </p:cNvCxnSpPr>
          <p:nvPr/>
        </p:nvCxnSpPr>
        <p:spPr>
          <a:xfrm>
            <a:off x="8391750" y="1069255"/>
            <a:ext cx="4729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83FE8AF2-D3A2-4AE1-9CCD-3EED02E31542}"/>
              </a:ext>
            </a:extLst>
          </p:cNvPr>
          <p:cNvSpPr txBox="1"/>
          <p:nvPr/>
        </p:nvSpPr>
        <p:spPr>
          <a:xfrm>
            <a:off x="7917257" y="627215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NGI-1</a:t>
            </a:r>
          </a:p>
          <a:p>
            <a:pPr algn="ctr"/>
            <a:r>
              <a:rPr lang="en-GB" sz="1200" dirty="0"/>
              <a:t>µM 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BF3A2C6-9BAD-46EA-8DFE-83414D4604D7}"/>
              </a:ext>
            </a:extLst>
          </p:cNvPr>
          <p:cNvSpPr txBox="1"/>
          <p:nvPr/>
        </p:nvSpPr>
        <p:spPr>
          <a:xfrm>
            <a:off x="8345592" y="627215"/>
            <a:ext cx="629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/>
              <a:t>Tunica</a:t>
            </a:r>
          </a:p>
          <a:p>
            <a:pPr algn="ctr"/>
            <a:r>
              <a:rPr lang="en-GB" sz="1200" dirty="0"/>
              <a:t>µg/mL </a:t>
            </a:r>
          </a:p>
        </p:txBody>
      </p:sp>
    </p:spTree>
    <p:extLst>
      <p:ext uri="{BB962C8B-B14F-4D97-AF65-F5344CB8AC3E}">
        <p14:creationId xmlns:p14="http://schemas.microsoft.com/office/powerpoint/2010/main" val="2484953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442</Words>
  <Application>Microsoft Office PowerPoint</Application>
  <PresentationFormat>Widescreen</PresentationFormat>
  <Paragraphs>167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Razanadrakoto, Lyra O</dc:creator>
  <cp:lastModifiedBy>Razanadrakoto, Lyra O</cp:lastModifiedBy>
  <cp:revision>8</cp:revision>
  <dcterms:created xsi:type="dcterms:W3CDTF">2022-09-19T13:27:26Z</dcterms:created>
  <dcterms:modified xsi:type="dcterms:W3CDTF">2022-10-10T12:45:50Z</dcterms:modified>
</cp:coreProperties>
</file>