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1" r:id="rId3"/>
    <p:sldId id="257" r:id="rId4"/>
    <p:sldId id="272" r:id="rId5"/>
    <p:sldId id="273" r:id="rId6"/>
    <p:sldId id="269" r:id="rId7"/>
    <p:sldId id="274" r:id="rId8"/>
    <p:sldId id="268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zanadrakoto, Lyra O" userId="edcb7f92-0fea-40e3-b7ad-55adfb9c0856" providerId="ADAL" clId="{DEBEB103-7D5B-44AE-B9CF-106B03C8323A}"/>
    <pc:docChg chg="modSld">
      <pc:chgData name="Razanadrakoto, Lyra O" userId="edcb7f92-0fea-40e3-b7ad-55adfb9c0856" providerId="ADAL" clId="{DEBEB103-7D5B-44AE-B9CF-106B03C8323A}" dt="2022-10-10T14:12:36.129" v="100" actId="20577"/>
      <pc:docMkLst>
        <pc:docMk/>
      </pc:docMkLst>
      <pc:sldChg chg="modSp mod">
        <pc:chgData name="Razanadrakoto, Lyra O" userId="edcb7f92-0fea-40e3-b7ad-55adfb9c0856" providerId="ADAL" clId="{DEBEB103-7D5B-44AE-B9CF-106B03C8323A}" dt="2022-10-10T14:12:13.649" v="78" actId="20577"/>
        <pc:sldMkLst>
          <pc:docMk/>
          <pc:sldMk cId="1340301962" sldId="257"/>
        </pc:sldMkLst>
        <pc:spChg chg="mod">
          <ac:chgData name="Razanadrakoto, Lyra O" userId="edcb7f92-0fea-40e3-b7ad-55adfb9c0856" providerId="ADAL" clId="{DEBEB103-7D5B-44AE-B9CF-106B03C8323A}" dt="2022-10-10T14:12:13.649" v="78" actId="20577"/>
          <ac:spMkLst>
            <pc:docMk/>
            <pc:sldMk cId="1340301962" sldId="257"/>
            <ac:spMk id="2" creationId="{3468AACC-3BB9-445C-ABA4-DBEB1311802F}"/>
          </ac:spMkLst>
        </pc:spChg>
      </pc:sldChg>
      <pc:sldChg chg="modSp mod">
        <pc:chgData name="Razanadrakoto, Lyra O" userId="edcb7f92-0fea-40e3-b7ad-55adfb9c0856" providerId="ADAL" clId="{DEBEB103-7D5B-44AE-B9CF-106B03C8323A}" dt="2022-10-10T14:11:55.065" v="44" actId="20577"/>
        <pc:sldMkLst>
          <pc:docMk/>
          <pc:sldMk cId="4283290383" sldId="267"/>
        </pc:sldMkLst>
        <pc:spChg chg="mod">
          <ac:chgData name="Razanadrakoto, Lyra O" userId="edcb7f92-0fea-40e3-b7ad-55adfb9c0856" providerId="ADAL" clId="{DEBEB103-7D5B-44AE-B9CF-106B03C8323A}" dt="2022-10-10T14:11:55.065" v="44" actId="20577"/>
          <ac:spMkLst>
            <pc:docMk/>
            <pc:sldMk cId="4283290383" sldId="267"/>
            <ac:spMk id="2" creationId="{FC63A3CA-2932-44F4-911D-900A1F4CD9D4}"/>
          </ac:spMkLst>
        </pc:spChg>
      </pc:sldChg>
      <pc:sldChg chg="modSp mod">
        <pc:chgData name="Razanadrakoto, Lyra O" userId="edcb7f92-0fea-40e3-b7ad-55adfb9c0856" providerId="ADAL" clId="{DEBEB103-7D5B-44AE-B9CF-106B03C8323A}" dt="2022-10-10T14:12:36.129" v="100" actId="20577"/>
        <pc:sldMkLst>
          <pc:docMk/>
          <pc:sldMk cId="1919669364" sldId="268"/>
        </pc:sldMkLst>
        <pc:spChg chg="mod">
          <ac:chgData name="Razanadrakoto, Lyra O" userId="edcb7f92-0fea-40e3-b7ad-55adfb9c0856" providerId="ADAL" clId="{DEBEB103-7D5B-44AE-B9CF-106B03C8323A}" dt="2022-10-10T14:12:36.129" v="100" actId="20577"/>
          <ac:spMkLst>
            <pc:docMk/>
            <pc:sldMk cId="1919669364" sldId="268"/>
            <ac:spMk id="2" creationId="{B0E05A25-54E5-4509-8B4B-C2D44BAF9B88}"/>
          </ac:spMkLst>
        </pc:spChg>
      </pc:sldChg>
      <pc:sldChg chg="modSp mod">
        <pc:chgData name="Razanadrakoto, Lyra O" userId="edcb7f92-0fea-40e3-b7ad-55adfb9c0856" providerId="ADAL" clId="{DEBEB103-7D5B-44AE-B9CF-106B03C8323A}" dt="2022-10-10T14:12:07.393" v="68" actId="20577"/>
        <pc:sldMkLst>
          <pc:docMk/>
          <pc:sldMk cId="3173314792" sldId="271"/>
        </pc:sldMkLst>
        <pc:spChg chg="mod">
          <ac:chgData name="Razanadrakoto, Lyra O" userId="edcb7f92-0fea-40e3-b7ad-55adfb9c0856" providerId="ADAL" clId="{DEBEB103-7D5B-44AE-B9CF-106B03C8323A}" dt="2022-10-10T14:12:07.393" v="68" actId="20577"/>
          <ac:spMkLst>
            <pc:docMk/>
            <pc:sldMk cId="3173314792" sldId="271"/>
            <ac:spMk id="4" creationId="{4E6D45CD-81B0-458A-BEC1-866110A07A0B}"/>
          </ac:spMkLst>
        </pc:spChg>
      </pc:sldChg>
      <pc:sldChg chg="modSp mod">
        <pc:chgData name="Razanadrakoto, Lyra O" userId="edcb7f92-0fea-40e3-b7ad-55adfb9c0856" providerId="ADAL" clId="{DEBEB103-7D5B-44AE-B9CF-106B03C8323A}" dt="2022-10-10T14:12:22.554" v="90" actId="20577"/>
        <pc:sldMkLst>
          <pc:docMk/>
          <pc:sldMk cId="1299277675" sldId="272"/>
        </pc:sldMkLst>
        <pc:spChg chg="mod">
          <ac:chgData name="Razanadrakoto, Lyra O" userId="edcb7f92-0fea-40e3-b7ad-55adfb9c0856" providerId="ADAL" clId="{DEBEB103-7D5B-44AE-B9CF-106B03C8323A}" dt="2022-10-10T14:12:22.554" v="90" actId="20577"/>
          <ac:spMkLst>
            <pc:docMk/>
            <pc:sldMk cId="1299277675" sldId="272"/>
            <ac:spMk id="2" creationId="{93902CDC-1CC0-4D2E-BDBB-C0844882D7C0}"/>
          </ac:spMkLst>
        </pc:spChg>
      </pc:sldChg>
      <pc:sldChg chg="modSp mod">
        <pc:chgData name="Razanadrakoto, Lyra O" userId="edcb7f92-0fea-40e3-b7ad-55adfb9c0856" providerId="ADAL" clId="{DEBEB103-7D5B-44AE-B9CF-106B03C8323A}" dt="2022-10-10T12:49:31.682" v="24" actId="20577"/>
        <pc:sldMkLst>
          <pc:docMk/>
          <pc:sldMk cId="2770356756" sldId="273"/>
        </pc:sldMkLst>
        <pc:spChg chg="mod">
          <ac:chgData name="Razanadrakoto, Lyra O" userId="edcb7f92-0fea-40e3-b7ad-55adfb9c0856" providerId="ADAL" clId="{DEBEB103-7D5B-44AE-B9CF-106B03C8323A}" dt="2022-10-10T12:49:31.682" v="24" actId="20577"/>
          <ac:spMkLst>
            <pc:docMk/>
            <pc:sldMk cId="2770356756" sldId="273"/>
            <ac:spMk id="6" creationId="{425D18AC-88BA-446D-90DF-271FA321A8D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C54B1-067C-4FDB-882D-A637034B8C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5F0D08-FC9C-43E9-9188-30B5DE0BD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66E3C-46F9-4D7A-AF6C-A24AEBFA3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304D8-96EE-4ED6-B1BB-CD1339718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43135-0F95-41BA-8108-80BE78E6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771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949C9-A3E3-437A-9D29-2D2A36AE4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16F7FD-3194-46DF-A371-E1B9A082D8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BF325-C8E5-4C63-920B-891CECA62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E2547-953C-4399-B8CD-29C1A3F59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DEF69F-381A-4FAA-AFBB-C87CF4FA6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42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7C123D-1E02-4DDE-9350-31347C71D0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FBF8E-F7B0-4DC1-BC85-3A1D23750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7B5EC-D56E-4B4F-BF71-7EE4A21C1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0CFB1-E92F-48CC-8089-4BE5981AB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F79CB-62C2-43F6-9F94-613BA8D61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835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C8700-1170-4ED6-8EC4-287283E6E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B63E3-19DA-4FA5-BC91-CCA890043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6E7C9-C39B-4E52-9D5F-D817E0C1C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18A15-14FE-43DA-8EAC-CD5780CA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53474-0D4A-4A85-B36C-448B08F0A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9220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BFE25-2903-42C4-B800-7B26D7CAE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B1A930-9D78-4DBA-B627-731C79E3E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B611C-8982-4DBF-B8E3-1468CD12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992A8-1EEB-47E0-8972-63018D06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A75D4-8D4F-48AB-8175-C4EE2DAE1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27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2514F-AB91-4816-9BE0-2A79AFD21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67DEA-B6E6-4249-8BDA-56A48F4537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569B5-65CB-4439-BAE9-71391E193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FDD99-324C-4B32-924A-2623B16A7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60A7C-A3B9-4562-BE37-EDD1EBA4E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02B00-E0A5-4E00-939E-8D4DFEF30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706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49A87-5B8C-4466-A199-51D846016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60BF6-EC92-4266-91A5-3D420F7CE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F33DF1-B40B-4A70-93C4-1539EE56E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96299D-566D-4755-A008-AF8495FB6D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6E5878-2CF2-4128-AC99-5EFA08A2AA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BB0FD4-EAF4-46F6-9BF7-DE6A4222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1DAD28-B339-42CA-9E64-8191D83F0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AF8A0B-559C-4AC6-9458-0D367D663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740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7B46F-4CFC-4C17-8EEC-A81AF6D8E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065FE2-C2F6-4A0B-A153-DEF6B9D16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EC9C23-D965-4219-ADA2-B7BDAA422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C4F72-BCA4-4446-9FF7-1DC3016E0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846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0B92FA-FFFC-4FC4-8959-15AECA288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1B5554-621D-47ED-88DE-48C0C8B43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8C49B-953E-4BF8-836D-CD39AFC11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960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E448A-1ABA-46BF-B77B-28E94D957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DB4ED-7868-46E9-ABF3-ADDE1B1F6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729954-47E0-482D-A0D2-F56CAEB197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6492BD-F188-40E9-AC7C-231EB3AA8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E4E996-A921-4C0D-8615-D139835E7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3D1114-45BD-4B31-869E-EA5E29425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980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9BFDE-CF41-4C60-8A97-2B7AFD675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7056CB-5CED-4892-919A-2CDD84999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ED4A3E-A65F-404B-AD59-B8F9982860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41DD2-C924-4508-AA12-FDB821CC1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59F9C0-CBED-47F3-82F4-6A31F016F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FAA43-5564-47D2-8F50-A339285BF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74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A73AEF-CF9E-4028-B35E-3828F5980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F9837-DEB4-400D-87BF-5C8E9960A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3518C-A6F0-4C8F-A3B2-A52931433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446EE-BB94-4B63-8F4E-32BBF4572EFC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C3E0C-5AB2-4E70-B831-9FE28E060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98458-0B00-43BF-971B-966FCCF7D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6E4C0-38F6-4FE7-868D-2EED136C54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29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3EEF806-6129-43AD-9EA4-2CB7818B78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" b="8923"/>
          <a:stretch/>
        </p:blipFill>
        <p:spPr>
          <a:xfrm>
            <a:off x="0" y="1378643"/>
            <a:ext cx="5577840" cy="39719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63A3CA-2932-44F4-911D-900A1F4CD9D4}"/>
              </a:ext>
            </a:extLst>
          </p:cNvPr>
          <p:cNvSpPr txBox="1"/>
          <p:nvPr/>
        </p:nvSpPr>
        <p:spPr>
          <a:xfrm>
            <a:off x="136352" y="125581"/>
            <a:ext cx="22630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5A BMDM EROS knockout</a:t>
            </a:r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C44E8AC1-4F39-4A2C-841A-FFF0C3A6A8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95" b="48869"/>
          <a:stretch/>
        </p:blipFill>
        <p:spPr>
          <a:xfrm>
            <a:off x="6374464" y="1416548"/>
            <a:ext cx="5579364" cy="194808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18BA2B-D131-4BBA-9DCB-45AAC56841E4}"/>
              </a:ext>
            </a:extLst>
          </p:cNvPr>
          <p:cNvSpPr txBox="1"/>
          <p:nvPr/>
        </p:nvSpPr>
        <p:spPr>
          <a:xfrm>
            <a:off x="5015444" y="3967107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8B22C064-7C40-497D-9C01-E1049AC88127}"/>
              </a:ext>
            </a:extLst>
          </p:cNvPr>
          <p:cNvSpPr/>
          <p:nvPr/>
        </p:nvSpPr>
        <p:spPr>
          <a:xfrm>
            <a:off x="4732157" y="3172888"/>
            <a:ext cx="283287" cy="1847644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5E718DE8-22E3-41AD-A966-062970E1CACF}"/>
              </a:ext>
            </a:extLst>
          </p:cNvPr>
          <p:cNvSpPr/>
          <p:nvPr/>
        </p:nvSpPr>
        <p:spPr>
          <a:xfrm>
            <a:off x="4732157" y="1754429"/>
            <a:ext cx="247413" cy="137959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126221-E7CA-4F71-9731-DF3CA30B03FF}"/>
              </a:ext>
            </a:extLst>
          </p:cNvPr>
          <p:cNvSpPr txBox="1"/>
          <p:nvPr/>
        </p:nvSpPr>
        <p:spPr>
          <a:xfrm>
            <a:off x="4969965" y="2299626"/>
            <a:ext cx="659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vinculin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809BFC-9925-45FF-8DFD-009C706DACAB}"/>
              </a:ext>
            </a:extLst>
          </p:cNvPr>
          <p:cNvCxnSpPr>
            <a:cxnSpLocks/>
          </p:cNvCxnSpPr>
          <p:nvPr/>
        </p:nvCxnSpPr>
        <p:spPr>
          <a:xfrm flipH="1">
            <a:off x="2885243" y="1296140"/>
            <a:ext cx="11629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C9B572E-8D22-4F18-8333-7E59ACAE3D87}"/>
              </a:ext>
            </a:extLst>
          </p:cNvPr>
          <p:cNvSpPr txBox="1"/>
          <p:nvPr/>
        </p:nvSpPr>
        <p:spPr>
          <a:xfrm>
            <a:off x="3318362" y="1036065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D49725-B0D0-4317-AF59-A75B41A74E0A}"/>
              </a:ext>
            </a:extLst>
          </p:cNvPr>
          <p:cNvSpPr txBox="1"/>
          <p:nvPr/>
        </p:nvSpPr>
        <p:spPr>
          <a:xfrm>
            <a:off x="1815928" y="1036065"/>
            <a:ext cx="725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KO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339E30-2572-4492-B385-03843200402C}"/>
              </a:ext>
            </a:extLst>
          </p:cNvPr>
          <p:cNvSpPr txBox="1"/>
          <p:nvPr/>
        </p:nvSpPr>
        <p:spPr>
          <a:xfrm>
            <a:off x="257929" y="5702900"/>
            <a:ext cx="9483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Five different samples from each genotype were run in duplicate (on 2 gels) and membranes were cut prior to incubation with the indicated antibody.</a:t>
            </a:r>
          </a:p>
          <a:p>
            <a:r>
              <a:rPr lang="en-GB" sz="1200" dirty="0"/>
              <a:t>Each panel represents different exposure time (vinculin membranes were revealed with a stronger ECL). </a:t>
            </a:r>
          </a:p>
          <a:p>
            <a:r>
              <a:rPr lang="en-GB" sz="1200" dirty="0"/>
              <a:t>Red square indicates the image used in the figure (which has been flipped to have WT first in the main figure) and arrow points to the band of interest.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D0A964-0FD0-4C4B-AC49-F0805A8F1A2E}"/>
              </a:ext>
            </a:extLst>
          </p:cNvPr>
          <p:cNvSpPr/>
          <p:nvPr/>
        </p:nvSpPr>
        <p:spPr>
          <a:xfrm>
            <a:off x="3002677" y="3222594"/>
            <a:ext cx="896982" cy="2840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02F0B34-42E6-41C8-8D14-D1F3514EF0CF}"/>
              </a:ext>
            </a:extLst>
          </p:cNvPr>
          <p:cNvCxnSpPr>
            <a:cxnSpLocks/>
          </p:cNvCxnSpPr>
          <p:nvPr/>
        </p:nvCxnSpPr>
        <p:spPr>
          <a:xfrm flipH="1">
            <a:off x="1574728" y="1296788"/>
            <a:ext cx="11629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AFC5CC3E-D9B3-4824-88B0-532B07016F8F}"/>
              </a:ext>
            </a:extLst>
          </p:cNvPr>
          <p:cNvSpPr/>
          <p:nvPr/>
        </p:nvSpPr>
        <p:spPr>
          <a:xfrm>
            <a:off x="1986819" y="3225199"/>
            <a:ext cx="896982" cy="2840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31D011D-C382-4CED-87BC-6BABCE6DCCAB}"/>
              </a:ext>
            </a:extLst>
          </p:cNvPr>
          <p:cNvSpPr/>
          <p:nvPr/>
        </p:nvSpPr>
        <p:spPr>
          <a:xfrm>
            <a:off x="8952195" y="2142017"/>
            <a:ext cx="896982" cy="248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D7FEC5D-1640-4833-8A35-21710E8E8C3F}"/>
              </a:ext>
            </a:extLst>
          </p:cNvPr>
          <p:cNvSpPr/>
          <p:nvPr/>
        </p:nvSpPr>
        <p:spPr>
          <a:xfrm>
            <a:off x="7914987" y="2195653"/>
            <a:ext cx="896982" cy="248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BD4B2C2-DE19-4860-87E9-79BE7DF64325}"/>
              </a:ext>
            </a:extLst>
          </p:cNvPr>
          <p:cNvCxnSpPr>
            <a:cxnSpLocks/>
          </p:cNvCxnSpPr>
          <p:nvPr/>
        </p:nvCxnSpPr>
        <p:spPr>
          <a:xfrm flipH="1">
            <a:off x="3932842" y="332932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5C37E38-1CCB-4AEC-8C7E-43C237799870}"/>
              </a:ext>
            </a:extLst>
          </p:cNvPr>
          <p:cNvCxnSpPr>
            <a:cxnSpLocks/>
          </p:cNvCxnSpPr>
          <p:nvPr/>
        </p:nvCxnSpPr>
        <p:spPr>
          <a:xfrm flipH="1">
            <a:off x="9884689" y="219585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29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A99744F-01E4-4520-B3EA-B8258F3F04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6" t="12168" r="30574" b="18964"/>
          <a:stretch/>
        </p:blipFill>
        <p:spPr>
          <a:xfrm>
            <a:off x="136352" y="701335"/>
            <a:ext cx="5131295" cy="47229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6D45CD-81B0-458A-BEC1-866110A07A0B}"/>
              </a:ext>
            </a:extLst>
          </p:cNvPr>
          <p:cNvSpPr txBox="1"/>
          <p:nvPr/>
        </p:nvSpPr>
        <p:spPr>
          <a:xfrm>
            <a:off x="136352" y="125581"/>
            <a:ext cx="3753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5B BMDM gp91phox knockout and EROS knockout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499C95-4241-4F7E-B8A3-549C8C5B8CFC}"/>
              </a:ext>
            </a:extLst>
          </p:cNvPr>
          <p:cNvSpPr/>
          <p:nvPr/>
        </p:nvSpPr>
        <p:spPr>
          <a:xfrm>
            <a:off x="3740687" y="2352582"/>
            <a:ext cx="736846" cy="310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FCEF57-7DB5-4144-B382-663AB837C6DF}"/>
              </a:ext>
            </a:extLst>
          </p:cNvPr>
          <p:cNvSpPr/>
          <p:nvPr/>
        </p:nvSpPr>
        <p:spPr>
          <a:xfrm>
            <a:off x="3644513" y="4607510"/>
            <a:ext cx="736846" cy="310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7A6F01E-4339-4A00-84C5-9D483C0178DF}"/>
              </a:ext>
            </a:extLst>
          </p:cNvPr>
          <p:cNvCxnSpPr>
            <a:cxnSpLocks/>
          </p:cNvCxnSpPr>
          <p:nvPr/>
        </p:nvCxnSpPr>
        <p:spPr>
          <a:xfrm flipH="1">
            <a:off x="4547609" y="250444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230C4CD-06EE-4D37-8371-58EFC0C92F0D}"/>
              </a:ext>
            </a:extLst>
          </p:cNvPr>
          <p:cNvCxnSpPr>
            <a:cxnSpLocks/>
          </p:cNvCxnSpPr>
          <p:nvPr/>
        </p:nvCxnSpPr>
        <p:spPr>
          <a:xfrm flipH="1">
            <a:off x="4409700" y="4716461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8B7A6CD-E6E0-46A4-9D38-63B9FD32396C}"/>
              </a:ext>
            </a:extLst>
          </p:cNvPr>
          <p:cNvSpPr txBox="1"/>
          <p:nvPr/>
        </p:nvSpPr>
        <p:spPr>
          <a:xfrm>
            <a:off x="5571168" y="1890917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33BCB5AB-3DBE-4071-9C4F-6D641B89353D}"/>
              </a:ext>
            </a:extLst>
          </p:cNvPr>
          <p:cNvSpPr/>
          <p:nvPr/>
        </p:nvSpPr>
        <p:spPr>
          <a:xfrm>
            <a:off x="5206171" y="1367162"/>
            <a:ext cx="367457" cy="1296139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495EAD7D-2EEC-4442-A05D-56AFA78C8E0C}"/>
              </a:ext>
            </a:extLst>
          </p:cNvPr>
          <p:cNvSpPr/>
          <p:nvPr/>
        </p:nvSpPr>
        <p:spPr>
          <a:xfrm>
            <a:off x="5238714" y="4367819"/>
            <a:ext cx="220523" cy="62142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1C87AC-AD2C-4F5D-864C-88EF0D0008FD}"/>
              </a:ext>
            </a:extLst>
          </p:cNvPr>
          <p:cNvSpPr txBox="1"/>
          <p:nvPr/>
        </p:nvSpPr>
        <p:spPr>
          <a:xfrm>
            <a:off x="5459237" y="4540029"/>
            <a:ext cx="855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actin Ab</a:t>
            </a:r>
            <a:endParaRPr lang="en-GB" sz="1200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57423E-1DCB-49A0-8E50-8FB2696726B0}"/>
              </a:ext>
            </a:extLst>
          </p:cNvPr>
          <p:cNvSpPr txBox="1"/>
          <p:nvPr/>
        </p:nvSpPr>
        <p:spPr>
          <a:xfrm>
            <a:off x="371652" y="5299957"/>
            <a:ext cx="8955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Different samples from each genotype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 of interest.</a:t>
            </a:r>
          </a:p>
        </p:txBody>
      </p:sp>
    </p:spTree>
    <p:extLst>
      <p:ext uri="{BB962C8B-B14F-4D97-AF65-F5344CB8AC3E}">
        <p14:creationId xmlns:p14="http://schemas.microsoft.com/office/powerpoint/2010/main" val="317331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68AACC-3BB9-445C-ABA4-DBEB1311802F}"/>
              </a:ext>
            </a:extLst>
          </p:cNvPr>
          <p:cNvSpPr txBox="1"/>
          <p:nvPr/>
        </p:nvSpPr>
        <p:spPr>
          <a:xfrm>
            <a:off x="257175" y="171450"/>
            <a:ext cx="28491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5C </a:t>
            </a:r>
            <a:r>
              <a:rPr lang="en-GB" sz="1200" dirty="0" err="1"/>
              <a:t>iPS</a:t>
            </a:r>
            <a:r>
              <a:rPr lang="en-GB" sz="1200" dirty="0"/>
              <a:t>-macrophages EROS knockout</a:t>
            </a:r>
            <a:endParaRPr lang="en-GB" sz="1200" baseline="30000" dirty="0"/>
          </a:p>
        </p:txBody>
      </p:sp>
      <p:pic>
        <p:nvPicPr>
          <p:cNvPr id="4" name="Picture 3" descr="A close up of a keyboard&#10;&#10;Description automatically generated with low confidence">
            <a:extLst>
              <a:ext uri="{FF2B5EF4-FFF2-40B4-BE49-F238E27FC236}">
                <a16:creationId xmlns:a16="http://schemas.microsoft.com/office/drawing/2014/main" id="{90272649-C571-42E3-A19C-9CA673951B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10"/>
          <a:stretch/>
        </p:blipFill>
        <p:spPr>
          <a:xfrm>
            <a:off x="440436" y="1106241"/>
            <a:ext cx="1557528" cy="1160526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4A7BE550-1932-4B1D-8458-B092B860D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2" y="2989432"/>
            <a:ext cx="1566672" cy="14965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9192DD5-D908-4D05-A210-627A9753470B}"/>
              </a:ext>
            </a:extLst>
          </p:cNvPr>
          <p:cNvSpPr txBox="1"/>
          <p:nvPr/>
        </p:nvSpPr>
        <p:spPr>
          <a:xfrm>
            <a:off x="2429109" y="1584055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A3D28E34-4FB2-405C-A0FF-88C11A115541}"/>
              </a:ext>
            </a:extLst>
          </p:cNvPr>
          <p:cNvSpPr/>
          <p:nvPr/>
        </p:nvSpPr>
        <p:spPr>
          <a:xfrm>
            <a:off x="2093214" y="1161311"/>
            <a:ext cx="335895" cy="1105456"/>
          </a:xfrm>
          <a:prstGeom prst="rightBrace">
            <a:avLst>
              <a:gd name="adj1" fmla="val 8333"/>
              <a:gd name="adj2" fmla="val 4982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97C1FFC-4CCB-4216-9040-9067F31E99B2}"/>
              </a:ext>
            </a:extLst>
          </p:cNvPr>
          <p:cNvCxnSpPr>
            <a:cxnSpLocks/>
          </p:cNvCxnSpPr>
          <p:nvPr/>
        </p:nvCxnSpPr>
        <p:spPr>
          <a:xfrm flipH="1">
            <a:off x="1942294" y="1905950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B9FD35B-149F-4505-86CA-2E374C2E8850}"/>
              </a:ext>
            </a:extLst>
          </p:cNvPr>
          <p:cNvSpPr/>
          <p:nvPr/>
        </p:nvSpPr>
        <p:spPr>
          <a:xfrm>
            <a:off x="771613" y="1814888"/>
            <a:ext cx="781980" cy="155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747DFF-01DB-4C15-9138-C30166F60E26}"/>
              </a:ext>
            </a:extLst>
          </p:cNvPr>
          <p:cNvSpPr txBox="1"/>
          <p:nvPr/>
        </p:nvSpPr>
        <p:spPr>
          <a:xfrm>
            <a:off x="2337091" y="4156373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CB3B2EF8-3358-4C8C-B8D2-ABCB093C88D9}"/>
              </a:ext>
            </a:extLst>
          </p:cNvPr>
          <p:cNvSpPr/>
          <p:nvPr/>
        </p:nvSpPr>
        <p:spPr>
          <a:xfrm>
            <a:off x="2093214" y="4125044"/>
            <a:ext cx="106532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579A67-FE74-4689-94D4-8A696369298B}"/>
              </a:ext>
            </a:extLst>
          </p:cNvPr>
          <p:cNvSpPr txBox="1"/>
          <p:nvPr/>
        </p:nvSpPr>
        <p:spPr>
          <a:xfrm>
            <a:off x="2199746" y="3533395"/>
            <a:ext cx="793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21" name="Right Brace 20">
            <a:extLst>
              <a:ext uri="{FF2B5EF4-FFF2-40B4-BE49-F238E27FC236}">
                <a16:creationId xmlns:a16="http://schemas.microsoft.com/office/drawing/2014/main" id="{173FC71B-BB0C-42DE-874D-568B5DB7948E}"/>
              </a:ext>
            </a:extLst>
          </p:cNvPr>
          <p:cNvSpPr/>
          <p:nvPr/>
        </p:nvSpPr>
        <p:spPr>
          <a:xfrm>
            <a:off x="2093214" y="3382831"/>
            <a:ext cx="106532" cy="656948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D9738B-B273-491A-BDD1-33669A1C51BB}"/>
              </a:ext>
            </a:extLst>
          </p:cNvPr>
          <p:cNvSpPr/>
          <p:nvPr/>
        </p:nvSpPr>
        <p:spPr>
          <a:xfrm>
            <a:off x="767944" y="4156373"/>
            <a:ext cx="781980" cy="155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613BED0-2821-4709-8CBB-D1F95512A0A1}"/>
              </a:ext>
            </a:extLst>
          </p:cNvPr>
          <p:cNvSpPr txBox="1"/>
          <p:nvPr/>
        </p:nvSpPr>
        <p:spPr>
          <a:xfrm rot="16200000">
            <a:off x="583632" y="697999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EA4385-A672-4F38-8610-9D40A22BCBF9}"/>
              </a:ext>
            </a:extLst>
          </p:cNvPr>
          <p:cNvSpPr txBox="1"/>
          <p:nvPr/>
        </p:nvSpPr>
        <p:spPr>
          <a:xfrm rot="16200000">
            <a:off x="776311" y="711208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7BCE78-854D-4952-9BB7-16EF15786F0F}"/>
              </a:ext>
            </a:extLst>
          </p:cNvPr>
          <p:cNvSpPr txBox="1"/>
          <p:nvPr/>
        </p:nvSpPr>
        <p:spPr>
          <a:xfrm rot="16200000">
            <a:off x="942572" y="697999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FAEDC3-FBE6-4339-A349-A1EDD2A89C4D}"/>
              </a:ext>
            </a:extLst>
          </p:cNvPr>
          <p:cNvSpPr txBox="1"/>
          <p:nvPr/>
        </p:nvSpPr>
        <p:spPr>
          <a:xfrm rot="16200000">
            <a:off x="1135251" y="711208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3BB9A12-AD62-42D5-8F07-37CC292FB823}"/>
              </a:ext>
            </a:extLst>
          </p:cNvPr>
          <p:cNvSpPr txBox="1"/>
          <p:nvPr/>
        </p:nvSpPr>
        <p:spPr>
          <a:xfrm rot="16200000">
            <a:off x="1301512" y="697999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CEB86B9-6FF8-49A9-871E-ABAA5365CED5}"/>
              </a:ext>
            </a:extLst>
          </p:cNvPr>
          <p:cNvSpPr txBox="1"/>
          <p:nvPr/>
        </p:nvSpPr>
        <p:spPr>
          <a:xfrm rot="16200000">
            <a:off x="1494191" y="711208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14EB70-190C-4BDE-BF1F-5BAF32D1A0EE}"/>
              </a:ext>
            </a:extLst>
          </p:cNvPr>
          <p:cNvSpPr txBox="1"/>
          <p:nvPr/>
        </p:nvSpPr>
        <p:spPr>
          <a:xfrm>
            <a:off x="257175" y="5632026"/>
            <a:ext cx="8560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Three different samples from each genotype were run on a gel and membrane was cut prior to incubation with the indicated antibody.</a:t>
            </a:r>
          </a:p>
          <a:p>
            <a:r>
              <a:rPr lang="en-GB" sz="1200" dirty="0"/>
              <a:t>Each panel represents different exposure time. </a:t>
            </a:r>
          </a:p>
          <a:p>
            <a:r>
              <a:rPr lang="en-GB" sz="1200" dirty="0"/>
              <a:t>Red square indicates the image used in the figure and arrow points to the band of interest.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570776-D09E-4FBB-BFE1-94A1FA1BA446}"/>
              </a:ext>
            </a:extLst>
          </p:cNvPr>
          <p:cNvSpPr txBox="1"/>
          <p:nvPr/>
        </p:nvSpPr>
        <p:spPr>
          <a:xfrm rot="16200000">
            <a:off x="574578" y="2581229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8BD106C-9308-40DD-A275-8B2C515AD2B8}"/>
              </a:ext>
            </a:extLst>
          </p:cNvPr>
          <p:cNvSpPr txBox="1"/>
          <p:nvPr/>
        </p:nvSpPr>
        <p:spPr>
          <a:xfrm rot="16200000">
            <a:off x="767257" y="2594438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571343-7F14-4D6E-9E90-B4B5EB6779B6}"/>
              </a:ext>
            </a:extLst>
          </p:cNvPr>
          <p:cNvSpPr txBox="1"/>
          <p:nvPr/>
        </p:nvSpPr>
        <p:spPr>
          <a:xfrm rot="16200000">
            <a:off x="933518" y="2581229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8F7DBC0-7CA3-4F43-B74D-55D76624583D}"/>
              </a:ext>
            </a:extLst>
          </p:cNvPr>
          <p:cNvSpPr txBox="1"/>
          <p:nvPr/>
        </p:nvSpPr>
        <p:spPr>
          <a:xfrm rot="16200000">
            <a:off x="1126197" y="2594438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D8CCB75-B13F-4C68-AC62-27E2BE9188A0}"/>
              </a:ext>
            </a:extLst>
          </p:cNvPr>
          <p:cNvSpPr txBox="1"/>
          <p:nvPr/>
        </p:nvSpPr>
        <p:spPr>
          <a:xfrm rot="16200000">
            <a:off x="1292458" y="2581229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4D4B4F-0996-4568-B1ED-2AEA2FAB6C96}"/>
              </a:ext>
            </a:extLst>
          </p:cNvPr>
          <p:cNvSpPr txBox="1"/>
          <p:nvPr/>
        </p:nvSpPr>
        <p:spPr>
          <a:xfrm rot="16200000">
            <a:off x="1485137" y="2594438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</p:spTree>
    <p:extLst>
      <p:ext uri="{BB962C8B-B14F-4D97-AF65-F5344CB8AC3E}">
        <p14:creationId xmlns:p14="http://schemas.microsoft.com/office/powerpoint/2010/main" val="1340301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902CDC-1CC0-4D2E-BDBB-C0844882D7C0}"/>
              </a:ext>
            </a:extLst>
          </p:cNvPr>
          <p:cNvSpPr txBox="1"/>
          <p:nvPr/>
        </p:nvSpPr>
        <p:spPr>
          <a:xfrm>
            <a:off x="145230" y="72315"/>
            <a:ext cx="42582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5D PLB985 parental and CRISPR-knockout EROS (clone 14)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A53435-8236-4083-8ED7-8B723F50BC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13" t="11001" r="28095" b="51428"/>
          <a:stretch/>
        </p:blipFill>
        <p:spPr>
          <a:xfrm>
            <a:off x="331311" y="1695450"/>
            <a:ext cx="5125572" cy="360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ACE9B9-453C-4A81-8DEE-2015DB878401}"/>
              </a:ext>
            </a:extLst>
          </p:cNvPr>
          <p:cNvSpPr txBox="1"/>
          <p:nvPr/>
        </p:nvSpPr>
        <p:spPr>
          <a:xfrm rot="16200000">
            <a:off x="2831883" y="1148736"/>
            <a:ext cx="8164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PLB 985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5231EA-7A75-4CC5-9887-97DF62324D37}"/>
              </a:ext>
            </a:extLst>
          </p:cNvPr>
          <p:cNvSpPr/>
          <p:nvPr/>
        </p:nvSpPr>
        <p:spPr>
          <a:xfrm>
            <a:off x="3083842" y="3327390"/>
            <a:ext cx="645422" cy="3923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D1EC2E-F5A9-44F4-83F7-29062D68432C}"/>
              </a:ext>
            </a:extLst>
          </p:cNvPr>
          <p:cNvSpPr txBox="1"/>
          <p:nvPr/>
        </p:nvSpPr>
        <p:spPr>
          <a:xfrm>
            <a:off x="5861597" y="3078802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42A0854E-2928-4DC6-ABFD-A9519214E5AD}"/>
              </a:ext>
            </a:extLst>
          </p:cNvPr>
          <p:cNvSpPr/>
          <p:nvPr/>
        </p:nvSpPr>
        <p:spPr>
          <a:xfrm>
            <a:off x="5496600" y="2555047"/>
            <a:ext cx="367457" cy="1296139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CFC0EE3B-C783-426F-9DD7-3131528C6F81}"/>
              </a:ext>
            </a:extLst>
          </p:cNvPr>
          <p:cNvSpPr/>
          <p:nvPr/>
        </p:nvSpPr>
        <p:spPr>
          <a:xfrm>
            <a:off x="5496600" y="4605793"/>
            <a:ext cx="220523" cy="62142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B121AB-0071-47D5-AF7B-2808A73F8091}"/>
              </a:ext>
            </a:extLst>
          </p:cNvPr>
          <p:cNvSpPr txBox="1"/>
          <p:nvPr/>
        </p:nvSpPr>
        <p:spPr>
          <a:xfrm>
            <a:off x="5717123" y="4778003"/>
            <a:ext cx="855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actin Ab</a:t>
            </a:r>
            <a:endParaRPr lang="en-GB" sz="1200" i="1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D7E28E1-156D-46F4-97AB-7A14635D9513}"/>
              </a:ext>
            </a:extLst>
          </p:cNvPr>
          <p:cNvCxnSpPr>
            <a:cxnSpLocks/>
          </p:cNvCxnSpPr>
          <p:nvPr/>
        </p:nvCxnSpPr>
        <p:spPr>
          <a:xfrm flipH="1">
            <a:off x="4208550" y="344029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2BF7586-6CC3-46F5-9C06-17A17A7DD817}"/>
              </a:ext>
            </a:extLst>
          </p:cNvPr>
          <p:cNvSpPr txBox="1"/>
          <p:nvPr/>
        </p:nvSpPr>
        <p:spPr>
          <a:xfrm rot="16200000">
            <a:off x="3201215" y="1056403"/>
            <a:ext cx="816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Clone 14 (EROS KO)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519CCA-43DD-4A5E-8145-D28FA079BD4A}"/>
              </a:ext>
            </a:extLst>
          </p:cNvPr>
          <p:cNvSpPr txBox="1"/>
          <p:nvPr/>
        </p:nvSpPr>
        <p:spPr>
          <a:xfrm>
            <a:off x="242884" y="5530529"/>
            <a:ext cx="8885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band(s) of interest.</a:t>
            </a:r>
          </a:p>
        </p:txBody>
      </p:sp>
    </p:spTree>
    <p:extLst>
      <p:ext uri="{BB962C8B-B14F-4D97-AF65-F5344CB8AC3E}">
        <p14:creationId xmlns:p14="http://schemas.microsoft.com/office/powerpoint/2010/main" val="129927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rocket&#10;&#10;Description automatically generated">
            <a:extLst>
              <a:ext uri="{FF2B5EF4-FFF2-40B4-BE49-F238E27FC236}">
                <a16:creationId xmlns:a16="http://schemas.microsoft.com/office/drawing/2014/main" id="{0DF4776E-2B89-4B98-B9F0-B9FF29D2F1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958"/>
          <a:stretch/>
        </p:blipFill>
        <p:spPr>
          <a:xfrm rot="5400000">
            <a:off x="640672" y="779573"/>
            <a:ext cx="4323425" cy="5143500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A4C880D6-E514-4E51-AADB-68700EC040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958"/>
          <a:stretch/>
        </p:blipFill>
        <p:spPr>
          <a:xfrm rot="5400000">
            <a:off x="7129328" y="779572"/>
            <a:ext cx="4323426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5D18AC-88BA-446D-90DF-271FA321A8DA}"/>
              </a:ext>
            </a:extLst>
          </p:cNvPr>
          <p:cNvSpPr txBox="1"/>
          <p:nvPr/>
        </p:nvSpPr>
        <p:spPr>
          <a:xfrm>
            <a:off x="145230" y="72315"/>
            <a:ext cx="29495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5E Raw264.7 overexpression of EROS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C4AF0A-67DF-4D83-B00B-3460F3D92A6E}"/>
              </a:ext>
            </a:extLst>
          </p:cNvPr>
          <p:cNvSpPr txBox="1"/>
          <p:nvPr/>
        </p:nvSpPr>
        <p:spPr>
          <a:xfrm>
            <a:off x="5824517" y="2881745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FD06E9F5-6F04-4414-9E3D-12705D821439}"/>
              </a:ext>
            </a:extLst>
          </p:cNvPr>
          <p:cNvSpPr/>
          <p:nvPr/>
        </p:nvSpPr>
        <p:spPr>
          <a:xfrm>
            <a:off x="5426883" y="2192786"/>
            <a:ext cx="397634" cy="1614013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54B0B379-7CEC-402F-8C55-2BFEC6ED5F9C}"/>
              </a:ext>
            </a:extLst>
          </p:cNvPr>
          <p:cNvSpPr/>
          <p:nvPr/>
        </p:nvSpPr>
        <p:spPr>
          <a:xfrm>
            <a:off x="5542870" y="4614669"/>
            <a:ext cx="220523" cy="62142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06F8C0-B3A1-44C6-915E-E20793C58ADB}"/>
              </a:ext>
            </a:extLst>
          </p:cNvPr>
          <p:cNvSpPr txBox="1"/>
          <p:nvPr/>
        </p:nvSpPr>
        <p:spPr>
          <a:xfrm>
            <a:off x="5763393" y="4786879"/>
            <a:ext cx="855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actin Ab</a:t>
            </a:r>
            <a:endParaRPr lang="en-GB" sz="1200" i="1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9900D34-4FCC-4B5C-BABA-60D82F23E8E0}"/>
              </a:ext>
            </a:extLst>
          </p:cNvPr>
          <p:cNvCxnSpPr/>
          <p:nvPr/>
        </p:nvCxnSpPr>
        <p:spPr>
          <a:xfrm>
            <a:off x="2413709" y="1905739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EEDBF25-EFCB-4D63-BA52-9A1212B66417}"/>
              </a:ext>
            </a:extLst>
          </p:cNvPr>
          <p:cNvSpPr txBox="1"/>
          <p:nvPr/>
        </p:nvSpPr>
        <p:spPr>
          <a:xfrm>
            <a:off x="2673637" y="1677866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7928E01-902E-4EF9-A802-606CEF93D56B}"/>
              </a:ext>
            </a:extLst>
          </p:cNvPr>
          <p:cNvCxnSpPr/>
          <p:nvPr/>
        </p:nvCxnSpPr>
        <p:spPr>
          <a:xfrm>
            <a:off x="3444804" y="1905739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6702AF7-3181-4A8E-A45D-7A8F9EA570A3}"/>
              </a:ext>
            </a:extLst>
          </p:cNvPr>
          <p:cNvSpPr txBox="1"/>
          <p:nvPr/>
        </p:nvSpPr>
        <p:spPr>
          <a:xfrm>
            <a:off x="3466939" y="1677866"/>
            <a:ext cx="882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EROS-FLAG</a:t>
            </a:r>
            <a:endParaRPr lang="en-GB" sz="1200" baseline="30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8F0F80-3EE0-48B2-8E67-8AD343BBAFC9}"/>
              </a:ext>
            </a:extLst>
          </p:cNvPr>
          <p:cNvSpPr txBox="1"/>
          <p:nvPr/>
        </p:nvSpPr>
        <p:spPr>
          <a:xfrm>
            <a:off x="145230" y="5772242"/>
            <a:ext cx="8885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band(s) of interest.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29CB454-BDCE-4254-A09A-F356CBD31C82}"/>
              </a:ext>
            </a:extLst>
          </p:cNvPr>
          <p:cNvSpPr/>
          <p:nvPr/>
        </p:nvSpPr>
        <p:spPr>
          <a:xfrm>
            <a:off x="2299317" y="2826300"/>
            <a:ext cx="1881622" cy="10940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83EF77E-D733-43BB-9FA5-9B2D138D0491}"/>
              </a:ext>
            </a:extLst>
          </p:cNvPr>
          <p:cNvSpPr/>
          <p:nvPr/>
        </p:nvSpPr>
        <p:spPr>
          <a:xfrm>
            <a:off x="9143238" y="4714043"/>
            <a:ext cx="1953850" cy="3498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BB270DB-9A97-4DCD-B2D0-A8F04F0543EA}"/>
              </a:ext>
            </a:extLst>
          </p:cNvPr>
          <p:cNvCxnSpPr>
            <a:cxnSpLocks/>
          </p:cNvCxnSpPr>
          <p:nvPr/>
        </p:nvCxnSpPr>
        <p:spPr>
          <a:xfrm flipH="1">
            <a:off x="4210002" y="3818095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2EE6B26-B50C-4AF5-8919-AA091532707E}"/>
              </a:ext>
            </a:extLst>
          </p:cNvPr>
          <p:cNvCxnSpPr>
            <a:cxnSpLocks/>
          </p:cNvCxnSpPr>
          <p:nvPr/>
        </p:nvCxnSpPr>
        <p:spPr>
          <a:xfrm flipH="1">
            <a:off x="11168643" y="484962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1BEDEE6-5820-4F6E-A487-958952FC1AA1}"/>
              </a:ext>
            </a:extLst>
          </p:cNvPr>
          <p:cNvCxnSpPr/>
          <p:nvPr/>
        </p:nvCxnSpPr>
        <p:spPr>
          <a:xfrm>
            <a:off x="9161309" y="2971118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BB25CEA-8875-4BF8-BC01-570CFEE3B8B8}"/>
              </a:ext>
            </a:extLst>
          </p:cNvPr>
          <p:cNvSpPr txBox="1"/>
          <p:nvPr/>
        </p:nvSpPr>
        <p:spPr>
          <a:xfrm>
            <a:off x="9421237" y="2743245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8458F94-594E-4E84-875A-AECEC1A8B60D}"/>
              </a:ext>
            </a:extLst>
          </p:cNvPr>
          <p:cNvCxnSpPr/>
          <p:nvPr/>
        </p:nvCxnSpPr>
        <p:spPr>
          <a:xfrm>
            <a:off x="10192404" y="2971118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419C3DD-502E-47B6-9F0E-BAB048238EB5}"/>
              </a:ext>
            </a:extLst>
          </p:cNvPr>
          <p:cNvSpPr txBox="1"/>
          <p:nvPr/>
        </p:nvSpPr>
        <p:spPr>
          <a:xfrm>
            <a:off x="10214539" y="2743245"/>
            <a:ext cx="882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EROS-FLAG</a:t>
            </a:r>
            <a:endParaRPr lang="en-GB" sz="1200" baseline="30000" dirty="0"/>
          </a:p>
        </p:txBody>
      </p:sp>
    </p:spTree>
    <p:extLst>
      <p:ext uri="{BB962C8B-B14F-4D97-AF65-F5344CB8AC3E}">
        <p14:creationId xmlns:p14="http://schemas.microsoft.com/office/powerpoint/2010/main" val="2770356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9FFC05-DE3A-4DC4-BA45-E74AAEE13566}"/>
              </a:ext>
            </a:extLst>
          </p:cNvPr>
          <p:cNvSpPr txBox="1"/>
          <p:nvPr/>
        </p:nvSpPr>
        <p:spPr>
          <a:xfrm>
            <a:off x="136351" y="125581"/>
            <a:ext cx="2971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5F HEK293 P2X7 EROS co-transfection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894CB-6D5F-410F-A6F1-27A2356C17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6" r="34817" b="13083"/>
          <a:stretch/>
        </p:blipFill>
        <p:spPr>
          <a:xfrm>
            <a:off x="5228946" y="690666"/>
            <a:ext cx="2651463" cy="4511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A0412F-E52F-4C75-8956-F3E48C5465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7" r="33127" b="13083"/>
          <a:stretch/>
        </p:blipFill>
        <p:spPr>
          <a:xfrm>
            <a:off x="1153794" y="690666"/>
            <a:ext cx="2651462" cy="45116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16AECF-BC18-46C9-8577-0228A6D474AB}"/>
              </a:ext>
            </a:extLst>
          </p:cNvPr>
          <p:cNvSpPr txBox="1"/>
          <p:nvPr/>
        </p:nvSpPr>
        <p:spPr>
          <a:xfrm>
            <a:off x="4063624" y="2379555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1A9ABDAF-A58E-4131-9F2F-5B2F7F5B6358}"/>
              </a:ext>
            </a:extLst>
          </p:cNvPr>
          <p:cNvSpPr/>
          <p:nvPr/>
        </p:nvSpPr>
        <p:spPr>
          <a:xfrm>
            <a:off x="3798093" y="2098248"/>
            <a:ext cx="283287" cy="86741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3E3B84AF-4362-4A81-9307-4D9FE1ECF8D1}"/>
              </a:ext>
            </a:extLst>
          </p:cNvPr>
          <p:cNvSpPr/>
          <p:nvPr/>
        </p:nvSpPr>
        <p:spPr>
          <a:xfrm>
            <a:off x="3798093" y="3445756"/>
            <a:ext cx="211537" cy="18996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9BC5E6-CACD-4580-907F-AFE42E29D157}"/>
              </a:ext>
            </a:extLst>
          </p:cNvPr>
          <p:cNvSpPr txBox="1"/>
          <p:nvPr/>
        </p:nvSpPr>
        <p:spPr>
          <a:xfrm>
            <a:off x="4009739" y="4074874"/>
            <a:ext cx="72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Ab</a:t>
            </a:r>
          </a:p>
          <a:p>
            <a:endParaRPr lang="en-GB" sz="1200" dirty="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FEA3EE58-BCB1-49C9-B412-F6E2C3F9383F}"/>
              </a:ext>
            </a:extLst>
          </p:cNvPr>
          <p:cNvSpPr/>
          <p:nvPr/>
        </p:nvSpPr>
        <p:spPr>
          <a:xfrm>
            <a:off x="3798093" y="3984113"/>
            <a:ext cx="211537" cy="46166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B6EA0C-0B1C-4AB9-8838-7CDAC5908E90}"/>
              </a:ext>
            </a:extLst>
          </p:cNvPr>
          <p:cNvSpPr txBox="1"/>
          <p:nvPr/>
        </p:nvSpPr>
        <p:spPr>
          <a:xfrm>
            <a:off x="4018616" y="3402366"/>
            <a:ext cx="855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actin Ab</a:t>
            </a:r>
            <a:endParaRPr lang="en-GB" sz="1200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12DEB1-F7D3-467F-A351-AE8BA7E8ECB8}"/>
              </a:ext>
            </a:extLst>
          </p:cNvPr>
          <p:cNvSpPr txBox="1"/>
          <p:nvPr/>
        </p:nvSpPr>
        <p:spPr>
          <a:xfrm>
            <a:off x="516199" y="5480708"/>
            <a:ext cx="8885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band(s) of interest.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3129B84-63D1-4603-A6EE-4EDE0E353932}"/>
              </a:ext>
            </a:extLst>
          </p:cNvPr>
          <p:cNvCxnSpPr>
            <a:cxnSpLocks/>
          </p:cNvCxnSpPr>
          <p:nvPr/>
        </p:nvCxnSpPr>
        <p:spPr>
          <a:xfrm flipH="1">
            <a:off x="7358643" y="3543129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7083FE9-B794-489E-8EE5-00727EBD3B0D}"/>
              </a:ext>
            </a:extLst>
          </p:cNvPr>
          <p:cNvCxnSpPr>
            <a:cxnSpLocks/>
          </p:cNvCxnSpPr>
          <p:nvPr/>
        </p:nvCxnSpPr>
        <p:spPr>
          <a:xfrm flipH="1">
            <a:off x="3169863" y="259469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8DBD7A6-D429-4991-A632-E832EA4B0EDA}"/>
              </a:ext>
            </a:extLst>
          </p:cNvPr>
          <p:cNvCxnSpPr>
            <a:cxnSpLocks/>
          </p:cNvCxnSpPr>
          <p:nvPr/>
        </p:nvCxnSpPr>
        <p:spPr>
          <a:xfrm flipH="1">
            <a:off x="7358643" y="425482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12F11F27-E29B-41D2-8F9C-484C25A5D7D6}"/>
              </a:ext>
            </a:extLst>
          </p:cNvPr>
          <p:cNvSpPr/>
          <p:nvPr/>
        </p:nvSpPr>
        <p:spPr>
          <a:xfrm>
            <a:off x="2095130" y="1910068"/>
            <a:ext cx="861676" cy="11082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8CC1D7E-151B-4416-B8D9-C74D02DCB2A3}"/>
              </a:ext>
            </a:extLst>
          </p:cNvPr>
          <p:cNvSpPr/>
          <p:nvPr/>
        </p:nvSpPr>
        <p:spPr>
          <a:xfrm>
            <a:off x="6302382" y="3465425"/>
            <a:ext cx="836335" cy="2139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076C3D-CE53-4F51-A8F0-BBE00E86921C}"/>
              </a:ext>
            </a:extLst>
          </p:cNvPr>
          <p:cNvSpPr txBox="1"/>
          <p:nvPr/>
        </p:nvSpPr>
        <p:spPr>
          <a:xfrm rot="16200000">
            <a:off x="1776934" y="1593401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12FF9A-2D31-40B7-9C01-442DB5ACD97C}"/>
              </a:ext>
            </a:extLst>
          </p:cNvPr>
          <p:cNvSpPr txBox="1"/>
          <p:nvPr/>
        </p:nvSpPr>
        <p:spPr>
          <a:xfrm rot="16200000">
            <a:off x="1966355" y="1515591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DB9D-E7FD-4B93-AC66-F82415CF71C3}"/>
              </a:ext>
            </a:extLst>
          </p:cNvPr>
          <p:cNvSpPr txBox="1"/>
          <p:nvPr/>
        </p:nvSpPr>
        <p:spPr>
          <a:xfrm rot="16200000">
            <a:off x="2274937" y="1522068"/>
            <a:ext cx="5020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56592F-DD1C-47E5-8373-901FE258BAED}"/>
              </a:ext>
            </a:extLst>
          </p:cNvPr>
          <p:cNvSpPr txBox="1"/>
          <p:nvPr/>
        </p:nvSpPr>
        <p:spPr>
          <a:xfrm rot="16200000">
            <a:off x="2317172" y="1283156"/>
            <a:ext cx="979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 + EROS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DA290E-6A88-409A-AD71-446ED090430E}"/>
              </a:ext>
            </a:extLst>
          </p:cNvPr>
          <p:cNvSpPr txBox="1"/>
          <p:nvPr/>
        </p:nvSpPr>
        <p:spPr>
          <a:xfrm rot="16200000">
            <a:off x="5970038" y="1593401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5C442D-DA9D-4E70-864D-C8473A5DA166}"/>
              </a:ext>
            </a:extLst>
          </p:cNvPr>
          <p:cNvSpPr txBox="1"/>
          <p:nvPr/>
        </p:nvSpPr>
        <p:spPr>
          <a:xfrm rot="16200000">
            <a:off x="6159459" y="1515591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E055A0-FA89-4D90-9E07-E3A4BD212AB7}"/>
              </a:ext>
            </a:extLst>
          </p:cNvPr>
          <p:cNvSpPr txBox="1"/>
          <p:nvPr/>
        </p:nvSpPr>
        <p:spPr>
          <a:xfrm rot="16200000">
            <a:off x="6468041" y="1522068"/>
            <a:ext cx="5020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80B71E7-2374-4932-98E7-EFF3F94C63C4}"/>
              </a:ext>
            </a:extLst>
          </p:cNvPr>
          <p:cNvSpPr txBox="1"/>
          <p:nvPr/>
        </p:nvSpPr>
        <p:spPr>
          <a:xfrm rot="16200000">
            <a:off x="6510276" y="1283156"/>
            <a:ext cx="979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 + EROS</a:t>
            </a:r>
          </a:p>
        </p:txBody>
      </p:sp>
    </p:spTree>
    <p:extLst>
      <p:ext uri="{BB962C8B-B14F-4D97-AF65-F5344CB8AC3E}">
        <p14:creationId xmlns:p14="http://schemas.microsoft.com/office/powerpoint/2010/main" val="322278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A89761-5468-4078-91E1-F7880B9A7C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06" t="10278"/>
          <a:stretch/>
        </p:blipFill>
        <p:spPr>
          <a:xfrm>
            <a:off x="215931" y="2075802"/>
            <a:ext cx="4889005" cy="3600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C9BE81F-58A4-4BA8-81AF-88C59754CFE4}"/>
              </a:ext>
            </a:extLst>
          </p:cNvPr>
          <p:cNvCxnSpPr>
            <a:cxnSpLocks/>
          </p:cNvCxnSpPr>
          <p:nvPr/>
        </p:nvCxnSpPr>
        <p:spPr>
          <a:xfrm>
            <a:off x="1024356" y="1181413"/>
            <a:ext cx="45805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FBB54D8-49F0-42CA-AC77-DAC565647FF7}"/>
              </a:ext>
            </a:extLst>
          </p:cNvPr>
          <p:cNvSpPr txBox="1"/>
          <p:nvPr/>
        </p:nvSpPr>
        <p:spPr>
          <a:xfrm rot="16200000">
            <a:off x="840043" y="1614490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9D6D9D-2B2B-4541-8CA2-133084237BAC}"/>
              </a:ext>
            </a:extLst>
          </p:cNvPr>
          <p:cNvSpPr txBox="1"/>
          <p:nvPr/>
        </p:nvSpPr>
        <p:spPr>
          <a:xfrm rot="16200000">
            <a:off x="938153" y="1496029"/>
            <a:ext cx="882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EROS-FLAG</a:t>
            </a:r>
            <a:endParaRPr lang="en-GB" sz="1200" baseline="30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2046A8-D5BC-47E1-8E7B-808B0AF31984}"/>
              </a:ext>
            </a:extLst>
          </p:cNvPr>
          <p:cNvSpPr txBox="1"/>
          <p:nvPr/>
        </p:nvSpPr>
        <p:spPr>
          <a:xfrm>
            <a:off x="136351" y="125581"/>
            <a:ext cx="3148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5G Raw 264.7 overexpressing EROS-FLAG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26C82E-DC37-4F36-9076-26ECEC12DEE6}"/>
              </a:ext>
            </a:extLst>
          </p:cNvPr>
          <p:cNvSpPr txBox="1"/>
          <p:nvPr/>
        </p:nvSpPr>
        <p:spPr>
          <a:xfrm rot="16200000">
            <a:off x="2087853" y="1614490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AE248E-609B-47F0-A29D-E43A0D398F56}"/>
              </a:ext>
            </a:extLst>
          </p:cNvPr>
          <p:cNvSpPr txBox="1"/>
          <p:nvPr/>
        </p:nvSpPr>
        <p:spPr>
          <a:xfrm rot="16200000">
            <a:off x="2222868" y="1496029"/>
            <a:ext cx="882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EROS-FLAG</a:t>
            </a:r>
            <a:endParaRPr lang="en-GB" sz="1200" baseline="30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9E065B-7093-4D67-B872-0FE7ED54FB3A}"/>
              </a:ext>
            </a:extLst>
          </p:cNvPr>
          <p:cNvSpPr txBox="1"/>
          <p:nvPr/>
        </p:nvSpPr>
        <p:spPr>
          <a:xfrm rot="16200000">
            <a:off x="1623995" y="1614490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E96DC4-4E7D-4DD8-8164-D869AC8E3713}"/>
              </a:ext>
            </a:extLst>
          </p:cNvPr>
          <p:cNvSpPr txBox="1"/>
          <p:nvPr/>
        </p:nvSpPr>
        <p:spPr>
          <a:xfrm rot="16200000">
            <a:off x="1759010" y="1496028"/>
            <a:ext cx="882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EROS-FLAG</a:t>
            </a:r>
            <a:endParaRPr lang="en-GB" sz="1200" baseline="300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55E041-ABEB-40D0-99F0-8B690E4E7022}"/>
              </a:ext>
            </a:extLst>
          </p:cNvPr>
          <p:cNvCxnSpPr>
            <a:cxnSpLocks/>
          </p:cNvCxnSpPr>
          <p:nvPr/>
        </p:nvCxnSpPr>
        <p:spPr>
          <a:xfrm>
            <a:off x="1796351" y="1193253"/>
            <a:ext cx="45805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9239196-2F78-4F57-B94C-2E41B868C138}"/>
              </a:ext>
            </a:extLst>
          </p:cNvPr>
          <p:cNvCxnSpPr>
            <a:cxnSpLocks/>
          </p:cNvCxnSpPr>
          <p:nvPr/>
        </p:nvCxnSpPr>
        <p:spPr>
          <a:xfrm>
            <a:off x="2305491" y="1193253"/>
            <a:ext cx="45805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00F9E37-8293-40D2-8EC2-23250FBBF198}"/>
              </a:ext>
            </a:extLst>
          </p:cNvPr>
          <p:cNvSpPr txBox="1"/>
          <p:nvPr/>
        </p:nvSpPr>
        <p:spPr>
          <a:xfrm>
            <a:off x="937850" y="916254"/>
            <a:ext cx="6310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Lysates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0963A7-A3A1-45D5-A108-55E5C167B0CA}"/>
              </a:ext>
            </a:extLst>
          </p:cNvPr>
          <p:cNvSpPr txBox="1"/>
          <p:nvPr/>
        </p:nvSpPr>
        <p:spPr>
          <a:xfrm>
            <a:off x="1704170" y="916254"/>
            <a:ext cx="609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IgG </a:t>
            </a:r>
            <a:r>
              <a:rPr lang="en-GB" sz="1200" dirty="0" err="1"/>
              <a:t>IPc</a:t>
            </a:r>
            <a:endParaRPr lang="en-GB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9D9E5F-98A9-494E-82B0-0F710DCB3FE5}"/>
              </a:ext>
            </a:extLst>
          </p:cNvPr>
          <p:cNvSpPr txBox="1"/>
          <p:nvPr/>
        </p:nvSpPr>
        <p:spPr>
          <a:xfrm>
            <a:off x="2233631" y="905104"/>
            <a:ext cx="659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FLAG 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56CF0E-1973-403A-BC27-E01B90606132}"/>
              </a:ext>
            </a:extLst>
          </p:cNvPr>
          <p:cNvSpPr/>
          <p:nvPr/>
        </p:nvSpPr>
        <p:spPr>
          <a:xfrm>
            <a:off x="1005997" y="2781794"/>
            <a:ext cx="1881622" cy="10940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6DD9E5-4C25-4E29-9FDB-48A87D4E299D}"/>
              </a:ext>
            </a:extLst>
          </p:cNvPr>
          <p:cNvSpPr txBox="1"/>
          <p:nvPr/>
        </p:nvSpPr>
        <p:spPr>
          <a:xfrm>
            <a:off x="5502570" y="3068781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P2X7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45D96B7A-310F-4EBE-8077-CEAB7303C98B}"/>
              </a:ext>
            </a:extLst>
          </p:cNvPr>
          <p:cNvSpPr/>
          <p:nvPr/>
        </p:nvSpPr>
        <p:spPr>
          <a:xfrm>
            <a:off x="5104936" y="2379822"/>
            <a:ext cx="397634" cy="1614013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02D501-CB71-4DDE-9555-B425D692B4D1}"/>
              </a:ext>
            </a:extLst>
          </p:cNvPr>
          <p:cNvSpPr txBox="1"/>
          <p:nvPr/>
        </p:nvSpPr>
        <p:spPr>
          <a:xfrm>
            <a:off x="136351" y="5722063"/>
            <a:ext cx="8885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band(s) of interest.</a:t>
            </a:r>
          </a:p>
        </p:txBody>
      </p:sp>
    </p:spTree>
    <p:extLst>
      <p:ext uri="{BB962C8B-B14F-4D97-AF65-F5344CB8AC3E}">
        <p14:creationId xmlns:p14="http://schemas.microsoft.com/office/powerpoint/2010/main" val="3831439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E05A25-54E5-4509-8B4B-C2D44BAF9B88}"/>
              </a:ext>
            </a:extLst>
          </p:cNvPr>
          <p:cNvSpPr txBox="1"/>
          <p:nvPr/>
        </p:nvSpPr>
        <p:spPr>
          <a:xfrm>
            <a:off x="136352" y="95252"/>
            <a:ext cx="2176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5I BMDM EROS knockout</a:t>
            </a:r>
          </a:p>
        </p:txBody>
      </p:sp>
      <p:pic>
        <p:nvPicPr>
          <p:cNvPr id="4" name="Picture 3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C361B827-9C21-46E1-B39A-47F953CD1B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7" t="6352" b="48648"/>
          <a:stretch/>
        </p:blipFill>
        <p:spPr>
          <a:xfrm>
            <a:off x="257175" y="819150"/>
            <a:ext cx="4240007" cy="3086100"/>
          </a:xfrm>
          <a:prstGeom prst="rect">
            <a:avLst/>
          </a:prstGeom>
        </p:spPr>
      </p:pic>
      <p:pic>
        <p:nvPicPr>
          <p:cNvPr id="8" name="Picture 7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8E1447F9-C358-4012-B1AA-03EB2CF255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7" t="6352" b="49759"/>
          <a:stretch/>
        </p:blipFill>
        <p:spPr>
          <a:xfrm>
            <a:off x="6200775" y="819150"/>
            <a:ext cx="4240007" cy="30099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C8B3E8-50B8-4BD4-9BFB-671248C898D0}"/>
              </a:ext>
            </a:extLst>
          </p:cNvPr>
          <p:cNvSpPr txBox="1"/>
          <p:nvPr/>
        </p:nvSpPr>
        <p:spPr>
          <a:xfrm>
            <a:off x="4780469" y="2359103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P2X1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BE49B406-417E-4824-846B-84C5532C11CD}"/>
              </a:ext>
            </a:extLst>
          </p:cNvPr>
          <p:cNvSpPr/>
          <p:nvPr/>
        </p:nvSpPr>
        <p:spPr>
          <a:xfrm>
            <a:off x="4497182" y="2077795"/>
            <a:ext cx="283287" cy="86741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5A101BAC-7C44-4E69-9F55-090C5D5F4C79}"/>
              </a:ext>
            </a:extLst>
          </p:cNvPr>
          <p:cNvSpPr/>
          <p:nvPr/>
        </p:nvSpPr>
        <p:spPr>
          <a:xfrm>
            <a:off x="4525757" y="1718158"/>
            <a:ext cx="211537" cy="18996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97E9FE-192A-401F-B479-540607131E8F}"/>
              </a:ext>
            </a:extLst>
          </p:cNvPr>
          <p:cNvSpPr txBox="1"/>
          <p:nvPr/>
        </p:nvSpPr>
        <p:spPr>
          <a:xfrm>
            <a:off x="4780469" y="3266106"/>
            <a:ext cx="72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Ab</a:t>
            </a:r>
          </a:p>
          <a:p>
            <a:endParaRPr lang="en-GB" sz="1200" dirty="0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DF6977D5-DF29-4826-A70A-3303815532FF}"/>
              </a:ext>
            </a:extLst>
          </p:cNvPr>
          <p:cNvSpPr/>
          <p:nvPr/>
        </p:nvSpPr>
        <p:spPr>
          <a:xfrm>
            <a:off x="4516282" y="3175345"/>
            <a:ext cx="211537" cy="46166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E1761D-81F9-46C1-8A91-EF6FB05C1C71}"/>
              </a:ext>
            </a:extLst>
          </p:cNvPr>
          <p:cNvSpPr txBox="1"/>
          <p:nvPr/>
        </p:nvSpPr>
        <p:spPr>
          <a:xfrm>
            <a:off x="4760097" y="1674769"/>
            <a:ext cx="659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vinculin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DC6040-196A-472B-9F6B-355008DE9805}"/>
              </a:ext>
            </a:extLst>
          </p:cNvPr>
          <p:cNvSpPr/>
          <p:nvPr/>
        </p:nvSpPr>
        <p:spPr>
          <a:xfrm>
            <a:off x="1552575" y="2286000"/>
            <a:ext cx="1832236" cy="266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DB370C-879B-4831-81FF-E17231DD719D}"/>
              </a:ext>
            </a:extLst>
          </p:cNvPr>
          <p:cNvSpPr/>
          <p:nvPr/>
        </p:nvSpPr>
        <p:spPr>
          <a:xfrm>
            <a:off x="7486650" y="1629376"/>
            <a:ext cx="1832236" cy="266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DFBA657-B652-4D54-AEC1-CC3AD118B90D}"/>
              </a:ext>
            </a:extLst>
          </p:cNvPr>
          <p:cNvCxnSpPr>
            <a:cxnSpLocks/>
          </p:cNvCxnSpPr>
          <p:nvPr/>
        </p:nvCxnSpPr>
        <p:spPr>
          <a:xfrm flipH="1">
            <a:off x="3233891" y="335558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73C8130-5F59-4BA2-9534-A0EEC3550CDC}"/>
              </a:ext>
            </a:extLst>
          </p:cNvPr>
          <p:cNvCxnSpPr>
            <a:cxnSpLocks/>
          </p:cNvCxnSpPr>
          <p:nvPr/>
        </p:nvCxnSpPr>
        <p:spPr>
          <a:xfrm flipH="1">
            <a:off x="3413386" y="248014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6ACC6EA-FF4B-4853-9AC1-8E60B62F0D73}"/>
              </a:ext>
            </a:extLst>
          </p:cNvPr>
          <p:cNvCxnSpPr>
            <a:cxnSpLocks/>
          </p:cNvCxnSpPr>
          <p:nvPr/>
        </p:nvCxnSpPr>
        <p:spPr>
          <a:xfrm flipH="1">
            <a:off x="9380643" y="177529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912A4E4-A578-414A-8436-3D3B3FDBD32E}"/>
              </a:ext>
            </a:extLst>
          </p:cNvPr>
          <p:cNvSpPr txBox="1"/>
          <p:nvPr/>
        </p:nvSpPr>
        <p:spPr>
          <a:xfrm>
            <a:off x="250022" y="4253811"/>
            <a:ext cx="8955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Five different samples from each genotype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 of interest.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1D7ABE4-FD2C-4067-BA5F-1E88AFA91F73}"/>
              </a:ext>
            </a:extLst>
          </p:cNvPr>
          <p:cNvCxnSpPr/>
          <p:nvPr/>
        </p:nvCxnSpPr>
        <p:spPr>
          <a:xfrm>
            <a:off x="1552575" y="1524000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913615E-3912-4EBC-AF45-075E97DBBAE3}"/>
              </a:ext>
            </a:extLst>
          </p:cNvPr>
          <p:cNvSpPr txBox="1"/>
          <p:nvPr/>
        </p:nvSpPr>
        <p:spPr>
          <a:xfrm>
            <a:off x="1812503" y="1296127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788879F-11EE-4BA3-94CB-6BD61663CCBD}"/>
              </a:ext>
            </a:extLst>
          </p:cNvPr>
          <p:cNvCxnSpPr/>
          <p:nvPr/>
        </p:nvCxnSpPr>
        <p:spPr>
          <a:xfrm>
            <a:off x="2583670" y="1524000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A08F040-97DB-426A-94A8-909FA0910C99}"/>
              </a:ext>
            </a:extLst>
          </p:cNvPr>
          <p:cNvSpPr txBox="1"/>
          <p:nvPr/>
        </p:nvSpPr>
        <p:spPr>
          <a:xfrm>
            <a:off x="2765603" y="1296127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5E961-1547-4D90-8A85-D68D3C95CD54}"/>
              </a:ext>
            </a:extLst>
          </p:cNvPr>
          <p:cNvCxnSpPr/>
          <p:nvPr/>
        </p:nvCxnSpPr>
        <p:spPr>
          <a:xfrm>
            <a:off x="7486650" y="1457779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755041F-580D-4204-B039-E332AF3404E6}"/>
              </a:ext>
            </a:extLst>
          </p:cNvPr>
          <p:cNvSpPr txBox="1"/>
          <p:nvPr/>
        </p:nvSpPr>
        <p:spPr>
          <a:xfrm>
            <a:off x="7746578" y="1229906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D332376-0C8B-4E50-A946-860CE7811C14}"/>
              </a:ext>
            </a:extLst>
          </p:cNvPr>
          <p:cNvCxnSpPr/>
          <p:nvPr/>
        </p:nvCxnSpPr>
        <p:spPr>
          <a:xfrm>
            <a:off x="8517745" y="1457779"/>
            <a:ext cx="91611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01488EB-D76A-416B-B8F0-A7027A9375AA}"/>
              </a:ext>
            </a:extLst>
          </p:cNvPr>
          <p:cNvSpPr txBox="1"/>
          <p:nvPr/>
        </p:nvSpPr>
        <p:spPr>
          <a:xfrm>
            <a:off x="8699678" y="1229906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</p:spTree>
    <p:extLst>
      <p:ext uri="{BB962C8B-B14F-4D97-AF65-F5344CB8AC3E}">
        <p14:creationId xmlns:p14="http://schemas.microsoft.com/office/powerpoint/2010/main" val="1919669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mage&#10;&#10;Description automatically generated">
            <a:extLst>
              <a:ext uri="{FF2B5EF4-FFF2-40B4-BE49-F238E27FC236}">
                <a16:creationId xmlns:a16="http://schemas.microsoft.com/office/drawing/2014/main" id="{4C5FE188-DDCB-4320-A9FC-90949D947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38" y="1222629"/>
            <a:ext cx="2935224" cy="17647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CAAF5C-72BB-4858-AE85-67BE87632A3C}"/>
              </a:ext>
            </a:extLst>
          </p:cNvPr>
          <p:cNvSpPr txBox="1"/>
          <p:nvPr/>
        </p:nvSpPr>
        <p:spPr>
          <a:xfrm>
            <a:off x="136352" y="95252"/>
            <a:ext cx="29863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5J HEK293 P2X1 EROS co-transfection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D085FD-E3B9-41BA-AA98-C537E0944EDE}"/>
              </a:ext>
            </a:extLst>
          </p:cNvPr>
          <p:cNvSpPr txBox="1"/>
          <p:nvPr/>
        </p:nvSpPr>
        <p:spPr>
          <a:xfrm>
            <a:off x="205623" y="3283663"/>
            <a:ext cx="7393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Different samples were run on the same gel and membrane was cut prior to incubation with the indicated antibody.</a:t>
            </a:r>
          </a:p>
          <a:p>
            <a:r>
              <a:rPr lang="en-GB" sz="1200" dirty="0"/>
              <a:t>Red square indicates the image used in the figure and arrow points to the band(s) of interest.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1FB15D-44F1-4E07-9164-FDA95006C1D3}"/>
              </a:ext>
            </a:extLst>
          </p:cNvPr>
          <p:cNvSpPr txBox="1"/>
          <p:nvPr/>
        </p:nvSpPr>
        <p:spPr>
          <a:xfrm rot="16200000">
            <a:off x="550808" y="969185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03465F-E1C2-430E-86DE-25A4C41FEE3D}"/>
              </a:ext>
            </a:extLst>
          </p:cNvPr>
          <p:cNvSpPr txBox="1"/>
          <p:nvPr/>
        </p:nvSpPr>
        <p:spPr>
          <a:xfrm rot="16200000">
            <a:off x="740229" y="891375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0CA529-8328-4FC4-AF31-3C997EBD9444}"/>
              </a:ext>
            </a:extLst>
          </p:cNvPr>
          <p:cNvSpPr txBox="1"/>
          <p:nvPr/>
        </p:nvSpPr>
        <p:spPr>
          <a:xfrm rot="16200000">
            <a:off x="1048811" y="897852"/>
            <a:ext cx="5020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1CC9CC-D681-4352-B0B7-B51EF033CDF1}"/>
              </a:ext>
            </a:extLst>
          </p:cNvPr>
          <p:cNvSpPr txBox="1"/>
          <p:nvPr/>
        </p:nvSpPr>
        <p:spPr>
          <a:xfrm rot="16200000">
            <a:off x="1091046" y="658940"/>
            <a:ext cx="979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P2X1 + EROS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D8B2CD-4D6E-4125-A95B-B87F09E29645}"/>
              </a:ext>
            </a:extLst>
          </p:cNvPr>
          <p:cNvSpPr txBox="1"/>
          <p:nvPr/>
        </p:nvSpPr>
        <p:spPr>
          <a:xfrm rot="16200000">
            <a:off x="1855387" y="957066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4A4BBE-8DE0-4997-894E-47815DDE9862}"/>
              </a:ext>
            </a:extLst>
          </p:cNvPr>
          <p:cNvSpPr txBox="1"/>
          <p:nvPr/>
        </p:nvSpPr>
        <p:spPr>
          <a:xfrm rot="16200000">
            <a:off x="2044808" y="879256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60B0F7-35E9-4C8B-8A78-5036F0D59FC7}"/>
              </a:ext>
            </a:extLst>
          </p:cNvPr>
          <p:cNvSpPr txBox="1"/>
          <p:nvPr/>
        </p:nvSpPr>
        <p:spPr>
          <a:xfrm rot="16200000">
            <a:off x="2353390" y="885733"/>
            <a:ext cx="5020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C925E7-CEF5-45D1-901D-8598786EF9C4}"/>
              </a:ext>
            </a:extLst>
          </p:cNvPr>
          <p:cNvSpPr txBox="1"/>
          <p:nvPr/>
        </p:nvSpPr>
        <p:spPr>
          <a:xfrm rot="16200000">
            <a:off x="2395625" y="646821"/>
            <a:ext cx="979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P2X1 + EROS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A2B2B0-DFD0-4403-9AA8-8F07216F4FDB}"/>
              </a:ext>
            </a:extLst>
          </p:cNvPr>
          <p:cNvSpPr txBox="1"/>
          <p:nvPr/>
        </p:nvSpPr>
        <p:spPr>
          <a:xfrm>
            <a:off x="3514561" y="1503936"/>
            <a:ext cx="50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P2X1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5" name="Right Brace 14">
            <a:extLst>
              <a:ext uri="{FF2B5EF4-FFF2-40B4-BE49-F238E27FC236}">
                <a16:creationId xmlns:a16="http://schemas.microsoft.com/office/drawing/2014/main" id="{EE4D3DC4-7392-42D0-A5A7-2C60E479AA7C}"/>
              </a:ext>
            </a:extLst>
          </p:cNvPr>
          <p:cNvSpPr/>
          <p:nvPr/>
        </p:nvSpPr>
        <p:spPr>
          <a:xfrm>
            <a:off x="3249030" y="1222629"/>
            <a:ext cx="283287" cy="86741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BA17BAB0-6E38-485A-995B-37EB1C6491BC}"/>
              </a:ext>
            </a:extLst>
          </p:cNvPr>
          <p:cNvSpPr/>
          <p:nvPr/>
        </p:nvSpPr>
        <p:spPr>
          <a:xfrm>
            <a:off x="3249030" y="2174453"/>
            <a:ext cx="211537" cy="37381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D2EB9F-1890-4158-A3D5-666C3C7EBB33}"/>
              </a:ext>
            </a:extLst>
          </p:cNvPr>
          <p:cNvSpPr txBox="1"/>
          <p:nvPr/>
        </p:nvSpPr>
        <p:spPr>
          <a:xfrm>
            <a:off x="3468995" y="2685131"/>
            <a:ext cx="72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Ab</a:t>
            </a:r>
          </a:p>
          <a:p>
            <a:endParaRPr lang="en-GB" sz="1200" dirty="0"/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8BDC6745-076D-4E26-B880-44FE6DA93AF9}"/>
              </a:ext>
            </a:extLst>
          </p:cNvPr>
          <p:cNvSpPr/>
          <p:nvPr/>
        </p:nvSpPr>
        <p:spPr>
          <a:xfrm>
            <a:off x="3249029" y="2589468"/>
            <a:ext cx="211537" cy="46166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4E4486-DC8B-4E06-881F-34ED9E2DEC66}"/>
              </a:ext>
            </a:extLst>
          </p:cNvPr>
          <p:cNvSpPr txBox="1"/>
          <p:nvPr/>
        </p:nvSpPr>
        <p:spPr>
          <a:xfrm>
            <a:off x="3508435" y="2201199"/>
            <a:ext cx="855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actin Ab</a:t>
            </a:r>
            <a:endParaRPr lang="en-GB" sz="1200" i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DE837E3-E4FC-45A2-A733-508EF3CA1599}"/>
              </a:ext>
            </a:extLst>
          </p:cNvPr>
          <p:cNvSpPr/>
          <p:nvPr/>
        </p:nvSpPr>
        <p:spPr>
          <a:xfrm>
            <a:off x="897215" y="1765203"/>
            <a:ext cx="822273" cy="283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570BDA1-BFBC-426E-B1F8-76C75F1C59E8}"/>
              </a:ext>
            </a:extLst>
          </p:cNvPr>
          <p:cNvSpPr/>
          <p:nvPr/>
        </p:nvSpPr>
        <p:spPr>
          <a:xfrm>
            <a:off x="904350" y="2150362"/>
            <a:ext cx="822273" cy="283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573BE52-A61E-44A9-8769-EA6222F1680A}"/>
              </a:ext>
            </a:extLst>
          </p:cNvPr>
          <p:cNvCxnSpPr>
            <a:cxnSpLocks/>
          </p:cNvCxnSpPr>
          <p:nvPr/>
        </p:nvCxnSpPr>
        <p:spPr>
          <a:xfrm flipH="1">
            <a:off x="1745664" y="1965601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88B1CE2-127B-4B03-9B91-655BF703479B}"/>
              </a:ext>
            </a:extLst>
          </p:cNvPr>
          <p:cNvCxnSpPr>
            <a:cxnSpLocks/>
          </p:cNvCxnSpPr>
          <p:nvPr/>
        </p:nvCxnSpPr>
        <p:spPr>
          <a:xfrm flipH="1">
            <a:off x="1756893" y="225414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688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635</Words>
  <Application>Microsoft Office PowerPoint</Application>
  <PresentationFormat>Widescreen</PresentationFormat>
  <Paragraphs>112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Razanadrakoto, Lyra O</dc:creator>
  <cp:lastModifiedBy>Razanadrakoto, Lyra O</cp:lastModifiedBy>
  <cp:revision>70</cp:revision>
  <dcterms:created xsi:type="dcterms:W3CDTF">2021-12-23T17:08:02Z</dcterms:created>
  <dcterms:modified xsi:type="dcterms:W3CDTF">2022-10-10T14:12:39Z</dcterms:modified>
</cp:coreProperties>
</file>