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00503000000020004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wyUChhslAHcZqNh0uv8j1AXcF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000B07-55C9-474E-81FA-AAF6CAF67CC9}">
  <a:tblStyle styleId="{5D000B07-55C9-474E-81FA-AAF6CAF67CC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 b="off" i="off"/>
      <a:tcStyle>
        <a:tcBdr/>
        <a:fill>
          <a:solidFill>
            <a:srgbClr val="E3E5E8"/>
          </a:solidFill>
        </a:fill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51BD82F-AFD7-433B-BD67-5CA31D8041B8}" styleName="Table_1"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 b="off" i="off"/>
      <a:tcStyle>
        <a:tcBdr/>
        <a:fill>
          <a:solidFill>
            <a:srgbClr val="E3E5E8"/>
          </a:solidFill>
        </a:fill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82" d="100"/>
          <a:sy n="82" d="100"/>
        </p:scale>
        <p:origin x="1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body" idx="1"/>
          </p:nvPr>
        </p:nvSpPr>
        <p:spPr>
          <a:xfrm>
            <a:off x="640714" y="7544460"/>
            <a:ext cx="11717870" cy="339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Font typeface="Helvetica Neue"/>
              <a:buNone/>
              <a:defRPr sz="1992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title"/>
          </p:nvPr>
        </p:nvSpPr>
        <p:spPr>
          <a:xfrm>
            <a:off x="643464" y="2592528"/>
            <a:ext cx="11717870" cy="2479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body" idx="2"/>
          </p:nvPr>
        </p:nvSpPr>
        <p:spPr>
          <a:xfrm>
            <a:off x="640715" y="5071568"/>
            <a:ext cx="11717868" cy="1016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Fact">
  <p:cSld name="Big Fa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643466" y="1793027"/>
            <a:ext cx="11717868" cy="3862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600"/>
              <a:buFont typeface="Helvetica Neue"/>
              <a:buNone/>
              <a:defRPr sz="17600"/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600"/>
              <a:buFont typeface="Helvetica Neue"/>
              <a:buNone/>
              <a:defRPr sz="17600"/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600"/>
              <a:buFont typeface="Helvetica Neue"/>
              <a:buNone/>
              <a:defRPr sz="17600"/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600"/>
              <a:buFont typeface="Helvetica Neue"/>
              <a:buNone/>
              <a:defRPr sz="17600"/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600"/>
              <a:buFont typeface="Helvetica Neue"/>
              <a:buNone/>
              <a:defRPr sz="176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2"/>
          </p:nvPr>
        </p:nvSpPr>
        <p:spPr>
          <a:xfrm>
            <a:off x="643466" y="5625696"/>
            <a:ext cx="11717868" cy="49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4"/>
              <a:buFont typeface="Helvetica Neue"/>
              <a:buNone/>
              <a:defRPr sz="2964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1296013" y="6912775"/>
            <a:ext cx="10773362" cy="339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Font typeface="Helvetica Neue"/>
              <a:buNone/>
              <a:defRPr sz="1992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935425" y="3853792"/>
            <a:ext cx="11133950" cy="204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 b="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 b="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 b="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 b="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8405707" y="1761066"/>
            <a:ext cx="3967520" cy="317316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>
            <a:spLocks noGrp="1"/>
          </p:cNvSpPr>
          <p:nvPr>
            <p:ph type="pic" idx="3"/>
          </p:nvPr>
        </p:nvSpPr>
        <p:spPr>
          <a:xfrm>
            <a:off x="7200053" y="3340946"/>
            <a:ext cx="5567681" cy="6480097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6"/>
          <p:cNvSpPr>
            <a:spLocks noGrp="1"/>
          </p:cNvSpPr>
          <p:nvPr>
            <p:ph type="pic" idx="4"/>
          </p:nvPr>
        </p:nvSpPr>
        <p:spPr>
          <a:xfrm>
            <a:off x="-74508" y="1483359"/>
            <a:ext cx="8859522" cy="6644641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6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>
            <a:spLocks noGrp="1"/>
          </p:cNvSpPr>
          <p:nvPr>
            <p:ph type="pic" idx="2"/>
          </p:nvPr>
        </p:nvSpPr>
        <p:spPr>
          <a:xfrm>
            <a:off x="-711201" y="-1727201"/>
            <a:ext cx="14427201" cy="11541762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 b="0" i="0" u="none" strike="noStrike" cap="none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">
  <p:cSld name="Title &amp; Phot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>
            <a:spLocks noGrp="1"/>
          </p:cNvSpPr>
          <p:nvPr>
            <p:ph type="pic" idx="2"/>
          </p:nvPr>
        </p:nvSpPr>
        <p:spPr>
          <a:xfrm>
            <a:off x="-616374" y="528319"/>
            <a:ext cx="14264642" cy="8543433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643466" y="5019040"/>
            <a:ext cx="11717868" cy="2479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644101" y="1809140"/>
            <a:ext cx="11716599" cy="339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2"/>
              <a:buFont typeface="Helvetica Neue"/>
              <a:buNone/>
              <a:defRPr sz="1992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3"/>
          </p:nvPr>
        </p:nvSpPr>
        <p:spPr>
          <a:xfrm>
            <a:off x="643466" y="7411152"/>
            <a:ext cx="11717868" cy="595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 Alt">
  <p:cSld name="Title &amp; Photo Al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>
            <a:spLocks noGrp="1"/>
          </p:cNvSpPr>
          <p:nvPr>
            <p:ph type="pic" idx="2"/>
          </p:nvPr>
        </p:nvSpPr>
        <p:spPr>
          <a:xfrm>
            <a:off x="5852159" y="1110826"/>
            <a:ext cx="6477248" cy="7538721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643466" y="1896533"/>
            <a:ext cx="5215468" cy="3137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643466" y="4984841"/>
            <a:ext cx="5215468" cy="2872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380889" y="8170057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1pPr>
            <a:lvl2pPr marL="914400" lvl="1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2pPr>
            <a:lvl3pPr marL="1371600" lvl="2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3pPr>
            <a:lvl4pPr marL="1828800" lvl="3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4pPr>
            <a:lvl5pPr marL="2286000" lvl="4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>
  <p:cSld name="Title, Bullets &amp; Photo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643466" y="2484779"/>
            <a:ext cx="5215468" cy="49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4"/>
              <a:buFont typeface="Helvetica Neue"/>
              <a:buNone/>
              <a:defRPr sz="2964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43466" y="3485069"/>
            <a:ext cx="5215468" cy="4403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1pPr>
            <a:lvl2pPr marL="914400" lvl="1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2pPr>
            <a:lvl3pPr marL="1371600" lvl="2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3pPr>
            <a:lvl4pPr marL="1828800" lvl="3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4pPr>
            <a:lvl5pPr marL="2286000" lvl="4" indent="-494157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3400" b="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>
            <a:spLocks noGrp="1"/>
          </p:cNvSpPr>
          <p:nvPr>
            <p:ph type="pic" idx="3"/>
          </p:nvPr>
        </p:nvSpPr>
        <p:spPr>
          <a:xfrm>
            <a:off x="6502400" y="1001991"/>
            <a:ext cx="5822333" cy="7763111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43466" y="1794933"/>
            <a:ext cx="5215468" cy="765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">
  <p:cSld name="Sec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643464" y="3637279"/>
            <a:ext cx="11717870" cy="2479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6380889" y="8170057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643466" y="1794933"/>
            <a:ext cx="11717868" cy="765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4"/>
              <a:buFont typeface="Helvetica Neue"/>
              <a:buNone/>
              <a:defRPr sz="2964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643466" y="1794933"/>
            <a:ext cx="11717868" cy="765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4"/>
              <a:buFont typeface="Helvetica Neue"/>
              <a:buNone/>
              <a:defRPr sz="2964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b="0"/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b="0"/>
            </a:lvl2pPr>
            <a:lvl3pPr marL="1371600" lvl="2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b="0"/>
            </a:lvl3pPr>
            <a:lvl4pPr marL="1828800" lvl="3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b="0"/>
            </a:lvl4pPr>
            <a:lvl5pPr marL="2286000" lvl="4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b="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tement">
  <p:cSld name="Statem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43466" y="3843649"/>
            <a:ext cx="11717868" cy="206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643464" y="2592528"/>
            <a:ext cx="11717870" cy="2479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640715" y="5071568"/>
            <a:ext cx="11717868" cy="1016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6380889" y="8167799"/>
            <a:ext cx="236357" cy="227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Google Shape;76;p1"/>
          <p:cNvGraphicFramePr/>
          <p:nvPr/>
        </p:nvGraphicFramePr>
        <p:xfrm>
          <a:off x="49445" y="62437"/>
          <a:ext cx="12905950" cy="9628300"/>
        </p:xfrm>
        <a:graphic>
          <a:graphicData uri="http://schemas.openxmlformats.org/drawingml/2006/table">
            <a:tbl>
              <a:tblPr firstRow="1" firstCol="1">
                <a:noFill/>
                <a:tableStyleId>{5D000B07-55C9-474E-81FA-AAF6CAF67CC9}</a:tableStyleId>
              </a:tblPr>
              <a:tblGrid>
                <a:gridCol w="14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0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6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10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90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Mutation</a:t>
                      </a:r>
                      <a:endParaRPr/>
                    </a:p>
                  </a:txBody>
                  <a:tcPr marL="63500" marR="63500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Replicate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Protein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i="1" u="none" strike="noStrike" cap="none"/>
                        <a:t>k</a:t>
                      </a:r>
                      <a:r>
                        <a:rPr lang="en-US" sz="2000" i="0" u="none" strike="noStrike" cap="none" baseline="-25000"/>
                        <a:t>cat</a:t>
                      </a:r>
                      <a:r>
                        <a:rPr lang="en-US" sz="2000" i="0" u="none" strike="noStrike" cap="none"/>
                        <a:t>, s</a:t>
                      </a:r>
                      <a:r>
                        <a:rPr lang="en-US" sz="2000" i="0" u="none" strike="noStrike" cap="none" baseline="30000"/>
                        <a:t>-1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u="none" strike="noStrike" cap="none"/>
                        <a:t>K</a:t>
                      </a:r>
                      <a:r>
                        <a:rPr lang="en-US" sz="2000" u="none" strike="noStrike" cap="none" baseline="-25000"/>
                        <a:t>app</a:t>
                      </a:r>
                      <a:r>
                        <a:rPr lang="en-US" sz="2000" u="none" strike="noStrike" cap="none"/>
                        <a:t>, uM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Mutant 2-hep/WT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2-hep </a:t>
                      </a:r>
                      <a:r>
                        <a:rPr lang="en-US" sz="1300" i="1" u="none" strike="noStrike" cap="none"/>
                        <a:t>k</a:t>
                      </a:r>
                      <a:r>
                        <a:rPr lang="en-US" sz="1300" u="none" strike="noStrike" cap="none" baseline="-25000"/>
                        <a:t>cat</a:t>
                      </a:r>
                      <a:r>
                        <a:rPr lang="en-US" sz="1300" u="none" strike="noStrike" cap="none"/>
                        <a:t> ratio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Mutant 25-hep/mutant 2-hep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i="1" u="none" strike="noStrike" cap="none"/>
                        <a:t>k</a:t>
                      </a:r>
                      <a:r>
                        <a:rPr lang="en-US" sz="1300" u="none" strike="noStrike" cap="none" baseline="-25000"/>
                        <a:t>cat</a:t>
                      </a:r>
                      <a:r>
                        <a:rPr lang="en-US" sz="1300" u="none" strike="noStrike" cap="none"/>
                        <a:t> ratio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Average mutant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2-hep/WT 2-hep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i="1" u="none" strike="noStrike" cap="none"/>
                        <a:t>k</a:t>
                      </a:r>
                      <a:r>
                        <a:rPr lang="en-US" sz="1300" u="none" strike="noStrike" cap="none" baseline="-25000"/>
                        <a:t>cat</a:t>
                      </a:r>
                      <a:r>
                        <a:rPr lang="en-US" sz="1300" u="none" strike="noStrike" cap="none"/>
                        <a:t> ratio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Average mutant 25-hep/mutant 2-hep </a:t>
                      </a:r>
                      <a:r>
                        <a:rPr lang="en-US" sz="1300" i="1" u="none" strike="noStrike" cap="none"/>
                        <a:t>k</a:t>
                      </a:r>
                      <a:r>
                        <a:rPr lang="en-US" sz="1300" u="none" strike="noStrike" cap="none" baseline="-25000"/>
                        <a:t>cat</a:t>
                      </a:r>
                      <a:r>
                        <a:rPr lang="en-US" sz="1300" u="none" strike="noStrike" cap="none"/>
                        <a:t> ratio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D778V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5.81 ± 0.36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13.6 ± 2.7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1.17 ± 0.11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0.80 ± 0.18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1.16 ± 0.09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0.81 ± 0.15*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D778V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6.81 ± 0.33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13.0 ± 1.9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D778V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5.45 ± 0.70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27.3 ± 8.5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5.40 ± 0.17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8.8 ± 1.0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1.15 ± 0.07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0.81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D778V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6.21 ± 0.21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9.7 ± 1.2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D778V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5.02 ± 0.42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33.7 ± 6.2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9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L781P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5.56 ± 0.30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6.7 ± 1.8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0.98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0.89 ± 0.13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0.97 ± 0.08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0.85 ± 0.10**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L781P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5.42 ± 0.26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4.3 ± 1.3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L781P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4.83 ± 0.40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21.8 ± 5.1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4.84 ± 0.15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8.8 ± 1.0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0.97 ± 0.05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0.81 ± 0.05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L781P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4.71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7.2 ± 0.6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L781P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3.81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15.9 ± 1.6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9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S782N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3.95 ± 0.15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3.3 ± 0.6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1.04 ± 0.07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0.72 ± 0.14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1.04 ± 0.07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0.81 ± 0.12*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S782N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4.11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2.8 ± 0.4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S782N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2.96 ± 0.32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8.7 ± 3.1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3.78 ± 0.13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9.4 ± 1.0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1.03 ± 0.07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0.90 ± 0.11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S782N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3.89 ± 0.14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8.1 ± 1.0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S782N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3.52 ± 0.26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24.6 ± 4.3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59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A797T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5.70 ± 0.39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9.7 ± 2.2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0.89 ± 0.13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1.22 ± 0.20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0.93 ± 0.11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1.19 ± 0.16***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A797T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5.10 ± 0.32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4.9 ± 1.2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A797T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6.23 ± 0.84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18.6 ± 6.8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5.02 ± 0.19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13.4 ± 1.6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0.97 ± 0.09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1.16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A797T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4.85 ± 0.25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10.9 ± 1.9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A797T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5.60 ± 0.38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27.3 ± 4.6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5950"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F834L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4.65 ± 0.29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1.5 ± 0.9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1.10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0.91 ± 0.12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1.03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0.82 ± 0.10*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F834L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5.12 ± 0.27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1.5 ± 0.8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F834L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4.64 ± 0.31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3.6 ± 1.3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4.64 ± 0.20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12.4 ± 1.8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0.96 ± 0.08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0.73 ± 0.07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F834L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4.43 ± 0.18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11.4 ± 1.6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F834L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3.22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9.0 ± 1.1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15950">
                <a:tc rowSpan="10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Helvetica Neue"/>
                        <a:buNone/>
                      </a:pPr>
                      <a:r>
                        <a:rPr lang="en-US" sz="2000" b="1" u="none" strike="noStrike" cap="none"/>
                        <a:t>WT</a:t>
                      </a:r>
                      <a:endParaRPr/>
                    </a:p>
                  </a:txBody>
                  <a:tcPr marL="63500" marR="63500" marT="0" marB="0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5D5D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4.56 ± 0.22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13.2 ± 1.0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N/A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0.69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N/A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0.61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3.13 ± 0.23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28.2 ± 5.1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6.04 ± 0.18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6.1 ± 1.6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0.58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3.48 ± 0.26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26.4 ± 5.8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3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6.08 ± 0.22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17.7 ± 1.8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0.66 ± 0.10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4.02 ± 0.27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20.1 ± 3.8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6.21 ± 0.22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9.8 ± 1.1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0.58 ± 0.09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3.61 ± 0.18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15.9 ± 2.1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5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6.40 ± 0.21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15.9 ± 1.4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Helvetica Neue"/>
                        <a:buNone/>
                      </a:pPr>
                      <a:r>
                        <a:rPr lang="en-US" sz="1800" u="none" strike="noStrike" cap="none"/>
                        <a:t>0.52 ± 0.09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215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WT 25-hep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3.35 ± 0.18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Helvetica Neue"/>
                        <a:buNone/>
                      </a:pPr>
                      <a:r>
                        <a:rPr lang="en-US" sz="1300" u="none" strike="noStrike" cap="none"/>
                        <a:t>18.6 ± 2.6</a:t>
                      </a:r>
                      <a:endParaRPr/>
                    </a:p>
                  </a:txBody>
                  <a:tcPr marL="63500" marR="63500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Macintosh PowerPoint</Application>
  <PresentationFormat>Custom</PresentationFormat>
  <Paragraphs>192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Helvetica Neue</vt:lpstr>
      <vt:lpstr>21_BasicWhite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Mike C</cp:lastModifiedBy>
  <cp:revision>1</cp:revision>
  <dcterms:modified xsi:type="dcterms:W3CDTF">2022-05-04T20:44:30Z</dcterms:modified>
</cp:coreProperties>
</file>