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93" r:id="rId2"/>
  </p:sldIdLst>
  <p:sldSz cx="6858000" cy="9144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MOU" lastIdx="1" clrIdx="0">
    <p:extLst>
      <p:ext uri="{19B8F6BF-5375-455C-9EA6-DF929625EA0E}">
        <p15:presenceInfo xmlns:p15="http://schemas.microsoft.com/office/powerpoint/2012/main" userId="Microsoft Office 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FF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E7CC325-4795-4849-9191-356D33AB4AE7}" v="3" dt="2022-07-05T20:26:31.3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05" autoAdjust="0"/>
    <p:restoredTop sz="97459" autoAdjust="0"/>
  </p:normalViewPr>
  <p:slideViewPr>
    <p:cSldViewPr snapToGrid="0" snapToObjects="1">
      <p:cViewPr varScale="1">
        <p:scale>
          <a:sx n="83" d="100"/>
          <a:sy n="83" d="100"/>
        </p:scale>
        <p:origin x="3450" y="120"/>
      </p:cViewPr>
      <p:guideLst/>
    </p:cSldViewPr>
  </p:slideViewPr>
  <p:outlineViewPr>
    <p:cViewPr>
      <p:scale>
        <a:sx n="33" d="100"/>
        <a:sy n="33" d="100"/>
      </p:scale>
      <p:origin x="0" y="-385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commentAuthors" Target="commentAuthors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urav Choudhary" userId="3592bda5-e2cd-48fa-994d-b8b90cf05d8d" providerId="ADAL" clId="{A62BAEF8-C93E-4FC1-990A-6734330C3689}"/>
    <pc:docChg chg="modSld">
      <pc:chgData name="Gaurav Choudhary" userId="3592bda5-e2cd-48fa-994d-b8b90cf05d8d" providerId="ADAL" clId="{A62BAEF8-C93E-4FC1-990A-6734330C3689}" dt="2022-07-06T17:26:03.375" v="34" actId="20577"/>
      <pc:docMkLst>
        <pc:docMk/>
      </pc:docMkLst>
      <pc:sldChg chg="modSp mod">
        <pc:chgData name="Gaurav Choudhary" userId="3592bda5-e2cd-48fa-994d-b8b90cf05d8d" providerId="ADAL" clId="{A62BAEF8-C93E-4FC1-990A-6734330C3689}" dt="2022-07-06T17:26:03.375" v="34" actId="20577"/>
        <pc:sldMkLst>
          <pc:docMk/>
          <pc:sldMk cId="3354599560" sldId="293"/>
        </pc:sldMkLst>
        <pc:spChg chg="mod">
          <ac:chgData name="Gaurav Choudhary" userId="3592bda5-e2cd-48fa-994d-b8b90cf05d8d" providerId="ADAL" clId="{A62BAEF8-C93E-4FC1-990A-6734330C3689}" dt="2022-07-06T17:26:03.375" v="34" actId="20577"/>
          <ac:spMkLst>
            <pc:docMk/>
            <pc:sldMk cId="3354599560" sldId="293"/>
            <ac:spMk id="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883D82-A14A-8C4F-8652-DFE614C33BF5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2200" y="1173163"/>
            <a:ext cx="2378075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518025"/>
            <a:ext cx="5683250" cy="36972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5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A61649-5B0B-4341-9D03-3DD056470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538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69402-CD35-1240-A2B6-6ED5AE23E6DE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632DA-D9D3-D64F-B008-5BAB0AFA5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680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69402-CD35-1240-A2B6-6ED5AE23E6DE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632DA-D9D3-D64F-B008-5BAB0AFA5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186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69402-CD35-1240-A2B6-6ED5AE23E6DE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632DA-D9D3-D64F-B008-5BAB0AFA5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298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69402-CD35-1240-A2B6-6ED5AE23E6DE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632DA-D9D3-D64F-B008-5BAB0AFA5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546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69402-CD35-1240-A2B6-6ED5AE23E6DE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632DA-D9D3-D64F-B008-5BAB0AFA5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913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69402-CD35-1240-A2B6-6ED5AE23E6DE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632DA-D9D3-D64F-B008-5BAB0AFA5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247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69402-CD35-1240-A2B6-6ED5AE23E6DE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632DA-D9D3-D64F-B008-5BAB0AFA5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508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69402-CD35-1240-A2B6-6ED5AE23E6DE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632DA-D9D3-D64F-B008-5BAB0AFA5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55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69402-CD35-1240-A2B6-6ED5AE23E6DE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632DA-D9D3-D64F-B008-5BAB0AFA5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775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69402-CD35-1240-A2B6-6ED5AE23E6DE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632DA-D9D3-D64F-B008-5BAB0AFA5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051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69402-CD35-1240-A2B6-6ED5AE23E6DE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632DA-D9D3-D64F-B008-5BAB0AFA5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668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D69402-CD35-1240-A2B6-6ED5AE23E6DE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9632DA-D9D3-D64F-B008-5BAB0AFA5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581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512360" y="-25960"/>
            <a:ext cx="5915025" cy="614923"/>
          </a:xfrm>
        </p:spPr>
        <p:txBody>
          <a:bodyPr>
            <a:normAutofit/>
          </a:bodyPr>
          <a:lstStyle/>
          <a:p>
            <a:pPr algn="ctr"/>
            <a:r>
              <a:rPr lang="en-US" sz="1400" b="1">
                <a:latin typeface="Arial" panose="020B0604020202020204" pitchFamily="34" charset="0"/>
                <a:cs typeface="Arial" panose="020B0604020202020204" pitchFamily="34" charset="0"/>
              </a:rPr>
              <a:t>Supplementary File 1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: Patient samples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8302990"/>
              </p:ext>
            </p:extLst>
          </p:nvPr>
        </p:nvGraphicFramePr>
        <p:xfrm>
          <a:off x="147396" y="588963"/>
          <a:ext cx="5915025" cy="2113598"/>
        </p:xfrm>
        <a:graphic>
          <a:graphicData uri="http://schemas.openxmlformats.org/drawingml/2006/table">
            <a:tbl>
              <a:tblPr/>
              <a:tblGrid>
                <a:gridCol w="903481">
                  <a:extLst>
                    <a:ext uri="{9D8B030D-6E8A-4147-A177-3AD203B41FA5}">
                      <a16:colId xmlns:a16="http://schemas.microsoft.com/office/drawing/2014/main" val="2811371679"/>
                    </a:ext>
                  </a:extLst>
                </a:gridCol>
                <a:gridCol w="561386">
                  <a:extLst>
                    <a:ext uri="{9D8B030D-6E8A-4147-A177-3AD203B41FA5}">
                      <a16:colId xmlns:a16="http://schemas.microsoft.com/office/drawing/2014/main" val="838383813"/>
                    </a:ext>
                  </a:extLst>
                </a:gridCol>
                <a:gridCol w="1309902">
                  <a:extLst>
                    <a:ext uri="{9D8B030D-6E8A-4147-A177-3AD203B41FA5}">
                      <a16:colId xmlns:a16="http://schemas.microsoft.com/office/drawing/2014/main" val="550570641"/>
                    </a:ext>
                  </a:extLst>
                </a:gridCol>
                <a:gridCol w="622788">
                  <a:extLst>
                    <a:ext uri="{9D8B030D-6E8A-4147-A177-3AD203B41FA5}">
                      <a16:colId xmlns:a16="http://schemas.microsoft.com/office/drawing/2014/main" val="480602176"/>
                    </a:ext>
                  </a:extLst>
                </a:gridCol>
                <a:gridCol w="818689">
                  <a:extLst>
                    <a:ext uri="{9D8B030D-6E8A-4147-A177-3AD203B41FA5}">
                      <a16:colId xmlns:a16="http://schemas.microsoft.com/office/drawing/2014/main" val="2959360587"/>
                    </a:ext>
                  </a:extLst>
                </a:gridCol>
                <a:gridCol w="830384">
                  <a:extLst>
                    <a:ext uri="{9D8B030D-6E8A-4147-A177-3AD203B41FA5}">
                      <a16:colId xmlns:a16="http://schemas.microsoft.com/office/drawing/2014/main" val="3448653394"/>
                    </a:ext>
                  </a:extLst>
                </a:gridCol>
                <a:gridCol w="868395">
                  <a:extLst>
                    <a:ext uri="{9D8B030D-6E8A-4147-A177-3AD203B41FA5}">
                      <a16:colId xmlns:a16="http://schemas.microsoft.com/office/drawing/2014/main" val="3569268386"/>
                    </a:ext>
                  </a:extLst>
                </a:gridCol>
              </a:tblGrid>
              <a:tr h="3513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Diagnosis</a:t>
                      </a:r>
                    </a:p>
                  </a:txBody>
                  <a:tcPr marL="8785" marR="8785" marT="878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Subtype</a:t>
                      </a:r>
                    </a:p>
                  </a:txBody>
                  <a:tcPr marL="8785" marR="8785" marT="878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Mutations</a:t>
                      </a:r>
                    </a:p>
                  </a:txBody>
                  <a:tcPr marL="8785" marR="8785" marT="878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Hgb (GM/DL)</a:t>
                      </a:r>
                    </a:p>
                  </a:txBody>
                  <a:tcPr marL="8785" marR="8785" marT="878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WBC (X10^3/ML)</a:t>
                      </a:r>
                    </a:p>
                  </a:txBody>
                  <a:tcPr marL="8785" marR="8785" marT="878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Plts (X10^3/ML)</a:t>
                      </a:r>
                    </a:p>
                  </a:txBody>
                  <a:tcPr marL="8785" marR="8785" marT="878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Cytogenetics</a:t>
                      </a:r>
                    </a:p>
                  </a:txBody>
                  <a:tcPr marL="8785" marR="8785" marT="878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5270443"/>
                  </a:ext>
                </a:extLst>
              </a:tr>
              <a:tr h="1774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MDS1</a:t>
                      </a:r>
                    </a:p>
                  </a:txBody>
                  <a:tcPr marL="8785" marR="8785" marT="87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RA </a:t>
                      </a:r>
                    </a:p>
                  </a:txBody>
                  <a:tcPr marL="8785" marR="8785" marT="87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SF3B1, TET2</a:t>
                      </a:r>
                    </a:p>
                  </a:txBody>
                  <a:tcPr marL="8785" marR="8785" marT="87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8785" marR="8785" marT="87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8785" marR="8785" marT="87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110</a:t>
                      </a:r>
                    </a:p>
                  </a:txBody>
                  <a:tcPr marL="8785" marR="8785" marT="87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NML</a:t>
                      </a:r>
                    </a:p>
                  </a:txBody>
                  <a:tcPr marL="8785" marR="8785" marT="87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8232797"/>
                  </a:ext>
                </a:extLst>
              </a:tr>
              <a:tr h="52708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MDS2</a:t>
                      </a:r>
                    </a:p>
                  </a:txBody>
                  <a:tcPr marL="8785" marR="8785" marT="87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RAEB</a:t>
                      </a:r>
                    </a:p>
                  </a:txBody>
                  <a:tcPr marL="8785" marR="8785" marT="87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SF3B1, RUNX1, BCOR, NRAS, DNMT3A</a:t>
                      </a:r>
                    </a:p>
                  </a:txBody>
                  <a:tcPr marL="8785" marR="8785" marT="87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8785" marR="8785" marT="87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8785" marR="8785" marT="87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8785" marR="8785" marT="87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+13</a:t>
                      </a:r>
                    </a:p>
                  </a:txBody>
                  <a:tcPr marL="8785" marR="8785" marT="87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1489808"/>
                  </a:ext>
                </a:extLst>
              </a:tr>
              <a:tr h="3513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MDS3</a:t>
                      </a:r>
                    </a:p>
                  </a:txBody>
                  <a:tcPr marL="8785" marR="8785" marT="87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RCMD</a:t>
                      </a:r>
                    </a:p>
                  </a:txBody>
                  <a:tcPr marL="8785" marR="8785" marT="87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SF3B1, IDH1, JAK2, KRAS, TET2</a:t>
                      </a:r>
                    </a:p>
                  </a:txBody>
                  <a:tcPr marL="8785" marR="8785" marT="87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8785" marR="8785" marT="87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8785" marR="8785" marT="87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</a:t>
                      </a:r>
                    </a:p>
                  </a:txBody>
                  <a:tcPr marL="8785" marR="8785" marT="87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NML</a:t>
                      </a:r>
                    </a:p>
                  </a:txBody>
                  <a:tcPr marL="8785" marR="8785" marT="87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5870609"/>
                  </a:ext>
                </a:extLst>
              </a:tr>
              <a:tr h="1774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MDS4</a:t>
                      </a:r>
                    </a:p>
                  </a:txBody>
                  <a:tcPr marL="8785" marR="8785" marT="87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RCMD</a:t>
                      </a:r>
                    </a:p>
                  </a:txBody>
                  <a:tcPr marL="8785" marR="8785" marT="87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SF3B1, TET2</a:t>
                      </a:r>
                    </a:p>
                  </a:txBody>
                  <a:tcPr marL="8785" marR="8785" marT="87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8785" marR="8785" marT="87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8785" marR="8785" marT="87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120</a:t>
                      </a:r>
                    </a:p>
                  </a:txBody>
                  <a:tcPr marL="8785" marR="8785" marT="87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del(5q) </a:t>
                      </a:r>
                    </a:p>
                  </a:txBody>
                  <a:tcPr marL="8785" marR="8785" marT="87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2215370"/>
                  </a:ext>
                </a:extLst>
              </a:tr>
              <a:tr h="1774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MDS5</a:t>
                      </a:r>
                    </a:p>
                  </a:txBody>
                  <a:tcPr marL="8785" marR="8785" marT="87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RCMD</a:t>
                      </a:r>
                    </a:p>
                  </a:txBody>
                  <a:tcPr marL="8785" marR="8785" marT="87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SF3B1</a:t>
                      </a:r>
                    </a:p>
                  </a:txBody>
                  <a:tcPr marL="8785" marR="8785" marT="87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8785" marR="8785" marT="87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785" marR="8785" marT="87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8785" marR="8785" marT="87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NML</a:t>
                      </a:r>
                    </a:p>
                  </a:txBody>
                  <a:tcPr marL="8785" marR="8785" marT="87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2636858"/>
                  </a:ext>
                </a:extLst>
              </a:tr>
              <a:tr h="3513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MDS6</a:t>
                      </a:r>
                    </a:p>
                  </a:txBody>
                  <a:tcPr marL="8785" marR="8785" marT="87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RCMD</a:t>
                      </a:r>
                    </a:p>
                  </a:txBody>
                  <a:tcPr marL="8785" marR="8785" marT="87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SF3B1, TET2, GNAS</a:t>
                      </a:r>
                    </a:p>
                  </a:txBody>
                  <a:tcPr marL="8785" marR="8785" marT="87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8785" marR="8785" marT="87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8785" marR="8785" marT="87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</a:t>
                      </a:r>
                    </a:p>
                  </a:txBody>
                  <a:tcPr marL="8785" marR="8785" marT="87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NML</a:t>
                      </a:r>
                    </a:p>
                  </a:txBody>
                  <a:tcPr marL="8785" marR="8785" marT="87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60098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45995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81247</TotalTime>
  <Words>98</Words>
  <Application>Microsoft Office PowerPoint</Application>
  <PresentationFormat>On-screen Show (4:3)</PresentationFormat>
  <Paragraphs>50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Supplementary File 1: Patient samples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Gaurav Choudhary</cp:lastModifiedBy>
  <cp:revision>315</cp:revision>
  <cp:lastPrinted>2021-12-21T15:05:07Z</cp:lastPrinted>
  <dcterms:created xsi:type="dcterms:W3CDTF">2019-12-11T18:30:18Z</dcterms:created>
  <dcterms:modified xsi:type="dcterms:W3CDTF">2022-07-06T17:26:03Z</dcterms:modified>
</cp:coreProperties>
</file>