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327"/>
  </p:normalViewPr>
  <p:slideViewPr>
    <p:cSldViewPr snapToGrid="0" snapToObjects="1" showGuides="1">
      <p:cViewPr>
        <p:scale>
          <a:sx n="140" d="100"/>
          <a:sy n="140" d="100"/>
        </p:scale>
        <p:origin x="-456" y="-12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EB0EBC0-28E7-8C43-AB3E-3375F1B3C4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209FE83D-E49D-2D42-9AFC-C6C7878DEC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7D56B37-DE77-9642-8A59-87798858B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856F-EBDF-5C4B-88C0-F416672E5316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3FE07E0-B517-8448-80B4-88FD3B624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FF52FB4-3446-AF4E-AC6E-E7D4B18E5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875750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3F0012-8951-BD48-A2FF-E17D05218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EE5085E-34F6-6247-AEE8-7696EE58E9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D29B11A-3E66-3A48-A995-22282B559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856F-EBDF-5C4B-88C0-F416672E5316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27BE7C8-32D6-2846-8B18-ACD790129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683CB8F-2CE5-CC40-9293-99F176276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044863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513B2F38-F646-384E-B642-7CC379F407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15190D0D-53B5-7F4B-85F0-32EC332CF2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56B5660-B642-5449-A575-7F50AAEA8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856F-EBDF-5C4B-88C0-F416672E5316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8B12C22-F194-A242-ADC1-F3C5FF596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F44F2C0-68B5-DC4E-8C44-EC3680D85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870231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13D2DA6-9ADE-F04E-A450-F0CAB9298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BB2F448-4FE6-104B-91E4-77E7FCF07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07054AA-050C-F24D-AF8E-12ACF6FFD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856F-EBDF-5C4B-88C0-F416672E5316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3C813EC-FB4C-4E4C-9402-C33DFED4C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158E62D-05A0-504E-A5B5-CC48A676D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445985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01AC0E0-CBA6-0C40-8D53-8C4E762EE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69E3700-0EF7-B246-B229-9E1016E84E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ED7F912-8899-A04D-82AA-0307F70D8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856F-EBDF-5C4B-88C0-F416672E5316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1B5B537-B2BD-834F-A8E1-2E4A94EB7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6124AD8-B281-4F4C-96D2-946E3F0D2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184092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3187222-8F91-FE4E-BA12-B65753D45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8A6DF34-0489-5342-8E51-97900F7AEE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3201A57-D8C1-E14E-9614-A80031C910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5F95175E-6C81-4142-A996-05736F2CC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856F-EBDF-5C4B-88C0-F416672E5316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9991F8B5-1549-8A45-A2FC-BF4784FA0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FF12FEA3-5919-7E4D-AE0E-C4B7247DC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043544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101A8DB-CE6D-7848-B39D-C8AF37B5F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EC72441-9933-F543-A6F6-A76F3AB66B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B6251D3A-A1AD-D949-B995-C9901C1697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242CB4A-A93E-9441-8D0F-13415E6925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A02325-CE92-6C47-AB6C-73980F286D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AE9E6771-D95D-B342-886D-52097240B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856F-EBDF-5C4B-88C0-F416672E5316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CDD90DE4-1422-D340-87CF-7FD7149DD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E5620D78-D025-A640-AA6B-AE1C958A1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637001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F21A418-D321-A646-A951-2B3349114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1E2005FD-525F-5149-ABE0-8E8E30340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856F-EBDF-5C4B-88C0-F416672E5316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CB84CB6E-6D8A-E547-9B47-1E7347448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0D09F2AE-67CD-6641-912B-48150D170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195873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BDC25A14-0757-6540-93AE-FB8CB659C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856F-EBDF-5C4B-88C0-F416672E5316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E8D50F80-93E7-7246-8045-300D9C2D2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F7D7AA8-F59D-4D46-B889-312C5B36C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065076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B523A8B-9913-6448-B97B-C0BAE0ACD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376874E-C1BF-EB45-B040-E689AFD65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E5446DBF-197C-FA48-9ECE-7D20208092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AFF5C58-3C1B-AD43-A238-9F2A8815B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856F-EBDF-5C4B-88C0-F416672E5316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23E1AB0E-38EB-4A40-8BDB-EFAD54F1F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0A18F8AF-C551-CC48-8F95-EF926A732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69351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1FEB954-4511-A044-9E12-AF8983C84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1C37B579-77E5-924E-BB47-5601CED394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4788092B-11CD-9B40-90D3-2E090EEB55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8ACD342-9F67-7949-8BCF-7F46A8F51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4856F-EBDF-5C4B-88C0-F416672E5316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A5408517-8BC8-B744-91EA-996E5C3F4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2995173-4EF0-6947-ABDE-B82CADD3E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535603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63659C-B884-B247-8F81-926210B1D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2FE17BE-67AF-C046-B6D1-04447F57B8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074C371-3E4B-B64D-8524-01AFCE73D6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4856F-EBDF-5C4B-88C0-F416672E5316}" type="datetimeFigureOut">
              <a:rPr kumimoji="1" lang="zh-TW" altLang="en-US" smtClean="0"/>
              <a:t>2022/8/24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858A453-792E-8D43-8DDB-2BB9800B9C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3633339-405F-194E-BC28-2BBFB8F458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6798F-8586-1E4E-AA16-A30A2349CA61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566762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群組 43">
            <a:extLst>
              <a:ext uri="{FF2B5EF4-FFF2-40B4-BE49-F238E27FC236}">
                <a16:creationId xmlns:a16="http://schemas.microsoft.com/office/drawing/2014/main" id="{CACE73EE-2A26-955A-AFC6-4BA1555E8026}"/>
              </a:ext>
            </a:extLst>
          </p:cNvPr>
          <p:cNvGrpSpPr/>
          <p:nvPr/>
        </p:nvGrpSpPr>
        <p:grpSpPr>
          <a:xfrm>
            <a:off x="164264" y="2106256"/>
            <a:ext cx="6096000" cy="2681420"/>
            <a:chOff x="0" y="2100645"/>
            <a:chExt cx="5701957" cy="2298357"/>
          </a:xfrm>
        </p:grpSpPr>
        <p:pic>
          <p:nvPicPr>
            <p:cNvPr id="29" name="圖片 28" descr="一張含有 文字, 室內, 黑暗 的圖片&#10;&#10;自動產生的描述">
              <a:extLst>
                <a:ext uri="{FF2B5EF4-FFF2-40B4-BE49-F238E27FC236}">
                  <a16:creationId xmlns:a16="http://schemas.microsoft.com/office/drawing/2014/main" id="{3B6B0A49-3119-3502-C387-319D7D6F1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2100645"/>
              <a:ext cx="2851665" cy="2298357"/>
            </a:xfrm>
            <a:prstGeom prst="rect">
              <a:avLst/>
            </a:prstGeom>
          </p:spPr>
        </p:pic>
        <p:pic>
          <p:nvPicPr>
            <p:cNvPr id="31" name="圖片 30" descr="一張含有 室內, 白色 的圖片&#10;&#10;自動產生的描述">
              <a:extLst>
                <a:ext uri="{FF2B5EF4-FFF2-40B4-BE49-F238E27FC236}">
                  <a16:creationId xmlns:a16="http://schemas.microsoft.com/office/drawing/2014/main" id="{FDAAB83F-D2BE-0886-E0BE-BBED457DD9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0293" y="2100646"/>
              <a:ext cx="2851664" cy="2298356"/>
            </a:xfrm>
            <a:prstGeom prst="rect">
              <a:avLst/>
            </a:prstGeom>
          </p:spPr>
        </p:pic>
      </p:grpSp>
      <p:pic>
        <p:nvPicPr>
          <p:cNvPr id="41" name="圖片 40">
            <a:extLst>
              <a:ext uri="{FF2B5EF4-FFF2-40B4-BE49-F238E27FC236}">
                <a16:creationId xmlns:a16="http://schemas.microsoft.com/office/drawing/2014/main" id="{90CB61CB-650A-7997-B098-D480101953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8097" y="2100645"/>
            <a:ext cx="3113903" cy="2509713"/>
          </a:xfrm>
          <a:prstGeom prst="rect">
            <a:avLst/>
          </a:prstGeom>
        </p:spPr>
      </p:pic>
      <p:pic>
        <p:nvPicPr>
          <p:cNvPr id="43" name="圖片 42" descr="一張含有 文字, 室內, 廚房電器 的圖片&#10;&#10;自動產生的描述">
            <a:extLst>
              <a:ext uri="{FF2B5EF4-FFF2-40B4-BE49-F238E27FC236}">
                <a16:creationId xmlns:a16="http://schemas.microsoft.com/office/drawing/2014/main" id="{346130E6-E09C-88AE-643C-E21933A8B0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100645"/>
            <a:ext cx="3113903" cy="2509713"/>
          </a:xfrm>
          <a:prstGeom prst="rect">
            <a:avLst/>
          </a:prstGeom>
        </p:spPr>
      </p:pic>
      <p:sp>
        <p:nvSpPr>
          <p:cNvPr id="45" name="文字方塊 44">
            <a:extLst>
              <a:ext uri="{FF2B5EF4-FFF2-40B4-BE49-F238E27FC236}">
                <a16:creationId xmlns:a16="http://schemas.microsoft.com/office/drawing/2014/main" id="{700C96A4-8CCF-251A-8071-916EA965ADE0}"/>
              </a:ext>
            </a:extLst>
          </p:cNvPr>
          <p:cNvSpPr txBox="1"/>
          <p:nvPr/>
        </p:nvSpPr>
        <p:spPr>
          <a:xfrm>
            <a:off x="139129" y="2750695"/>
            <a:ext cx="6671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b="1" dirty="0">
                <a:solidFill>
                  <a:schemeClr val="bg1"/>
                </a:solidFill>
              </a:rPr>
              <a:t>250kDa</a:t>
            </a:r>
            <a:endParaRPr kumimoji="1" lang="zh-TW" altLang="en-US" sz="1200" b="1" dirty="0">
              <a:solidFill>
                <a:schemeClr val="bg1"/>
              </a:solidFill>
            </a:endParaRPr>
          </a:p>
        </p:txBody>
      </p:sp>
      <p:sp>
        <p:nvSpPr>
          <p:cNvPr id="46" name="文字方塊 45">
            <a:extLst>
              <a:ext uri="{FF2B5EF4-FFF2-40B4-BE49-F238E27FC236}">
                <a16:creationId xmlns:a16="http://schemas.microsoft.com/office/drawing/2014/main" id="{AE9A6973-4CC1-0845-4DF7-93F8FC85B43B}"/>
              </a:ext>
            </a:extLst>
          </p:cNvPr>
          <p:cNvSpPr txBox="1"/>
          <p:nvPr/>
        </p:nvSpPr>
        <p:spPr>
          <a:xfrm>
            <a:off x="141629" y="2873115"/>
            <a:ext cx="6671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b="1" dirty="0">
                <a:solidFill>
                  <a:schemeClr val="bg1"/>
                </a:solidFill>
              </a:rPr>
              <a:t>130kDa</a:t>
            </a:r>
            <a:endParaRPr kumimoji="1" lang="zh-TW" altLang="en-US" sz="1200" b="1" dirty="0">
              <a:solidFill>
                <a:schemeClr val="bg1"/>
              </a:solidFill>
            </a:endParaRPr>
          </a:p>
        </p:txBody>
      </p:sp>
      <p:sp>
        <p:nvSpPr>
          <p:cNvPr id="47" name="文字方塊 46">
            <a:extLst>
              <a:ext uri="{FF2B5EF4-FFF2-40B4-BE49-F238E27FC236}">
                <a16:creationId xmlns:a16="http://schemas.microsoft.com/office/drawing/2014/main" id="{016A2818-7A53-504D-54D6-A15B1E2D81BD}"/>
              </a:ext>
            </a:extLst>
          </p:cNvPr>
          <p:cNvSpPr txBox="1"/>
          <p:nvPr/>
        </p:nvSpPr>
        <p:spPr>
          <a:xfrm>
            <a:off x="144129" y="2988040"/>
            <a:ext cx="6671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b="1" dirty="0">
                <a:solidFill>
                  <a:schemeClr val="bg1"/>
                </a:solidFill>
              </a:rPr>
              <a:t>100kDa</a:t>
            </a:r>
            <a:endParaRPr kumimoji="1" lang="zh-TW" altLang="en-US" sz="1200" b="1" dirty="0">
              <a:solidFill>
                <a:schemeClr val="bg1"/>
              </a:solidFill>
            </a:endParaRPr>
          </a:p>
        </p:txBody>
      </p:sp>
      <p:sp>
        <p:nvSpPr>
          <p:cNvPr id="48" name="文字方塊 47">
            <a:extLst>
              <a:ext uri="{FF2B5EF4-FFF2-40B4-BE49-F238E27FC236}">
                <a16:creationId xmlns:a16="http://schemas.microsoft.com/office/drawing/2014/main" id="{98BC1C6B-A5C9-23BB-A41E-DB490E469D90}"/>
              </a:ext>
            </a:extLst>
          </p:cNvPr>
          <p:cNvSpPr txBox="1"/>
          <p:nvPr/>
        </p:nvSpPr>
        <p:spPr>
          <a:xfrm>
            <a:off x="146416" y="3125450"/>
            <a:ext cx="588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b="1" dirty="0">
                <a:solidFill>
                  <a:schemeClr val="bg1"/>
                </a:solidFill>
              </a:rPr>
              <a:t>75kDa</a:t>
            </a:r>
            <a:endParaRPr kumimoji="1" lang="zh-TW" altLang="en-US" sz="1200" b="1" dirty="0">
              <a:solidFill>
                <a:schemeClr val="bg1"/>
              </a:solidFill>
            </a:endParaRPr>
          </a:p>
        </p:txBody>
      </p:sp>
      <p:sp>
        <p:nvSpPr>
          <p:cNvPr id="49" name="文字方塊 48">
            <a:extLst>
              <a:ext uri="{FF2B5EF4-FFF2-40B4-BE49-F238E27FC236}">
                <a16:creationId xmlns:a16="http://schemas.microsoft.com/office/drawing/2014/main" id="{26B23726-629B-10D9-C226-9F981A4E3E3E}"/>
              </a:ext>
            </a:extLst>
          </p:cNvPr>
          <p:cNvSpPr txBox="1"/>
          <p:nvPr/>
        </p:nvSpPr>
        <p:spPr>
          <a:xfrm>
            <a:off x="148916" y="3300335"/>
            <a:ext cx="588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b="1" dirty="0">
                <a:solidFill>
                  <a:schemeClr val="bg1"/>
                </a:solidFill>
              </a:rPr>
              <a:t>55kDa</a:t>
            </a:r>
            <a:endParaRPr kumimoji="1" lang="zh-TW" altLang="en-US" sz="1200" b="1" dirty="0">
              <a:solidFill>
                <a:schemeClr val="bg1"/>
              </a:solidFill>
            </a:endParaRPr>
          </a:p>
        </p:txBody>
      </p:sp>
      <p:sp>
        <p:nvSpPr>
          <p:cNvPr id="50" name="文字方塊 49">
            <a:extLst>
              <a:ext uri="{FF2B5EF4-FFF2-40B4-BE49-F238E27FC236}">
                <a16:creationId xmlns:a16="http://schemas.microsoft.com/office/drawing/2014/main" id="{FA3C3F25-2FBF-1647-849C-DBDD0247FA7E}"/>
              </a:ext>
            </a:extLst>
          </p:cNvPr>
          <p:cNvSpPr txBox="1"/>
          <p:nvPr/>
        </p:nvSpPr>
        <p:spPr>
          <a:xfrm>
            <a:off x="151416" y="3640110"/>
            <a:ext cx="588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b="1" dirty="0">
                <a:solidFill>
                  <a:schemeClr val="bg1"/>
                </a:solidFill>
              </a:rPr>
              <a:t>35kDa</a:t>
            </a:r>
            <a:endParaRPr kumimoji="1" lang="zh-TW" altLang="en-US" sz="1200" b="1" dirty="0">
              <a:solidFill>
                <a:schemeClr val="bg1"/>
              </a:solidFill>
            </a:endParaRPr>
          </a:p>
        </p:txBody>
      </p:sp>
      <p:sp>
        <p:nvSpPr>
          <p:cNvPr id="51" name="文字方塊 50">
            <a:extLst>
              <a:ext uri="{FF2B5EF4-FFF2-40B4-BE49-F238E27FC236}">
                <a16:creationId xmlns:a16="http://schemas.microsoft.com/office/drawing/2014/main" id="{DE045250-0240-BADD-87C4-54A785755BDA}"/>
              </a:ext>
            </a:extLst>
          </p:cNvPr>
          <p:cNvSpPr txBox="1"/>
          <p:nvPr/>
        </p:nvSpPr>
        <p:spPr>
          <a:xfrm>
            <a:off x="3205343" y="3438834"/>
            <a:ext cx="6303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b="1" dirty="0">
                <a:latin typeface="Symbol" pitchFamily="2" charset="2"/>
              </a:rPr>
              <a:t>b</a:t>
            </a:r>
            <a:r>
              <a:rPr kumimoji="1" lang="en-US" altLang="zh-TW" sz="1200" b="1" dirty="0"/>
              <a:t>-actin</a:t>
            </a:r>
            <a:endParaRPr kumimoji="1" lang="zh-TW" altLang="en-US" sz="1200" b="1" dirty="0"/>
          </a:p>
        </p:txBody>
      </p:sp>
      <p:sp>
        <p:nvSpPr>
          <p:cNvPr id="52" name="文字方塊 51">
            <a:extLst>
              <a:ext uri="{FF2B5EF4-FFF2-40B4-BE49-F238E27FC236}">
                <a16:creationId xmlns:a16="http://schemas.microsoft.com/office/drawing/2014/main" id="{FB2EFA88-AABA-AC6E-D70A-6DCFEE3B2C66}"/>
              </a:ext>
            </a:extLst>
          </p:cNvPr>
          <p:cNvSpPr txBox="1"/>
          <p:nvPr/>
        </p:nvSpPr>
        <p:spPr>
          <a:xfrm>
            <a:off x="3097465" y="2861333"/>
            <a:ext cx="6637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b="1" dirty="0">
                <a:latin typeface="Calibri" panose="020F0502020204030204" pitchFamily="34" charset="0"/>
                <a:cs typeface="Calibri" panose="020F0502020204030204" pitchFamily="34" charset="0"/>
              </a:rPr>
              <a:t>P-</a:t>
            </a:r>
            <a:r>
              <a:rPr kumimoji="1" lang="en-US" altLang="zh-TW" sz="12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eNOS</a:t>
            </a:r>
            <a:endParaRPr kumimoji="1" lang="zh-TW" altLang="en-US"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文字方塊 52">
            <a:extLst>
              <a:ext uri="{FF2B5EF4-FFF2-40B4-BE49-F238E27FC236}">
                <a16:creationId xmlns:a16="http://schemas.microsoft.com/office/drawing/2014/main" id="{C77864B4-D525-42AE-00DD-311F58DFBAB6}"/>
              </a:ext>
            </a:extLst>
          </p:cNvPr>
          <p:cNvSpPr txBox="1"/>
          <p:nvPr/>
        </p:nvSpPr>
        <p:spPr>
          <a:xfrm>
            <a:off x="9499264" y="2696051"/>
            <a:ext cx="538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b="1" dirty="0" err="1">
                <a:latin typeface="Calibri" panose="020F0502020204030204" pitchFamily="34" charset="0"/>
                <a:cs typeface="Calibri" panose="020F0502020204030204" pitchFamily="34" charset="0"/>
              </a:rPr>
              <a:t>eNOS</a:t>
            </a:r>
            <a:endParaRPr kumimoji="1" lang="zh-TW" altLang="en-US"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" name="文字方塊 54">
            <a:extLst>
              <a:ext uri="{FF2B5EF4-FFF2-40B4-BE49-F238E27FC236}">
                <a16:creationId xmlns:a16="http://schemas.microsoft.com/office/drawing/2014/main" id="{833718D6-D5C5-9264-8313-985498E4B7A8}"/>
              </a:ext>
            </a:extLst>
          </p:cNvPr>
          <p:cNvSpPr txBox="1"/>
          <p:nvPr/>
        </p:nvSpPr>
        <p:spPr>
          <a:xfrm>
            <a:off x="9416819" y="3139871"/>
            <a:ext cx="639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b="1" dirty="0">
                <a:latin typeface="Calibri" panose="020F0502020204030204" pitchFamily="34" charset="0"/>
                <a:cs typeface="Calibri" panose="020F0502020204030204" pitchFamily="34" charset="0"/>
              </a:rPr>
              <a:t>SPTLC1</a:t>
            </a:r>
            <a:endParaRPr kumimoji="1" lang="zh-TW" altLang="en-US"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6" name="文字方塊 55">
            <a:extLst>
              <a:ext uri="{FF2B5EF4-FFF2-40B4-BE49-F238E27FC236}">
                <a16:creationId xmlns:a16="http://schemas.microsoft.com/office/drawing/2014/main" id="{D079B80E-7AA9-0B36-717C-F6D2BD9FE1CA}"/>
              </a:ext>
            </a:extLst>
          </p:cNvPr>
          <p:cNvSpPr txBox="1"/>
          <p:nvPr/>
        </p:nvSpPr>
        <p:spPr>
          <a:xfrm>
            <a:off x="3750522" y="3546157"/>
            <a:ext cx="10246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dirty="0"/>
              <a:t>1 2 3 4 56 7 8</a:t>
            </a:r>
            <a:endParaRPr kumimoji="1" lang="zh-TW" altLang="en-US" sz="1200" dirty="0"/>
          </a:p>
        </p:txBody>
      </p:sp>
      <p:sp>
        <p:nvSpPr>
          <p:cNvPr id="58" name="文字方塊 57">
            <a:extLst>
              <a:ext uri="{FF2B5EF4-FFF2-40B4-BE49-F238E27FC236}">
                <a16:creationId xmlns:a16="http://schemas.microsoft.com/office/drawing/2014/main" id="{42F47829-62A1-7566-1B6B-35C85FF384D7}"/>
              </a:ext>
            </a:extLst>
          </p:cNvPr>
          <p:cNvSpPr txBox="1"/>
          <p:nvPr/>
        </p:nvSpPr>
        <p:spPr>
          <a:xfrm>
            <a:off x="9921773" y="3040957"/>
            <a:ext cx="10246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dirty="0"/>
              <a:t>1 2 3 4 56 7 8</a:t>
            </a:r>
            <a:endParaRPr kumimoji="1" lang="zh-TW" altLang="en-US" sz="1200" dirty="0"/>
          </a:p>
        </p:txBody>
      </p:sp>
      <p:sp>
        <p:nvSpPr>
          <p:cNvPr id="59" name="文字方塊 58">
            <a:extLst>
              <a:ext uri="{FF2B5EF4-FFF2-40B4-BE49-F238E27FC236}">
                <a16:creationId xmlns:a16="http://schemas.microsoft.com/office/drawing/2014/main" id="{2A57CECA-2492-31DB-B0DF-382A211A7FBA}"/>
              </a:ext>
            </a:extLst>
          </p:cNvPr>
          <p:cNvSpPr txBox="1"/>
          <p:nvPr/>
        </p:nvSpPr>
        <p:spPr>
          <a:xfrm>
            <a:off x="6137242" y="4610358"/>
            <a:ext cx="207133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Lane 1: WT1</a:t>
            </a:r>
          </a:p>
          <a:p>
            <a:r>
              <a:rPr kumimoji="1" lang="en-US" altLang="zh-TW" dirty="0"/>
              <a:t>Lane 2: SPTLC1 KO 1</a:t>
            </a:r>
          </a:p>
          <a:p>
            <a:r>
              <a:rPr kumimoji="1" lang="en-US" altLang="zh-TW" dirty="0"/>
              <a:t>Lane 3: WT2</a:t>
            </a:r>
          </a:p>
          <a:p>
            <a:r>
              <a:rPr kumimoji="1" lang="en-US" altLang="zh-TW" dirty="0"/>
              <a:t>Lane 4: SPTLC1 KO 2</a:t>
            </a:r>
            <a:endParaRPr kumimoji="1" lang="zh-TW" altLang="en-US" dirty="0"/>
          </a:p>
          <a:p>
            <a:r>
              <a:rPr kumimoji="1" lang="en-US" altLang="zh-TW" dirty="0"/>
              <a:t>Lane 5: WT3</a:t>
            </a:r>
          </a:p>
          <a:p>
            <a:r>
              <a:rPr kumimoji="1" lang="en-US" altLang="zh-TW" dirty="0"/>
              <a:t>Lane 6: SPTLC1 KO 3</a:t>
            </a:r>
            <a:endParaRPr kumimoji="1" lang="zh-TW" altLang="en-US" dirty="0"/>
          </a:p>
          <a:p>
            <a:r>
              <a:rPr kumimoji="1" lang="en-US" altLang="zh-TW" dirty="0"/>
              <a:t>Lane 7: WT4</a:t>
            </a:r>
          </a:p>
          <a:p>
            <a:r>
              <a:rPr kumimoji="1" lang="en-US" altLang="zh-TW" dirty="0"/>
              <a:t>Lane 8: SPTLC1 KO 4</a:t>
            </a:r>
            <a:endParaRPr kumimoji="1" lang="zh-TW" altLang="en-US" dirty="0"/>
          </a:p>
          <a:p>
            <a:endParaRPr kumimoji="1" lang="zh-TW" altLang="en-US" dirty="0"/>
          </a:p>
        </p:txBody>
      </p:sp>
      <p:sp>
        <p:nvSpPr>
          <p:cNvPr id="60" name="文字方塊 59">
            <a:extLst>
              <a:ext uri="{FF2B5EF4-FFF2-40B4-BE49-F238E27FC236}">
                <a16:creationId xmlns:a16="http://schemas.microsoft.com/office/drawing/2014/main" id="{7C0BDBFD-2287-EA18-6FCF-A57C320E5BC1}"/>
              </a:ext>
            </a:extLst>
          </p:cNvPr>
          <p:cNvSpPr txBox="1"/>
          <p:nvPr/>
        </p:nvSpPr>
        <p:spPr>
          <a:xfrm>
            <a:off x="6318308" y="2557551"/>
            <a:ext cx="6671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b="1" dirty="0">
                <a:solidFill>
                  <a:schemeClr val="bg1"/>
                </a:solidFill>
              </a:rPr>
              <a:t>250kDa</a:t>
            </a:r>
            <a:endParaRPr kumimoji="1" lang="zh-TW" altLang="en-US" sz="1200" b="1" dirty="0">
              <a:solidFill>
                <a:schemeClr val="bg1"/>
              </a:solidFill>
            </a:endParaRPr>
          </a:p>
        </p:txBody>
      </p:sp>
      <p:sp>
        <p:nvSpPr>
          <p:cNvPr id="61" name="文字方塊 60">
            <a:extLst>
              <a:ext uri="{FF2B5EF4-FFF2-40B4-BE49-F238E27FC236}">
                <a16:creationId xmlns:a16="http://schemas.microsoft.com/office/drawing/2014/main" id="{F4890608-D337-3449-1ACB-1C2012DA8AA9}"/>
              </a:ext>
            </a:extLst>
          </p:cNvPr>
          <p:cNvSpPr txBox="1"/>
          <p:nvPr/>
        </p:nvSpPr>
        <p:spPr>
          <a:xfrm>
            <a:off x="6320808" y="2679971"/>
            <a:ext cx="6671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b="1" dirty="0">
                <a:solidFill>
                  <a:schemeClr val="bg1"/>
                </a:solidFill>
              </a:rPr>
              <a:t>130kDa</a:t>
            </a:r>
            <a:endParaRPr kumimoji="1" lang="zh-TW" altLang="en-US" sz="1200" b="1" dirty="0">
              <a:solidFill>
                <a:schemeClr val="bg1"/>
              </a:solidFill>
            </a:endParaRPr>
          </a:p>
        </p:txBody>
      </p:sp>
      <p:sp>
        <p:nvSpPr>
          <p:cNvPr id="62" name="文字方塊 61">
            <a:extLst>
              <a:ext uri="{FF2B5EF4-FFF2-40B4-BE49-F238E27FC236}">
                <a16:creationId xmlns:a16="http://schemas.microsoft.com/office/drawing/2014/main" id="{9BB46C7F-012B-9528-2D60-8B0ED7B002DF}"/>
              </a:ext>
            </a:extLst>
          </p:cNvPr>
          <p:cNvSpPr txBox="1"/>
          <p:nvPr/>
        </p:nvSpPr>
        <p:spPr>
          <a:xfrm>
            <a:off x="6323308" y="2794896"/>
            <a:ext cx="6671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b="1" dirty="0">
                <a:solidFill>
                  <a:schemeClr val="bg1"/>
                </a:solidFill>
              </a:rPr>
              <a:t>100kDa</a:t>
            </a:r>
            <a:endParaRPr kumimoji="1" lang="zh-TW" altLang="en-US" sz="1200" b="1" dirty="0">
              <a:solidFill>
                <a:schemeClr val="bg1"/>
              </a:solidFill>
            </a:endParaRPr>
          </a:p>
        </p:txBody>
      </p:sp>
      <p:sp>
        <p:nvSpPr>
          <p:cNvPr id="63" name="文字方塊 62">
            <a:extLst>
              <a:ext uri="{FF2B5EF4-FFF2-40B4-BE49-F238E27FC236}">
                <a16:creationId xmlns:a16="http://schemas.microsoft.com/office/drawing/2014/main" id="{C15B470D-0124-C0DB-3A28-A91C838BD696}"/>
              </a:ext>
            </a:extLst>
          </p:cNvPr>
          <p:cNvSpPr txBox="1"/>
          <p:nvPr/>
        </p:nvSpPr>
        <p:spPr>
          <a:xfrm>
            <a:off x="6355788" y="2932306"/>
            <a:ext cx="588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b="1" dirty="0">
                <a:solidFill>
                  <a:schemeClr val="bg1"/>
                </a:solidFill>
              </a:rPr>
              <a:t>75kDa</a:t>
            </a:r>
            <a:endParaRPr kumimoji="1" lang="zh-TW" altLang="en-US" sz="1200" b="1" dirty="0">
              <a:solidFill>
                <a:schemeClr val="bg1"/>
              </a:solidFill>
            </a:endParaRPr>
          </a:p>
        </p:txBody>
      </p:sp>
      <p:sp>
        <p:nvSpPr>
          <p:cNvPr id="64" name="文字方塊 63">
            <a:extLst>
              <a:ext uri="{FF2B5EF4-FFF2-40B4-BE49-F238E27FC236}">
                <a16:creationId xmlns:a16="http://schemas.microsoft.com/office/drawing/2014/main" id="{AC5A2599-44A1-9E62-F706-AB994CF7B88F}"/>
              </a:ext>
            </a:extLst>
          </p:cNvPr>
          <p:cNvSpPr txBox="1"/>
          <p:nvPr/>
        </p:nvSpPr>
        <p:spPr>
          <a:xfrm>
            <a:off x="6358288" y="3107191"/>
            <a:ext cx="588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b="1" dirty="0">
                <a:solidFill>
                  <a:schemeClr val="bg1"/>
                </a:solidFill>
              </a:rPr>
              <a:t>55kDa</a:t>
            </a:r>
            <a:endParaRPr kumimoji="1" lang="zh-TW" altLang="en-US" sz="1200" b="1" dirty="0">
              <a:solidFill>
                <a:schemeClr val="bg1"/>
              </a:solidFill>
            </a:endParaRPr>
          </a:p>
        </p:txBody>
      </p:sp>
      <p:sp>
        <p:nvSpPr>
          <p:cNvPr id="65" name="文字方塊 64">
            <a:extLst>
              <a:ext uri="{FF2B5EF4-FFF2-40B4-BE49-F238E27FC236}">
                <a16:creationId xmlns:a16="http://schemas.microsoft.com/office/drawing/2014/main" id="{900C0CA4-5A54-2F0C-3CD7-C6C5A646E9A5}"/>
              </a:ext>
            </a:extLst>
          </p:cNvPr>
          <p:cNvSpPr txBox="1"/>
          <p:nvPr/>
        </p:nvSpPr>
        <p:spPr>
          <a:xfrm>
            <a:off x="6360788" y="3446966"/>
            <a:ext cx="588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b="1" dirty="0">
                <a:solidFill>
                  <a:schemeClr val="bg1"/>
                </a:solidFill>
              </a:rPr>
              <a:t>35kDa</a:t>
            </a:r>
            <a:endParaRPr kumimoji="1" lang="zh-TW" altLang="en-US" sz="1200" b="1" dirty="0">
              <a:solidFill>
                <a:schemeClr val="bg1"/>
              </a:solidFill>
            </a:endParaRPr>
          </a:p>
        </p:txBody>
      </p:sp>
      <p:sp>
        <p:nvSpPr>
          <p:cNvPr id="66" name="文字方塊 65">
            <a:extLst>
              <a:ext uri="{FF2B5EF4-FFF2-40B4-BE49-F238E27FC236}">
                <a16:creationId xmlns:a16="http://schemas.microsoft.com/office/drawing/2014/main" id="{C7A5DBB1-CB66-DBF5-BB36-7244A98D2359}"/>
              </a:ext>
            </a:extLst>
          </p:cNvPr>
          <p:cNvSpPr txBox="1"/>
          <p:nvPr/>
        </p:nvSpPr>
        <p:spPr>
          <a:xfrm>
            <a:off x="146416" y="3877771"/>
            <a:ext cx="588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b="1" dirty="0">
                <a:solidFill>
                  <a:schemeClr val="bg1"/>
                </a:solidFill>
              </a:rPr>
              <a:t>25kDa</a:t>
            </a:r>
            <a:endParaRPr kumimoji="1" lang="zh-TW" altLang="en-US" sz="1200" b="1" dirty="0">
              <a:solidFill>
                <a:schemeClr val="bg1"/>
              </a:solidFill>
            </a:endParaRPr>
          </a:p>
        </p:txBody>
      </p:sp>
      <p:sp>
        <p:nvSpPr>
          <p:cNvPr id="67" name="文字方塊 66">
            <a:extLst>
              <a:ext uri="{FF2B5EF4-FFF2-40B4-BE49-F238E27FC236}">
                <a16:creationId xmlns:a16="http://schemas.microsoft.com/office/drawing/2014/main" id="{2C5216C4-1F91-2B28-C8C7-16DC12E2535B}"/>
              </a:ext>
            </a:extLst>
          </p:cNvPr>
          <p:cNvSpPr txBox="1"/>
          <p:nvPr/>
        </p:nvSpPr>
        <p:spPr>
          <a:xfrm>
            <a:off x="6362581" y="3674125"/>
            <a:ext cx="588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b="1" dirty="0">
                <a:solidFill>
                  <a:schemeClr val="bg1"/>
                </a:solidFill>
              </a:rPr>
              <a:t>25kDa</a:t>
            </a:r>
            <a:endParaRPr kumimoji="1" lang="zh-TW" altLang="en-US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0594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72</Words>
  <Application>Microsoft Macintosh PowerPoint</Application>
  <PresentationFormat>寬螢幕</PresentationFormat>
  <Paragraphs>28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Symbol</vt:lpstr>
      <vt:lpstr>Office 佈景主題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Yu Ting Kuo</dc:creator>
  <cp:lastModifiedBy>Yu Ting Kuo</cp:lastModifiedBy>
  <cp:revision>2</cp:revision>
  <dcterms:created xsi:type="dcterms:W3CDTF">2022-04-04T18:11:30Z</dcterms:created>
  <dcterms:modified xsi:type="dcterms:W3CDTF">2022-08-24T16:49:08Z</dcterms:modified>
</cp:coreProperties>
</file>