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7" autoAdjust="0"/>
    <p:restoredTop sz="94660"/>
  </p:normalViewPr>
  <p:slideViewPr>
    <p:cSldViewPr snapToGrid="0">
      <p:cViewPr varScale="1">
        <p:scale>
          <a:sx n="68" d="100"/>
          <a:sy n="68" d="100"/>
        </p:scale>
        <p:origin x="96" y="12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08DBC4-B941-434B-B723-62A6F090BB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7D5DD9A-1750-4465-852C-78B32E8EBF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ED1E7A-5715-4DA2-8977-FF0B3FE58D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2E2F9-B240-4FAE-B3E8-DC01C405418F}" type="datetimeFigureOut">
              <a:rPr lang="en-US" smtClean="0"/>
              <a:t>5/5/2022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BF7B11-0845-4DCA-B099-285D2756CD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1853D8-EDB7-402A-939D-88649BEDA1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6F41A-67DC-4FFE-9128-C5BCC2A5C8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93966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00CA53-6039-42EA-89DE-E37DDF8EE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6FD92E6-D507-45E6-AF8E-196700F494C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EF3098-5592-4BF8-916C-463764E93D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2E2F9-B240-4FAE-B3E8-DC01C405418F}" type="datetimeFigureOut">
              <a:rPr lang="en-US" smtClean="0"/>
              <a:t>5/5/2022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BA24B9-7CD5-4C32-9BC0-80CB45EED9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287D57-1E4E-4ED6-BCB9-AD096564D2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6F41A-67DC-4FFE-9128-C5BCC2A5C8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87409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B509A19-FF37-4244-9524-AF62E1DB139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8D706B3-1826-4094-A9A5-8C3C66B96C1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CC89AC-260D-450C-AC60-82C1B4DB14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2E2F9-B240-4FAE-B3E8-DC01C405418F}" type="datetimeFigureOut">
              <a:rPr lang="en-US" smtClean="0"/>
              <a:t>5/5/2022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62DD71-4C6E-46BE-9044-C4FBA41BE5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448E09-5642-42D4-9945-FC85021825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6F41A-67DC-4FFE-9128-C5BCC2A5C8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12420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C8363C-0C4A-415B-9608-23876B1431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086E07-391F-4A11-98CC-0F359DFE28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08EA37-B932-4716-BEF7-5894A241D4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2E2F9-B240-4FAE-B3E8-DC01C405418F}" type="datetimeFigureOut">
              <a:rPr lang="en-US" smtClean="0"/>
              <a:t>5/5/2022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77AEB0-032B-47DA-A8B0-ED5AF67684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E73F0A-0950-4243-9632-1286E84163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6F41A-67DC-4FFE-9128-C5BCC2A5C8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18636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A01253-4362-4E77-9804-1C9AC34DC7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A06F2B6-D5F4-4028-9C16-04FB588DDE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19932F-5BEA-474C-BC47-8FDACCC58C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2E2F9-B240-4FAE-B3E8-DC01C405418F}" type="datetimeFigureOut">
              <a:rPr lang="en-US" smtClean="0"/>
              <a:t>5/5/2022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57FB49-3804-4FEF-B0FE-E6AE959B9E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DBDE97-FB1B-4413-8DAF-B28240969E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6F41A-67DC-4FFE-9128-C5BCC2A5C8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23433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DCDC73-F4FE-41CC-9BC5-FB9041DCC0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7182F1-696D-4EF3-8604-4B36B16252A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0EEDD57-EAD3-44F0-8FE2-49AAA810C27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A5F77D-C472-47CA-AEB2-711F27AC2B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2E2F9-B240-4FAE-B3E8-DC01C405418F}" type="datetimeFigureOut">
              <a:rPr lang="en-US" smtClean="0"/>
              <a:t>5/5/2022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5C5891F-7392-471F-A1C0-8876EC646B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2F99565-FEB7-466A-96DA-3B8898B105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6F41A-67DC-4FFE-9128-C5BCC2A5C8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60130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6349D6-425F-48BD-BC1D-9111B605A8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292C4CB-DD30-4AC0-965C-71247050A1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66CAA42-EF13-4366-9D84-76EF15BF68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5E146D8-8D30-406F-A6DC-086CEAA82F4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0EA4B98-7176-4810-BEED-6194A1155FD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8C04E82-382B-477F-96B9-5EACE1ABA5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2E2F9-B240-4FAE-B3E8-DC01C405418F}" type="datetimeFigureOut">
              <a:rPr lang="en-US" smtClean="0"/>
              <a:t>5/5/2022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F851AB2-C637-4018-8387-B184B87ABA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85FEC4C-C422-4BAF-AD40-70BED86CF4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6F41A-67DC-4FFE-9128-C5BCC2A5C8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04217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3B0FEA-97D2-48F4-91D8-595BFFAE19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5C8D50E-EC29-4C20-BE6C-C3583E7E53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2E2F9-B240-4FAE-B3E8-DC01C405418F}" type="datetimeFigureOut">
              <a:rPr lang="en-US" smtClean="0"/>
              <a:t>5/5/2022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879F022-FAFB-46A9-9512-229880E6F4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3651F4C-2DF2-4395-9DF2-4C7379F348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6F41A-67DC-4FFE-9128-C5BCC2A5C8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22991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A7A4BBC-9375-4877-9099-8BE8969037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2E2F9-B240-4FAE-B3E8-DC01C405418F}" type="datetimeFigureOut">
              <a:rPr lang="en-US" smtClean="0"/>
              <a:t>5/5/2022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C267634-C9CD-4011-BD0D-237354470E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A7704E1-A67B-4230-8A7E-1DE0FA562A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6F41A-67DC-4FFE-9128-C5BCC2A5C8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97094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BCD342-15AC-4077-A33B-16CE0395B6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CA42EF-D18F-47A0-98F5-DDD6ABAF3D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1C788F-7E59-49BE-8801-4CEF1CD901C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260F462-3032-48EE-A6C4-C3C9918DD9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2E2F9-B240-4FAE-B3E8-DC01C405418F}" type="datetimeFigureOut">
              <a:rPr lang="en-US" smtClean="0"/>
              <a:t>5/5/2022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706F53B-82E9-4F01-88FB-65E87D6B70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81D939-72E1-4606-B8E1-1C5B30F787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6F41A-67DC-4FFE-9128-C5BCC2A5C8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80391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7EA7CD-41A1-4A49-9FD3-A6C894CDE1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B66D8CB-FBDD-4E9B-B49C-E1A9A7799A2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F4FEF-3D86-475B-82ED-5014535C01B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4FCD202-10F3-4EAD-9A1C-EC6666CB2A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2E2F9-B240-4FAE-B3E8-DC01C405418F}" type="datetimeFigureOut">
              <a:rPr lang="en-US" smtClean="0"/>
              <a:t>5/5/2022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7EF8B31-03E3-49B3-980A-2903778364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7FD8B1-FA98-48D8-9E1E-0FE1314DD2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6F41A-67DC-4FFE-9128-C5BCC2A5C8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3189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19D9781-EC49-4AAB-993E-8C48B747C1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E66AC6-E4D8-45F7-AAB8-C2C540B81C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7ADE21-CE72-424D-9C73-72807F5F1A4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72E2F9-B240-4FAE-B3E8-DC01C405418F}" type="datetimeFigureOut">
              <a:rPr lang="en-US" smtClean="0"/>
              <a:t>5/5/2022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F5F49F-F1ED-439C-9DF8-59216909C6B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668755-A39B-42CB-B817-6A457FEBDB9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A6F41A-67DC-4FFE-9128-C5BCC2A5C8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48229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tif"/><Relationship Id="rId5" Type="http://schemas.openxmlformats.org/officeDocument/2006/relationships/image" Target="../media/image4.tiff"/><Relationship Id="rId4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image" Target="../media/image6.t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tiff"/><Relationship Id="rId5" Type="http://schemas.openxmlformats.org/officeDocument/2006/relationships/image" Target="../media/image3.tiff"/><Relationship Id="rId4" Type="http://schemas.openxmlformats.org/officeDocument/2006/relationships/image" Target="../media/image2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tiff"/><Relationship Id="rId5" Type="http://schemas.openxmlformats.org/officeDocument/2006/relationships/image" Target="../media/image4.tiff"/><Relationship Id="rId4" Type="http://schemas.openxmlformats.org/officeDocument/2006/relationships/image" Target="../media/image3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tiff"/><Relationship Id="rId5" Type="http://schemas.openxmlformats.org/officeDocument/2006/relationships/image" Target="../media/image3.tiff"/><Relationship Id="rId4" Type="http://schemas.openxmlformats.org/officeDocument/2006/relationships/image" Target="../media/image2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6B829F3-0BB4-4ADC-AD79-D3CDCE4A9276}"/>
              </a:ext>
            </a:extLst>
          </p:cNvPr>
          <p:cNvCxnSpPr/>
          <p:nvPr/>
        </p:nvCxnSpPr>
        <p:spPr>
          <a:xfrm>
            <a:off x="1105832" y="1323224"/>
            <a:ext cx="9144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54100E17-DC95-47BA-9992-B14C229DC799}"/>
              </a:ext>
            </a:extLst>
          </p:cNvPr>
          <p:cNvCxnSpPr/>
          <p:nvPr/>
        </p:nvCxnSpPr>
        <p:spPr>
          <a:xfrm>
            <a:off x="1105832" y="1967204"/>
            <a:ext cx="9144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8DB7D6E7-A6D5-4D9E-9494-50141D145E47}"/>
              </a:ext>
            </a:extLst>
          </p:cNvPr>
          <p:cNvSpPr txBox="1"/>
          <p:nvPr/>
        </p:nvSpPr>
        <p:spPr>
          <a:xfrm>
            <a:off x="276154" y="1833934"/>
            <a:ext cx="8939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Free DNA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B7E760-D0BC-4556-BF40-5F11C83DF930}"/>
              </a:ext>
            </a:extLst>
          </p:cNvPr>
          <p:cNvSpPr txBox="1"/>
          <p:nvPr/>
        </p:nvSpPr>
        <p:spPr>
          <a:xfrm>
            <a:off x="177299" y="1072961"/>
            <a:ext cx="10983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Protein-DNA</a:t>
            </a:r>
          </a:p>
          <a:p>
            <a:pPr algn="ctr"/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Complex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FF2CE7F-A08C-4D54-AA46-92076FA1E90A}"/>
              </a:ext>
            </a:extLst>
          </p:cNvPr>
          <p:cNvSpPr txBox="1"/>
          <p:nvPr/>
        </p:nvSpPr>
        <p:spPr>
          <a:xfrm>
            <a:off x="3598858" y="363305"/>
            <a:ext cx="97751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5’ Tail DNA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6B3ACFF-3C35-4A46-8494-3218C981837B}"/>
              </a:ext>
            </a:extLst>
          </p:cNvPr>
          <p:cNvSpPr txBox="1"/>
          <p:nvPr/>
        </p:nvSpPr>
        <p:spPr>
          <a:xfrm>
            <a:off x="7208615" y="977729"/>
            <a:ext cx="90601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0  21 42 84 115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4336ABA-3C47-4CC9-8DCE-AD013A296192}"/>
              </a:ext>
            </a:extLst>
          </p:cNvPr>
          <p:cNvSpPr txBox="1"/>
          <p:nvPr/>
        </p:nvSpPr>
        <p:spPr>
          <a:xfrm>
            <a:off x="7996397" y="977729"/>
            <a:ext cx="114486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0  21 42 84 115 (nM)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ED37A79-B26E-4CEF-8FC7-7FA1424A266D}"/>
              </a:ext>
            </a:extLst>
          </p:cNvPr>
          <p:cNvSpPr txBox="1"/>
          <p:nvPr/>
        </p:nvSpPr>
        <p:spPr>
          <a:xfrm>
            <a:off x="1620020" y="363305"/>
            <a:ext cx="97751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3’ Tail DNA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2569361-640D-4D08-8A59-2B22C8320E90}"/>
              </a:ext>
            </a:extLst>
          </p:cNvPr>
          <p:cNvSpPr txBox="1"/>
          <p:nvPr/>
        </p:nvSpPr>
        <p:spPr>
          <a:xfrm>
            <a:off x="5692050" y="363305"/>
            <a:ext cx="6864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ssDNA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DB404F4-604B-4C4C-B851-00614AD4633B}"/>
              </a:ext>
            </a:extLst>
          </p:cNvPr>
          <p:cNvSpPr txBox="1"/>
          <p:nvPr/>
        </p:nvSpPr>
        <p:spPr>
          <a:xfrm>
            <a:off x="7680463" y="363305"/>
            <a:ext cx="6960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dsDNA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4356C4B-2E24-4ED1-B4F6-EDE99D13FF47}"/>
              </a:ext>
            </a:extLst>
          </p:cNvPr>
          <p:cNvSpPr txBox="1"/>
          <p:nvPr/>
        </p:nvSpPr>
        <p:spPr>
          <a:xfrm>
            <a:off x="7045425" y="632234"/>
            <a:ext cx="9957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BRCA2 WT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1B94C70-D3AA-4A14-9BC4-AFF60D250CF2}"/>
              </a:ext>
            </a:extLst>
          </p:cNvPr>
          <p:cNvSpPr txBox="1"/>
          <p:nvPr/>
        </p:nvSpPr>
        <p:spPr>
          <a:xfrm>
            <a:off x="8087431" y="632234"/>
            <a:ext cx="6623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T1980I</a:t>
            </a:r>
          </a:p>
        </p:txBody>
      </p:sp>
      <p:sp>
        <p:nvSpPr>
          <p:cNvPr id="16" name="TextBox 64">
            <a:extLst>
              <a:ext uri="{FF2B5EF4-FFF2-40B4-BE49-F238E27FC236}">
                <a16:creationId xmlns:a16="http://schemas.microsoft.com/office/drawing/2014/main" id="{152F7BAE-1D16-44C7-8282-B767FD41D4AE}"/>
              </a:ext>
            </a:extLst>
          </p:cNvPr>
          <p:cNvSpPr txBox="1"/>
          <p:nvPr/>
        </p:nvSpPr>
        <p:spPr>
          <a:xfrm>
            <a:off x="184843" y="390367"/>
            <a:ext cx="324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b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ABC17039-61E2-42CB-AE3B-3F14BBBFD90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38722" y="1159144"/>
            <a:ext cx="1784487" cy="91381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D834D800-6341-441B-A116-173C5CC7830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30615" y="1159144"/>
            <a:ext cx="1784489" cy="91001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9" name="Right Triangle 18">
            <a:extLst>
              <a:ext uri="{FF2B5EF4-FFF2-40B4-BE49-F238E27FC236}">
                <a16:creationId xmlns:a16="http://schemas.microsoft.com/office/drawing/2014/main" id="{BA1F7453-640B-4692-B160-C3714EC6E542}"/>
              </a:ext>
            </a:extLst>
          </p:cNvPr>
          <p:cNvSpPr/>
          <p:nvPr/>
        </p:nvSpPr>
        <p:spPr>
          <a:xfrm flipH="1">
            <a:off x="8077051" y="809424"/>
            <a:ext cx="751039" cy="195446"/>
          </a:xfrm>
          <a:prstGeom prst="rtTriangle">
            <a:avLst/>
          </a:prstGeom>
          <a:solidFill>
            <a:schemeClr val="tx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Right Triangle 19">
            <a:extLst>
              <a:ext uri="{FF2B5EF4-FFF2-40B4-BE49-F238E27FC236}">
                <a16:creationId xmlns:a16="http://schemas.microsoft.com/office/drawing/2014/main" id="{7F9D1D09-7A55-4AB9-BD19-341C6716F36D}"/>
              </a:ext>
            </a:extLst>
          </p:cNvPr>
          <p:cNvSpPr/>
          <p:nvPr/>
        </p:nvSpPr>
        <p:spPr>
          <a:xfrm flipH="1">
            <a:off x="7290378" y="809424"/>
            <a:ext cx="751039" cy="195446"/>
          </a:xfrm>
          <a:prstGeom prst="rtTriangle">
            <a:avLst/>
          </a:prstGeom>
          <a:solidFill>
            <a:schemeClr val="tx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BBA500A-2936-4F21-AE9C-AC41CFB2EE28}"/>
              </a:ext>
            </a:extLst>
          </p:cNvPr>
          <p:cNvSpPr txBox="1"/>
          <p:nvPr/>
        </p:nvSpPr>
        <p:spPr>
          <a:xfrm>
            <a:off x="1115921" y="2027914"/>
            <a:ext cx="196624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Arial" panose="020B0604020202020204" pitchFamily="34" charset="0"/>
                <a:cs typeface="Arial" panose="020B0604020202020204" pitchFamily="34" charset="0"/>
              </a:rPr>
              <a:t>   1    2   3   4    5   6   7    8   9   10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C7FD469-C35C-4D6C-8CD7-8A242C0FCCCB}"/>
              </a:ext>
            </a:extLst>
          </p:cNvPr>
          <p:cNvSpPr txBox="1"/>
          <p:nvPr/>
        </p:nvSpPr>
        <p:spPr>
          <a:xfrm>
            <a:off x="1275678" y="977729"/>
            <a:ext cx="90601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0  21 42 84 115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DB6B013-AD8C-41B7-9BCB-F38038A85EAF}"/>
              </a:ext>
            </a:extLst>
          </p:cNvPr>
          <p:cNvSpPr txBox="1"/>
          <p:nvPr/>
        </p:nvSpPr>
        <p:spPr>
          <a:xfrm>
            <a:off x="2079362" y="977729"/>
            <a:ext cx="125386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0  ’21  42  84  115 (nM)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4621B2A-AB61-4DBD-9C47-BD61437D4C12}"/>
              </a:ext>
            </a:extLst>
          </p:cNvPr>
          <p:cNvSpPr txBox="1"/>
          <p:nvPr/>
        </p:nvSpPr>
        <p:spPr>
          <a:xfrm>
            <a:off x="1112488" y="632234"/>
            <a:ext cx="9957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BRCA2 WT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325090D-740F-4835-BA93-AEAD77DE58FD}"/>
              </a:ext>
            </a:extLst>
          </p:cNvPr>
          <p:cNvSpPr txBox="1"/>
          <p:nvPr/>
        </p:nvSpPr>
        <p:spPr>
          <a:xfrm>
            <a:off x="2157696" y="632234"/>
            <a:ext cx="6623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T1980I</a:t>
            </a:r>
          </a:p>
        </p:txBody>
      </p:sp>
      <p:sp>
        <p:nvSpPr>
          <p:cNvPr id="26" name="Right Triangle 25">
            <a:extLst>
              <a:ext uri="{FF2B5EF4-FFF2-40B4-BE49-F238E27FC236}">
                <a16:creationId xmlns:a16="http://schemas.microsoft.com/office/drawing/2014/main" id="{665B13FC-A45D-480A-B944-DFB27CA11155}"/>
              </a:ext>
            </a:extLst>
          </p:cNvPr>
          <p:cNvSpPr/>
          <p:nvPr/>
        </p:nvSpPr>
        <p:spPr>
          <a:xfrm flipH="1">
            <a:off x="2160016" y="809424"/>
            <a:ext cx="751039" cy="195446"/>
          </a:xfrm>
          <a:prstGeom prst="rtTriangle">
            <a:avLst/>
          </a:prstGeom>
          <a:solidFill>
            <a:schemeClr val="tx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Right Triangle 26">
            <a:extLst>
              <a:ext uri="{FF2B5EF4-FFF2-40B4-BE49-F238E27FC236}">
                <a16:creationId xmlns:a16="http://schemas.microsoft.com/office/drawing/2014/main" id="{751A66B8-4E62-4042-A279-17CD78112461}"/>
              </a:ext>
            </a:extLst>
          </p:cNvPr>
          <p:cNvSpPr/>
          <p:nvPr/>
        </p:nvSpPr>
        <p:spPr>
          <a:xfrm flipH="1">
            <a:off x="1357441" y="809424"/>
            <a:ext cx="751039" cy="195446"/>
          </a:xfrm>
          <a:prstGeom prst="rtTriangle">
            <a:avLst/>
          </a:prstGeom>
          <a:solidFill>
            <a:schemeClr val="tx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65A2EFD-FD8B-4C4E-A2DF-452B8D16EEDD}"/>
              </a:ext>
            </a:extLst>
          </p:cNvPr>
          <p:cNvSpPr txBox="1"/>
          <p:nvPr/>
        </p:nvSpPr>
        <p:spPr>
          <a:xfrm>
            <a:off x="3248132" y="977729"/>
            <a:ext cx="90601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0  21 42 84 115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31F3DCB-4639-4C54-AAE0-E8CF6D095CE8}"/>
              </a:ext>
            </a:extLst>
          </p:cNvPr>
          <p:cNvSpPr txBox="1"/>
          <p:nvPr/>
        </p:nvSpPr>
        <p:spPr>
          <a:xfrm>
            <a:off x="4067718" y="977729"/>
            <a:ext cx="117371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0  21 42  84 115 (nM)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FBF84E1-B473-4BA4-971D-9F147F22B8C1}"/>
              </a:ext>
            </a:extLst>
          </p:cNvPr>
          <p:cNvSpPr txBox="1"/>
          <p:nvPr/>
        </p:nvSpPr>
        <p:spPr>
          <a:xfrm>
            <a:off x="3084942" y="632234"/>
            <a:ext cx="9957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BRCA2 WT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2F32010-2E45-4678-A2BF-5AA63A385207}"/>
              </a:ext>
            </a:extLst>
          </p:cNvPr>
          <p:cNvSpPr txBox="1"/>
          <p:nvPr/>
        </p:nvSpPr>
        <p:spPr>
          <a:xfrm>
            <a:off x="4158752" y="632234"/>
            <a:ext cx="6623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T1980I</a:t>
            </a:r>
          </a:p>
        </p:txBody>
      </p:sp>
      <p:sp>
        <p:nvSpPr>
          <p:cNvPr id="32" name="Right Triangle 31">
            <a:extLst>
              <a:ext uri="{FF2B5EF4-FFF2-40B4-BE49-F238E27FC236}">
                <a16:creationId xmlns:a16="http://schemas.microsoft.com/office/drawing/2014/main" id="{D44F607B-23CB-47A4-925B-44A7C79950E1}"/>
              </a:ext>
            </a:extLst>
          </p:cNvPr>
          <p:cNvSpPr/>
          <p:nvPr/>
        </p:nvSpPr>
        <p:spPr>
          <a:xfrm flipH="1">
            <a:off x="4148372" y="809424"/>
            <a:ext cx="751039" cy="195446"/>
          </a:xfrm>
          <a:prstGeom prst="rtTriangle">
            <a:avLst/>
          </a:prstGeom>
          <a:solidFill>
            <a:schemeClr val="tx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Right Triangle 32">
            <a:extLst>
              <a:ext uri="{FF2B5EF4-FFF2-40B4-BE49-F238E27FC236}">
                <a16:creationId xmlns:a16="http://schemas.microsoft.com/office/drawing/2014/main" id="{7AD0D434-E950-481D-80E5-7B69E3D10400}"/>
              </a:ext>
            </a:extLst>
          </p:cNvPr>
          <p:cNvSpPr/>
          <p:nvPr/>
        </p:nvSpPr>
        <p:spPr>
          <a:xfrm flipH="1">
            <a:off x="3329895" y="809424"/>
            <a:ext cx="751039" cy="195446"/>
          </a:xfrm>
          <a:prstGeom prst="rtTriangle">
            <a:avLst/>
          </a:prstGeom>
          <a:solidFill>
            <a:schemeClr val="tx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C3BEF485-8D01-4130-9950-7618F0D8165B}"/>
              </a:ext>
            </a:extLst>
          </p:cNvPr>
          <p:cNvSpPr txBox="1"/>
          <p:nvPr/>
        </p:nvSpPr>
        <p:spPr>
          <a:xfrm>
            <a:off x="5192027" y="977729"/>
            <a:ext cx="90601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0  21 42 84 115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0B1017E-5896-444C-9DE5-89A1C22BE328}"/>
              </a:ext>
            </a:extLst>
          </p:cNvPr>
          <p:cNvSpPr txBox="1"/>
          <p:nvPr/>
        </p:nvSpPr>
        <p:spPr>
          <a:xfrm>
            <a:off x="6003662" y="977729"/>
            <a:ext cx="120257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0  21  42  84 115 (nM)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7EB17837-F58E-4945-9D6C-BD9FB0C5C427}"/>
              </a:ext>
            </a:extLst>
          </p:cNvPr>
          <p:cNvSpPr txBox="1"/>
          <p:nvPr/>
        </p:nvSpPr>
        <p:spPr>
          <a:xfrm>
            <a:off x="5028837" y="632234"/>
            <a:ext cx="9957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BRCA2 WT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0553265D-234A-45EC-A766-4F5418701AFC}"/>
              </a:ext>
            </a:extLst>
          </p:cNvPr>
          <p:cNvSpPr txBox="1"/>
          <p:nvPr/>
        </p:nvSpPr>
        <p:spPr>
          <a:xfrm>
            <a:off x="6083543" y="632234"/>
            <a:ext cx="6623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T1980I</a:t>
            </a:r>
          </a:p>
        </p:txBody>
      </p:sp>
      <p:sp>
        <p:nvSpPr>
          <p:cNvPr id="38" name="Right Triangle 37">
            <a:extLst>
              <a:ext uri="{FF2B5EF4-FFF2-40B4-BE49-F238E27FC236}">
                <a16:creationId xmlns:a16="http://schemas.microsoft.com/office/drawing/2014/main" id="{B683A56B-1792-4F5E-B712-88D1A5395F79}"/>
              </a:ext>
            </a:extLst>
          </p:cNvPr>
          <p:cNvSpPr/>
          <p:nvPr/>
        </p:nvSpPr>
        <p:spPr>
          <a:xfrm flipH="1">
            <a:off x="6060463" y="809424"/>
            <a:ext cx="751039" cy="195446"/>
          </a:xfrm>
          <a:prstGeom prst="rtTriangle">
            <a:avLst/>
          </a:prstGeom>
          <a:solidFill>
            <a:schemeClr val="tx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Right Triangle 38">
            <a:extLst>
              <a:ext uri="{FF2B5EF4-FFF2-40B4-BE49-F238E27FC236}">
                <a16:creationId xmlns:a16="http://schemas.microsoft.com/office/drawing/2014/main" id="{47D4972E-7FB3-454A-BF4A-413EAADFF676}"/>
              </a:ext>
            </a:extLst>
          </p:cNvPr>
          <p:cNvSpPr/>
          <p:nvPr/>
        </p:nvSpPr>
        <p:spPr>
          <a:xfrm flipH="1">
            <a:off x="5273790" y="809424"/>
            <a:ext cx="751039" cy="195446"/>
          </a:xfrm>
          <a:prstGeom prst="rtTriangle">
            <a:avLst/>
          </a:prstGeom>
          <a:solidFill>
            <a:schemeClr val="tx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0" name="Picture 39" descr="A picture containing text&#10;&#10;Description automatically generated">
            <a:extLst>
              <a:ext uri="{FF2B5EF4-FFF2-40B4-BE49-F238E27FC236}">
                <a16:creationId xmlns:a16="http://schemas.microsoft.com/office/drawing/2014/main" id="{F6A8988A-0839-4825-8924-896D19C4507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03749" y="1159144"/>
            <a:ext cx="1784487" cy="91621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BB261EB2-637E-4183-B566-7BE37F18922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68770" y="1159144"/>
            <a:ext cx="1784486" cy="91160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2" name="TextBox 41">
            <a:extLst>
              <a:ext uri="{FF2B5EF4-FFF2-40B4-BE49-F238E27FC236}">
                <a16:creationId xmlns:a16="http://schemas.microsoft.com/office/drawing/2014/main" id="{9CD3B6EC-97A0-4837-A842-1C751938790C}"/>
              </a:ext>
            </a:extLst>
          </p:cNvPr>
          <p:cNvSpPr txBox="1"/>
          <p:nvPr/>
        </p:nvSpPr>
        <p:spPr>
          <a:xfrm>
            <a:off x="3065815" y="2027914"/>
            <a:ext cx="196624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Arial" panose="020B0604020202020204" pitchFamily="34" charset="0"/>
                <a:cs typeface="Arial" panose="020B0604020202020204" pitchFamily="34" charset="0"/>
              </a:rPr>
              <a:t>   1    2   3   4    5   6   7    8   9   10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AB267C4-8D07-4B5C-9CD2-3337C35B2D9F}"/>
              </a:ext>
            </a:extLst>
          </p:cNvPr>
          <p:cNvSpPr txBox="1"/>
          <p:nvPr/>
        </p:nvSpPr>
        <p:spPr>
          <a:xfrm>
            <a:off x="5039856" y="2027914"/>
            <a:ext cx="196624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Arial" panose="020B0604020202020204" pitchFamily="34" charset="0"/>
                <a:cs typeface="Arial" panose="020B0604020202020204" pitchFamily="34" charset="0"/>
              </a:rPr>
              <a:t>   1    2   3   4    5   6   7    8   9   10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F07958C7-9200-4FAE-AB22-3A4BE9E8B6F7}"/>
              </a:ext>
            </a:extLst>
          </p:cNvPr>
          <p:cNvSpPr txBox="1"/>
          <p:nvPr/>
        </p:nvSpPr>
        <p:spPr>
          <a:xfrm>
            <a:off x="7003912" y="2027914"/>
            <a:ext cx="196624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Arial" panose="020B0604020202020204" pitchFamily="34" charset="0"/>
                <a:cs typeface="Arial" panose="020B0604020202020204" pitchFamily="34" charset="0"/>
              </a:rPr>
              <a:t>   1    2   3   4    5   6   7    8   9   10</a:t>
            </a:r>
          </a:p>
        </p:txBody>
      </p:sp>
      <p:pic>
        <p:nvPicPr>
          <p:cNvPr id="52" name="Picture 51" descr="Text&#10;&#10;Description automatically generated">
            <a:extLst>
              <a:ext uri="{FF2B5EF4-FFF2-40B4-BE49-F238E27FC236}">
                <a16:creationId xmlns:a16="http://schemas.microsoft.com/office/drawing/2014/main" id="{F4A300B6-AED1-4F7B-8D8E-2651EC51214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078" y="2848574"/>
            <a:ext cx="5275385" cy="6858000"/>
          </a:xfrm>
          <a:prstGeom prst="rect">
            <a:avLst/>
          </a:prstGeom>
        </p:spPr>
      </p:pic>
      <p:sp>
        <p:nvSpPr>
          <p:cNvPr id="59" name="TextBox 58">
            <a:extLst>
              <a:ext uri="{FF2B5EF4-FFF2-40B4-BE49-F238E27FC236}">
                <a16:creationId xmlns:a16="http://schemas.microsoft.com/office/drawing/2014/main" id="{CBAD347A-609F-431D-A4E4-BFFA4E7309DB}"/>
              </a:ext>
            </a:extLst>
          </p:cNvPr>
          <p:cNvSpPr txBox="1"/>
          <p:nvPr/>
        </p:nvSpPr>
        <p:spPr>
          <a:xfrm>
            <a:off x="2673671" y="3429861"/>
            <a:ext cx="97751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3’ Tail DNA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4967A2A9-8D52-4CCE-AA94-8CC62BE7CBD3}"/>
              </a:ext>
            </a:extLst>
          </p:cNvPr>
          <p:cNvSpPr txBox="1"/>
          <p:nvPr/>
        </p:nvSpPr>
        <p:spPr>
          <a:xfrm>
            <a:off x="2329329" y="4044285"/>
            <a:ext cx="90601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0  21 42 84 115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BB0A2487-7CDA-44BD-8D0A-A96653930F56}"/>
              </a:ext>
            </a:extLst>
          </p:cNvPr>
          <p:cNvSpPr txBox="1"/>
          <p:nvPr/>
        </p:nvSpPr>
        <p:spPr>
          <a:xfrm>
            <a:off x="3133013" y="4044285"/>
            <a:ext cx="125386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0  ’21  42  84  115 (nM)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37382803-0B18-4CF8-AC28-E066CA0C1602}"/>
              </a:ext>
            </a:extLst>
          </p:cNvPr>
          <p:cNvSpPr txBox="1"/>
          <p:nvPr/>
        </p:nvSpPr>
        <p:spPr>
          <a:xfrm>
            <a:off x="2166139" y="3698790"/>
            <a:ext cx="9957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BRCA2 WT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E2E667D3-875E-4A83-9A58-1098D92D1C8E}"/>
              </a:ext>
            </a:extLst>
          </p:cNvPr>
          <p:cNvSpPr txBox="1"/>
          <p:nvPr/>
        </p:nvSpPr>
        <p:spPr>
          <a:xfrm>
            <a:off x="3211347" y="3698790"/>
            <a:ext cx="6623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T1980I</a:t>
            </a:r>
          </a:p>
        </p:txBody>
      </p:sp>
      <p:sp>
        <p:nvSpPr>
          <p:cNvPr id="64" name="Right Triangle 63">
            <a:extLst>
              <a:ext uri="{FF2B5EF4-FFF2-40B4-BE49-F238E27FC236}">
                <a16:creationId xmlns:a16="http://schemas.microsoft.com/office/drawing/2014/main" id="{89C9387F-BDB1-4102-B70D-DC76D09BCCA7}"/>
              </a:ext>
            </a:extLst>
          </p:cNvPr>
          <p:cNvSpPr/>
          <p:nvPr/>
        </p:nvSpPr>
        <p:spPr>
          <a:xfrm flipH="1">
            <a:off x="3213667" y="3875980"/>
            <a:ext cx="751039" cy="195446"/>
          </a:xfrm>
          <a:prstGeom prst="rtTriangle">
            <a:avLst/>
          </a:prstGeom>
          <a:solidFill>
            <a:schemeClr val="tx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5" name="Right Triangle 64">
            <a:extLst>
              <a:ext uri="{FF2B5EF4-FFF2-40B4-BE49-F238E27FC236}">
                <a16:creationId xmlns:a16="http://schemas.microsoft.com/office/drawing/2014/main" id="{6D3DBC00-55B5-4B78-8548-8644752586CB}"/>
              </a:ext>
            </a:extLst>
          </p:cNvPr>
          <p:cNvSpPr/>
          <p:nvPr/>
        </p:nvSpPr>
        <p:spPr>
          <a:xfrm flipH="1">
            <a:off x="2411092" y="3875980"/>
            <a:ext cx="751039" cy="195446"/>
          </a:xfrm>
          <a:prstGeom prst="rtTriangle">
            <a:avLst/>
          </a:prstGeom>
          <a:solidFill>
            <a:schemeClr val="tx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04EAA5B4-795B-4B95-8920-8C325216E410}"/>
              </a:ext>
            </a:extLst>
          </p:cNvPr>
          <p:cNvSpPr/>
          <p:nvPr/>
        </p:nvSpPr>
        <p:spPr>
          <a:xfrm>
            <a:off x="1969477" y="4044285"/>
            <a:ext cx="2189275" cy="110261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80497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55" descr="A picture containing text&#10;&#10;Description automatically generated">
            <a:extLst>
              <a:ext uri="{FF2B5EF4-FFF2-40B4-BE49-F238E27FC236}">
                <a16:creationId xmlns:a16="http://schemas.microsoft.com/office/drawing/2014/main" id="{68BAE90F-CDCB-4921-A551-C3798D88DC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8307" y="0"/>
            <a:ext cx="5275385" cy="6858000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6B829F3-0BB4-4ADC-AD79-D3CDCE4A9276}"/>
              </a:ext>
            </a:extLst>
          </p:cNvPr>
          <p:cNvCxnSpPr>
            <a:cxnSpLocks/>
          </p:cNvCxnSpPr>
          <p:nvPr/>
        </p:nvCxnSpPr>
        <p:spPr>
          <a:xfrm>
            <a:off x="1260577" y="1126276"/>
            <a:ext cx="9144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54100E17-DC95-47BA-9992-B14C229DC799}"/>
              </a:ext>
            </a:extLst>
          </p:cNvPr>
          <p:cNvCxnSpPr>
            <a:cxnSpLocks/>
          </p:cNvCxnSpPr>
          <p:nvPr/>
        </p:nvCxnSpPr>
        <p:spPr>
          <a:xfrm>
            <a:off x="1260577" y="1770256"/>
            <a:ext cx="9144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8DB7D6E7-A6D5-4D9E-9494-50141D145E47}"/>
              </a:ext>
            </a:extLst>
          </p:cNvPr>
          <p:cNvSpPr txBox="1"/>
          <p:nvPr/>
        </p:nvSpPr>
        <p:spPr>
          <a:xfrm>
            <a:off x="430899" y="1636986"/>
            <a:ext cx="8939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Free DNA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B7E760-D0BC-4556-BF40-5F11C83DF930}"/>
              </a:ext>
            </a:extLst>
          </p:cNvPr>
          <p:cNvSpPr txBox="1"/>
          <p:nvPr/>
        </p:nvSpPr>
        <p:spPr>
          <a:xfrm>
            <a:off x="332044" y="876013"/>
            <a:ext cx="10983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Protein-DNA</a:t>
            </a:r>
          </a:p>
          <a:p>
            <a:pPr algn="ctr"/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Complex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FF2CE7F-A08C-4D54-AA46-92076FA1E90A}"/>
              </a:ext>
            </a:extLst>
          </p:cNvPr>
          <p:cNvSpPr txBox="1"/>
          <p:nvPr/>
        </p:nvSpPr>
        <p:spPr>
          <a:xfrm>
            <a:off x="3753603" y="166357"/>
            <a:ext cx="97751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5’ Tail DNA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6B3ACFF-3C35-4A46-8494-3218C981837B}"/>
              </a:ext>
            </a:extLst>
          </p:cNvPr>
          <p:cNvSpPr txBox="1"/>
          <p:nvPr/>
        </p:nvSpPr>
        <p:spPr>
          <a:xfrm>
            <a:off x="7363360" y="780781"/>
            <a:ext cx="90601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0  21 42 84 115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4336ABA-3C47-4CC9-8DCE-AD013A296192}"/>
              </a:ext>
            </a:extLst>
          </p:cNvPr>
          <p:cNvSpPr txBox="1"/>
          <p:nvPr/>
        </p:nvSpPr>
        <p:spPr>
          <a:xfrm>
            <a:off x="8151142" y="780781"/>
            <a:ext cx="114486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0  21 42 84 115 (nM)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ED37A79-B26E-4CEF-8FC7-7FA1424A266D}"/>
              </a:ext>
            </a:extLst>
          </p:cNvPr>
          <p:cNvSpPr txBox="1"/>
          <p:nvPr/>
        </p:nvSpPr>
        <p:spPr>
          <a:xfrm>
            <a:off x="1774765" y="166357"/>
            <a:ext cx="97751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3’ Tail DNA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2569361-640D-4D08-8A59-2B22C8320E90}"/>
              </a:ext>
            </a:extLst>
          </p:cNvPr>
          <p:cNvSpPr txBox="1"/>
          <p:nvPr/>
        </p:nvSpPr>
        <p:spPr>
          <a:xfrm>
            <a:off x="5846795" y="166357"/>
            <a:ext cx="6864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ssDNA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DB404F4-604B-4C4C-B851-00614AD4633B}"/>
              </a:ext>
            </a:extLst>
          </p:cNvPr>
          <p:cNvSpPr txBox="1"/>
          <p:nvPr/>
        </p:nvSpPr>
        <p:spPr>
          <a:xfrm>
            <a:off x="7835208" y="166357"/>
            <a:ext cx="6960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dsDNA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4356C4B-2E24-4ED1-B4F6-EDE99D13FF47}"/>
              </a:ext>
            </a:extLst>
          </p:cNvPr>
          <p:cNvSpPr txBox="1"/>
          <p:nvPr/>
        </p:nvSpPr>
        <p:spPr>
          <a:xfrm>
            <a:off x="7200170" y="435286"/>
            <a:ext cx="9957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BRCA2 WT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1B94C70-D3AA-4A14-9BC4-AFF60D250CF2}"/>
              </a:ext>
            </a:extLst>
          </p:cNvPr>
          <p:cNvSpPr txBox="1"/>
          <p:nvPr/>
        </p:nvSpPr>
        <p:spPr>
          <a:xfrm>
            <a:off x="8242176" y="435286"/>
            <a:ext cx="6623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T1980I</a:t>
            </a:r>
          </a:p>
        </p:txBody>
      </p:sp>
      <p:sp>
        <p:nvSpPr>
          <p:cNvPr id="16" name="TextBox 64">
            <a:extLst>
              <a:ext uri="{FF2B5EF4-FFF2-40B4-BE49-F238E27FC236}">
                <a16:creationId xmlns:a16="http://schemas.microsoft.com/office/drawing/2014/main" id="{152F7BAE-1D16-44C7-8282-B767FD41D4AE}"/>
              </a:ext>
            </a:extLst>
          </p:cNvPr>
          <p:cNvSpPr txBox="1"/>
          <p:nvPr/>
        </p:nvSpPr>
        <p:spPr>
          <a:xfrm>
            <a:off x="339588" y="193419"/>
            <a:ext cx="324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b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ABC17039-61E2-42CB-AE3B-3F14BBBFD90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93467" y="962196"/>
            <a:ext cx="1784487" cy="91381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D834D800-6341-441B-A116-173C5CC7830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85360" y="962196"/>
            <a:ext cx="1784489" cy="91001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9" name="Right Triangle 18">
            <a:extLst>
              <a:ext uri="{FF2B5EF4-FFF2-40B4-BE49-F238E27FC236}">
                <a16:creationId xmlns:a16="http://schemas.microsoft.com/office/drawing/2014/main" id="{BA1F7453-640B-4692-B160-C3714EC6E542}"/>
              </a:ext>
            </a:extLst>
          </p:cNvPr>
          <p:cNvSpPr/>
          <p:nvPr/>
        </p:nvSpPr>
        <p:spPr>
          <a:xfrm flipH="1">
            <a:off x="8231796" y="612476"/>
            <a:ext cx="751039" cy="195446"/>
          </a:xfrm>
          <a:prstGeom prst="rtTriangle">
            <a:avLst/>
          </a:prstGeom>
          <a:solidFill>
            <a:schemeClr val="tx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Right Triangle 19">
            <a:extLst>
              <a:ext uri="{FF2B5EF4-FFF2-40B4-BE49-F238E27FC236}">
                <a16:creationId xmlns:a16="http://schemas.microsoft.com/office/drawing/2014/main" id="{7F9D1D09-7A55-4AB9-BD19-341C6716F36D}"/>
              </a:ext>
            </a:extLst>
          </p:cNvPr>
          <p:cNvSpPr/>
          <p:nvPr/>
        </p:nvSpPr>
        <p:spPr>
          <a:xfrm flipH="1">
            <a:off x="7445123" y="612476"/>
            <a:ext cx="751039" cy="195446"/>
          </a:xfrm>
          <a:prstGeom prst="rtTriangle">
            <a:avLst/>
          </a:prstGeom>
          <a:solidFill>
            <a:schemeClr val="tx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BBA500A-2936-4F21-AE9C-AC41CFB2EE28}"/>
              </a:ext>
            </a:extLst>
          </p:cNvPr>
          <p:cNvSpPr txBox="1"/>
          <p:nvPr/>
        </p:nvSpPr>
        <p:spPr>
          <a:xfrm>
            <a:off x="1270666" y="1830966"/>
            <a:ext cx="196624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Arial" panose="020B0604020202020204" pitchFamily="34" charset="0"/>
                <a:cs typeface="Arial" panose="020B0604020202020204" pitchFamily="34" charset="0"/>
              </a:rPr>
              <a:t>   1    2   3   4    5   6   7    8   9   10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C7FD469-C35C-4D6C-8CD7-8A242C0FCCCB}"/>
              </a:ext>
            </a:extLst>
          </p:cNvPr>
          <p:cNvSpPr txBox="1"/>
          <p:nvPr/>
        </p:nvSpPr>
        <p:spPr>
          <a:xfrm>
            <a:off x="1430423" y="780781"/>
            <a:ext cx="90601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0  21 42 84 115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DB6B013-AD8C-41B7-9BCB-F38038A85EAF}"/>
              </a:ext>
            </a:extLst>
          </p:cNvPr>
          <p:cNvSpPr txBox="1"/>
          <p:nvPr/>
        </p:nvSpPr>
        <p:spPr>
          <a:xfrm>
            <a:off x="2234107" y="780781"/>
            <a:ext cx="125386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0  ’21  42  84  115 (nM)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4621B2A-AB61-4DBD-9C47-BD61437D4C12}"/>
              </a:ext>
            </a:extLst>
          </p:cNvPr>
          <p:cNvSpPr txBox="1"/>
          <p:nvPr/>
        </p:nvSpPr>
        <p:spPr>
          <a:xfrm>
            <a:off x="1267233" y="435286"/>
            <a:ext cx="9957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BRCA2 WT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325090D-740F-4835-BA93-AEAD77DE58FD}"/>
              </a:ext>
            </a:extLst>
          </p:cNvPr>
          <p:cNvSpPr txBox="1"/>
          <p:nvPr/>
        </p:nvSpPr>
        <p:spPr>
          <a:xfrm>
            <a:off x="2312441" y="435286"/>
            <a:ext cx="6623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T1980I</a:t>
            </a:r>
          </a:p>
        </p:txBody>
      </p:sp>
      <p:sp>
        <p:nvSpPr>
          <p:cNvPr id="26" name="Right Triangle 25">
            <a:extLst>
              <a:ext uri="{FF2B5EF4-FFF2-40B4-BE49-F238E27FC236}">
                <a16:creationId xmlns:a16="http://schemas.microsoft.com/office/drawing/2014/main" id="{665B13FC-A45D-480A-B944-DFB27CA11155}"/>
              </a:ext>
            </a:extLst>
          </p:cNvPr>
          <p:cNvSpPr/>
          <p:nvPr/>
        </p:nvSpPr>
        <p:spPr>
          <a:xfrm flipH="1">
            <a:off x="2314761" y="612476"/>
            <a:ext cx="751039" cy="195446"/>
          </a:xfrm>
          <a:prstGeom prst="rtTriangle">
            <a:avLst/>
          </a:prstGeom>
          <a:solidFill>
            <a:schemeClr val="tx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Right Triangle 26">
            <a:extLst>
              <a:ext uri="{FF2B5EF4-FFF2-40B4-BE49-F238E27FC236}">
                <a16:creationId xmlns:a16="http://schemas.microsoft.com/office/drawing/2014/main" id="{751A66B8-4E62-4042-A279-17CD78112461}"/>
              </a:ext>
            </a:extLst>
          </p:cNvPr>
          <p:cNvSpPr/>
          <p:nvPr/>
        </p:nvSpPr>
        <p:spPr>
          <a:xfrm flipH="1">
            <a:off x="1512186" y="612476"/>
            <a:ext cx="751039" cy="195446"/>
          </a:xfrm>
          <a:prstGeom prst="rtTriangle">
            <a:avLst/>
          </a:prstGeom>
          <a:solidFill>
            <a:schemeClr val="tx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65A2EFD-FD8B-4C4E-A2DF-452B8D16EEDD}"/>
              </a:ext>
            </a:extLst>
          </p:cNvPr>
          <p:cNvSpPr txBox="1"/>
          <p:nvPr/>
        </p:nvSpPr>
        <p:spPr>
          <a:xfrm>
            <a:off x="3402877" y="780781"/>
            <a:ext cx="90601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0  21 42 84 115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31F3DCB-4639-4C54-AAE0-E8CF6D095CE8}"/>
              </a:ext>
            </a:extLst>
          </p:cNvPr>
          <p:cNvSpPr txBox="1"/>
          <p:nvPr/>
        </p:nvSpPr>
        <p:spPr>
          <a:xfrm>
            <a:off x="4222463" y="780781"/>
            <a:ext cx="117371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0  21 42  84 115 (nM)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FBF84E1-B473-4BA4-971D-9F147F22B8C1}"/>
              </a:ext>
            </a:extLst>
          </p:cNvPr>
          <p:cNvSpPr txBox="1"/>
          <p:nvPr/>
        </p:nvSpPr>
        <p:spPr>
          <a:xfrm>
            <a:off x="3239687" y="435286"/>
            <a:ext cx="9957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BRCA2 WT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2F32010-2E45-4678-A2BF-5AA63A385207}"/>
              </a:ext>
            </a:extLst>
          </p:cNvPr>
          <p:cNvSpPr txBox="1"/>
          <p:nvPr/>
        </p:nvSpPr>
        <p:spPr>
          <a:xfrm>
            <a:off x="4313497" y="435286"/>
            <a:ext cx="6623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T1980I</a:t>
            </a:r>
          </a:p>
        </p:txBody>
      </p:sp>
      <p:sp>
        <p:nvSpPr>
          <p:cNvPr id="32" name="Right Triangle 31">
            <a:extLst>
              <a:ext uri="{FF2B5EF4-FFF2-40B4-BE49-F238E27FC236}">
                <a16:creationId xmlns:a16="http://schemas.microsoft.com/office/drawing/2014/main" id="{D44F607B-23CB-47A4-925B-44A7C79950E1}"/>
              </a:ext>
            </a:extLst>
          </p:cNvPr>
          <p:cNvSpPr/>
          <p:nvPr/>
        </p:nvSpPr>
        <p:spPr>
          <a:xfrm flipH="1">
            <a:off x="4303117" y="612476"/>
            <a:ext cx="751039" cy="195446"/>
          </a:xfrm>
          <a:prstGeom prst="rtTriangle">
            <a:avLst/>
          </a:prstGeom>
          <a:solidFill>
            <a:schemeClr val="tx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Right Triangle 32">
            <a:extLst>
              <a:ext uri="{FF2B5EF4-FFF2-40B4-BE49-F238E27FC236}">
                <a16:creationId xmlns:a16="http://schemas.microsoft.com/office/drawing/2014/main" id="{7AD0D434-E950-481D-80E5-7B69E3D10400}"/>
              </a:ext>
            </a:extLst>
          </p:cNvPr>
          <p:cNvSpPr/>
          <p:nvPr/>
        </p:nvSpPr>
        <p:spPr>
          <a:xfrm flipH="1">
            <a:off x="3484640" y="612476"/>
            <a:ext cx="751039" cy="195446"/>
          </a:xfrm>
          <a:prstGeom prst="rtTriangle">
            <a:avLst/>
          </a:prstGeom>
          <a:solidFill>
            <a:schemeClr val="tx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C3BEF485-8D01-4130-9950-7618F0D8165B}"/>
              </a:ext>
            </a:extLst>
          </p:cNvPr>
          <p:cNvSpPr txBox="1"/>
          <p:nvPr/>
        </p:nvSpPr>
        <p:spPr>
          <a:xfrm>
            <a:off x="5346772" y="780781"/>
            <a:ext cx="90601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0  21 42 84 115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0B1017E-5896-444C-9DE5-89A1C22BE328}"/>
              </a:ext>
            </a:extLst>
          </p:cNvPr>
          <p:cNvSpPr txBox="1"/>
          <p:nvPr/>
        </p:nvSpPr>
        <p:spPr>
          <a:xfrm>
            <a:off x="6158407" y="780781"/>
            <a:ext cx="120257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0  21  42  84 115 (nM)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7EB17837-F58E-4945-9D6C-BD9FB0C5C427}"/>
              </a:ext>
            </a:extLst>
          </p:cNvPr>
          <p:cNvSpPr txBox="1"/>
          <p:nvPr/>
        </p:nvSpPr>
        <p:spPr>
          <a:xfrm>
            <a:off x="5183582" y="435286"/>
            <a:ext cx="9957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BRCA2 WT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0553265D-234A-45EC-A766-4F5418701AFC}"/>
              </a:ext>
            </a:extLst>
          </p:cNvPr>
          <p:cNvSpPr txBox="1"/>
          <p:nvPr/>
        </p:nvSpPr>
        <p:spPr>
          <a:xfrm>
            <a:off x="6238288" y="435286"/>
            <a:ext cx="6623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T1980I</a:t>
            </a:r>
          </a:p>
        </p:txBody>
      </p:sp>
      <p:sp>
        <p:nvSpPr>
          <p:cNvPr id="38" name="Right Triangle 37">
            <a:extLst>
              <a:ext uri="{FF2B5EF4-FFF2-40B4-BE49-F238E27FC236}">
                <a16:creationId xmlns:a16="http://schemas.microsoft.com/office/drawing/2014/main" id="{B683A56B-1792-4F5E-B712-88D1A5395F79}"/>
              </a:ext>
            </a:extLst>
          </p:cNvPr>
          <p:cNvSpPr/>
          <p:nvPr/>
        </p:nvSpPr>
        <p:spPr>
          <a:xfrm flipH="1">
            <a:off x="6215208" y="612476"/>
            <a:ext cx="751039" cy="195446"/>
          </a:xfrm>
          <a:prstGeom prst="rtTriangle">
            <a:avLst/>
          </a:prstGeom>
          <a:solidFill>
            <a:schemeClr val="tx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Right Triangle 38">
            <a:extLst>
              <a:ext uri="{FF2B5EF4-FFF2-40B4-BE49-F238E27FC236}">
                <a16:creationId xmlns:a16="http://schemas.microsoft.com/office/drawing/2014/main" id="{47D4972E-7FB3-454A-BF4A-413EAADFF676}"/>
              </a:ext>
            </a:extLst>
          </p:cNvPr>
          <p:cNvSpPr/>
          <p:nvPr/>
        </p:nvSpPr>
        <p:spPr>
          <a:xfrm flipH="1">
            <a:off x="5428535" y="612476"/>
            <a:ext cx="751039" cy="195446"/>
          </a:xfrm>
          <a:prstGeom prst="rtTriangle">
            <a:avLst/>
          </a:prstGeom>
          <a:solidFill>
            <a:schemeClr val="tx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0" name="Picture 39" descr="A picture containing text&#10;&#10;Description automatically generated">
            <a:extLst>
              <a:ext uri="{FF2B5EF4-FFF2-40B4-BE49-F238E27FC236}">
                <a16:creationId xmlns:a16="http://schemas.microsoft.com/office/drawing/2014/main" id="{F6A8988A-0839-4825-8924-896D19C4507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58494" y="962196"/>
            <a:ext cx="1784487" cy="91621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BB261EB2-637E-4183-B566-7BE37F18922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23515" y="962196"/>
            <a:ext cx="1784486" cy="91160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2" name="TextBox 41">
            <a:extLst>
              <a:ext uri="{FF2B5EF4-FFF2-40B4-BE49-F238E27FC236}">
                <a16:creationId xmlns:a16="http://schemas.microsoft.com/office/drawing/2014/main" id="{9CD3B6EC-97A0-4837-A842-1C751938790C}"/>
              </a:ext>
            </a:extLst>
          </p:cNvPr>
          <p:cNvSpPr txBox="1"/>
          <p:nvPr/>
        </p:nvSpPr>
        <p:spPr>
          <a:xfrm>
            <a:off x="3220560" y="1830966"/>
            <a:ext cx="196624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Arial" panose="020B0604020202020204" pitchFamily="34" charset="0"/>
                <a:cs typeface="Arial" panose="020B0604020202020204" pitchFamily="34" charset="0"/>
              </a:rPr>
              <a:t>   1    2   3   4    5   6   7    8   9   10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AB267C4-8D07-4B5C-9CD2-3337C35B2D9F}"/>
              </a:ext>
            </a:extLst>
          </p:cNvPr>
          <p:cNvSpPr txBox="1"/>
          <p:nvPr/>
        </p:nvSpPr>
        <p:spPr>
          <a:xfrm>
            <a:off x="5194601" y="1830966"/>
            <a:ext cx="196624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Arial" panose="020B0604020202020204" pitchFamily="34" charset="0"/>
                <a:cs typeface="Arial" panose="020B0604020202020204" pitchFamily="34" charset="0"/>
              </a:rPr>
              <a:t>   1    2   3   4    5   6   7    8   9   10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F07958C7-9200-4FAE-AB22-3A4BE9E8B6F7}"/>
              </a:ext>
            </a:extLst>
          </p:cNvPr>
          <p:cNvSpPr txBox="1"/>
          <p:nvPr/>
        </p:nvSpPr>
        <p:spPr>
          <a:xfrm>
            <a:off x="7158657" y="1830966"/>
            <a:ext cx="196624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Arial" panose="020B0604020202020204" pitchFamily="34" charset="0"/>
                <a:cs typeface="Arial" panose="020B0604020202020204" pitchFamily="34" charset="0"/>
              </a:rPr>
              <a:t>   1    2   3   4    5   6   7    8   9   10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83E12E73-7444-48C5-8EBF-65662E28F141}"/>
              </a:ext>
            </a:extLst>
          </p:cNvPr>
          <p:cNvSpPr txBox="1"/>
          <p:nvPr/>
        </p:nvSpPr>
        <p:spPr>
          <a:xfrm>
            <a:off x="5150356" y="3656508"/>
            <a:ext cx="97751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5’ Tail DNA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0E7CC9D-30B9-451D-B728-7D4CD040D9D8}"/>
              </a:ext>
            </a:extLst>
          </p:cNvPr>
          <p:cNvSpPr txBox="1"/>
          <p:nvPr/>
        </p:nvSpPr>
        <p:spPr>
          <a:xfrm>
            <a:off x="4799630" y="4270932"/>
            <a:ext cx="90601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0  21 42 84 115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6E878BFA-8555-476D-97BD-2B253080C3DA}"/>
              </a:ext>
            </a:extLst>
          </p:cNvPr>
          <p:cNvSpPr txBox="1"/>
          <p:nvPr/>
        </p:nvSpPr>
        <p:spPr>
          <a:xfrm>
            <a:off x="5619216" y="4270932"/>
            <a:ext cx="117371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0  21 42  84 115 (nM)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F2D3441C-A740-4B4A-BFAD-FEB5F2777278}"/>
              </a:ext>
            </a:extLst>
          </p:cNvPr>
          <p:cNvSpPr txBox="1"/>
          <p:nvPr/>
        </p:nvSpPr>
        <p:spPr>
          <a:xfrm>
            <a:off x="4636440" y="3925437"/>
            <a:ext cx="9957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BRCA2 WT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AD0AECD7-D3A6-4742-A7BD-8DB43C6AF436}"/>
              </a:ext>
            </a:extLst>
          </p:cNvPr>
          <p:cNvSpPr txBox="1"/>
          <p:nvPr/>
        </p:nvSpPr>
        <p:spPr>
          <a:xfrm>
            <a:off x="5710250" y="3925437"/>
            <a:ext cx="6623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T1980I</a:t>
            </a:r>
          </a:p>
        </p:txBody>
      </p:sp>
      <p:sp>
        <p:nvSpPr>
          <p:cNvPr id="52" name="Right Triangle 51">
            <a:extLst>
              <a:ext uri="{FF2B5EF4-FFF2-40B4-BE49-F238E27FC236}">
                <a16:creationId xmlns:a16="http://schemas.microsoft.com/office/drawing/2014/main" id="{430A4A27-586B-4D82-A04A-5FBE0804719C}"/>
              </a:ext>
            </a:extLst>
          </p:cNvPr>
          <p:cNvSpPr/>
          <p:nvPr/>
        </p:nvSpPr>
        <p:spPr>
          <a:xfrm flipH="1">
            <a:off x="5699870" y="4102627"/>
            <a:ext cx="751039" cy="195446"/>
          </a:xfrm>
          <a:prstGeom prst="rtTriangle">
            <a:avLst/>
          </a:prstGeom>
          <a:solidFill>
            <a:schemeClr val="tx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Right Triangle 52">
            <a:extLst>
              <a:ext uri="{FF2B5EF4-FFF2-40B4-BE49-F238E27FC236}">
                <a16:creationId xmlns:a16="http://schemas.microsoft.com/office/drawing/2014/main" id="{72F01849-5BE2-4F38-BE09-44587E1EBD76}"/>
              </a:ext>
            </a:extLst>
          </p:cNvPr>
          <p:cNvSpPr/>
          <p:nvPr/>
        </p:nvSpPr>
        <p:spPr>
          <a:xfrm flipH="1">
            <a:off x="4881393" y="4102627"/>
            <a:ext cx="751039" cy="195446"/>
          </a:xfrm>
          <a:prstGeom prst="rtTriangle">
            <a:avLst/>
          </a:prstGeom>
          <a:solidFill>
            <a:schemeClr val="tx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96266727-8E0E-4151-B7FD-BB1F7074202A}"/>
              </a:ext>
            </a:extLst>
          </p:cNvPr>
          <p:cNvSpPr/>
          <p:nvPr/>
        </p:nvSpPr>
        <p:spPr>
          <a:xfrm>
            <a:off x="4367968" y="4491305"/>
            <a:ext cx="2532681" cy="132236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63581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6B829F3-0BB4-4ADC-AD79-D3CDCE4A9276}"/>
              </a:ext>
            </a:extLst>
          </p:cNvPr>
          <p:cNvCxnSpPr/>
          <p:nvPr/>
        </p:nvCxnSpPr>
        <p:spPr>
          <a:xfrm>
            <a:off x="1119900" y="1309156"/>
            <a:ext cx="9144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54100E17-DC95-47BA-9992-B14C229DC799}"/>
              </a:ext>
            </a:extLst>
          </p:cNvPr>
          <p:cNvCxnSpPr/>
          <p:nvPr/>
        </p:nvCxnSpPr>
        <p:spPr>
          <a:xfrm>
            <a:off x="1119900" y="1953136"/>
            <a:ext cx="9144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8DB7D6E7-A6D5-4D9E-9494-50141D145E47}"/>
              </a:ext>
            </a:extLst>
          </p:cNvPr>
          <p:cNvSpPr txBox="1"/>
          <p:nvPr/>
        </p:nvSpPr>
        <p:spPr>
          <a:xfrm>
            <a:off x="290222" y="1819866"/>
            <a:ext cx="8939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Free DNA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B7E760-D0BC-4556-BF40-5F11C83DF930}"/>
              </a:ext>
            </a:extLst>
          </p:cNvPr>
          <p:cNvSpPr txBox="1"/>
          <p:nvPr/>
        </p:nvSpPr>
        <p:spPr>
          <a:xfrm>
            <a:off x="191367" y="1058893"/>
            <a:ext cx="10983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Protein-DNA</a:t>
            </a:r>
          </a:p>
          <a:p>
            <a:pPr algn="ctr"/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Complex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FF2CE7F-A08C-4D54-AA46-92076FA1E90A}"/>
              </a:ext>
            </a:extLst>
          </p:cNvPr>
          <p:cNvSpPr txBox="1"/>
          <p:nvPr/>
        </p:nvSpPr>
        <p:spPr>
          <a:xfrm>
            <a:off x="3612926" y="349237"/>
            <a:ext cx="97751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5’ Tail DNA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6B3ACFF-3C35-4A46-8494-3218C981837B}"/>
              </a:ext>
            </a:extLst>
          </p:cNvPr>
          <p:cNvSpPr txBox="1"/>
          <p:nvPr/>
        </p:nvSpPr>
        <p:spPr>
          <a:xfrm>
            <a:off x="7222683" y="963661"/>
            <a:ext cx="90601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0  21 42 84 115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4336ABA-3C47-4CC9-8DCE-AD013A296192}"/>
              </a:ext>
            </a:extLst>
          </p:cNvPr>
          <p:cNvSpPr txBox="1"/>
          <p:nvPr/>
        </p:nvSpPr>
        <p:spPr>
          <a:xfrm>
            <a:off x="8010465" y="963661"/>
            <a:ext cx="114486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0  21 42 84 115 (nM)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ED37A79-B26E-4CEF-8FC7-7FA1424A266D}"/>
              </a:ext>
            </a:extLst>
          </p:cNvPr>
          <p:cNvSpPr txBox="1"/>
          <p:nvPr/>
        </p:nvSpPr>
        <p:spPr>
          <a:xfrm>
            <a:off x="1634088" y="349237"/>
            <a:ext cx="97751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3’ Tail DNA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2569361-640D-4D08-8A59-2B22C8320E90}"/>
              </a:ext>
            </a:extLst>
          </p:cNvPr>
          <p:cNvSpPr txBox="1"/>
          <p:nvPr/>
        </p:nvSpPr>
        <p:spPr>
          <a:xfrm>
            <a:off x="5706118" y="349237"/>
            <a:ext cx="6864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ssDNA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DB404F4-604B-4C4C-B851-00614AD4633B}"/>
              </a:ext>
            </a:extLst>
          </p:cNvPr>
          <p:cNvSpPr txBox="1"/>
          <p:nvPr/>
        </p:nvSpPr>
        <p:spPr>
          <a:xfrm>
            <a:off x="7694531" y="349237"/>
            <a:ext cx="6960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dsDNA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4356C4B-2E24-4ED1-B4F6-EDE99D13FF47}"/>
              </a:ext>
            </a:extLst>
          </p:cNvPr>
          <p:cNvSpPr txBox="1"/>
          <p:nvPr/>
        </p:nvSpPr>
        <p:spPr>
          <a:xfrm>
            <a:off x="7059493" y="618166"/>
            <a:ext cx="9957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BRCA2 WT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1B94C70-D3AA-4A14-9BC4-AFF60D250CF2}"/>
              </a:ext>
            </a:extLst>
          </p:cNvPr>
          <p:cNvSpPr txBox="1"/>
          <p:nvPr/>
        </p:nvSpPr>
        <p:spPr>
          <a:xfrm>
            <a:off x="8101499" y="618166"/>
            <a:ext cx="6623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T1980I</a:t>
            </a:r>
          </a:p>
        </p:txBody>
      </p:sp>
      <p:sp>
        <p:nvSpPr>
          <p:cNvPr id="16" name="TextBox 64">
            <a:extLst>
              <a:ext uri="{FF2B5EF4-FFF2-40B4-BE49-F238E27FC236}">
                <a16:creationId xmlns:a16="http://schemas.microsoft.com/office/drawing/2014/main" id="{152F7BAE-1D16-44C7-8282-B767FD41D4AE}"/>
              </a:ext>
            </a:extLst>
          </p:cNvPr>
          <p:cNvSpPr txBox="1"/>
          <p:nvPr/>
        </p:nvSpPr>
        <p:spPr>
          <a:xfrm>
            <a:off x="198911" y="376299"/>
            <a:ext cx="324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b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ABC17039-61E2-42CB-AE3B-3F14BBBFD90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52790" y="1145076"/>
            <a:ext cx="1784487" cy="91381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D834D800-6341-441B-A116-173C5CC7830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44683" y="1145076"/>
            <a:ext cx="1784489" cy="91001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9" name="Right Triangle 18">
            <a:extLst>
              <a:ext uri="{FF2B5EF4-FFF2-40B4-BE49-F238E27FC236}">
                <a16:creationId xmlns:a16="http://schemas.microsoft.com/office/drawing/2014/main" id="{BA1F7453-640B-4692-B160-C3714EC6E542}"/>
              </a:ext>
            </a:extLst>
          </p:cNvPr>
          <p:cNvSpPr/>
          <p:nvPr/>
        </p:nvSpPr>
        <p:spPr>
          <a:xfrm flipH="1">
            <a:off x="8091119" y="795356"/>
            <a:ext cx="751039" cy="195446"/>
          </a:xfrm>
          <a:prstGeom prst="rtTriangle">
            <a:avLst/>
          </a:prstGeom>
          <a:solidFill>
            <a:schemeClr val="tx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Right Triangle 19">
            <a:extLst>
              <a:ext uri="{FF2B5EF4-FFF2-40B4-BE49-F238E27FC236}">
                <a16:creationId xmlns:a16="http://schemas.microsoft.com/office/drawing/2014/main" id="{7F9D1D09-7A55-4AB9-BD19-341C6716F36D}"/>
              </a:ext>
            </a:extLst>
          </p:cNvPr>
          <p:cNvSpPr/>
          <p:nvPr/>
        </p:nvSpPr>
        <p:spPr>
          <a:xfrm flipH="1">
            <a:off x="7304446" y="795356"/>
            <a:ext cx="751039" cy="195446"/>
          </a:xfrm>
          <a:prstGeom prst="rtTriangle">
            <a:avLst/>
          </a:prstGeom>
          <a:solidFill>
            <a:schemeClr val="tx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BBA500A-2936-4F21-AE9C-AC41CFB2EE28}"/>
              </a:ext>
            </a:extLst>
          </p:cNvPr>
          <p:cNvSpPr txBox="1"/>
          <p:nvPr/>
        </p:nvSpPr>
        <p:spPr>
          <a:xfrm>
            <a:off x="1129989" y="2013846"/>
            <a:ext cx="196624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Arial" panose="020B0604020202020204" pitchFamily="34" charset="0"/>
                <a:cs typeface="Arial" panose="020B0604020202020204" pitchFamily="34" charset="0"/>
              </a:rPr>
              <a:t>   1    2   3   4    5   6   7    8   9   10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C7FD469-C35C-4D6C-8CD7-8A242C0FCCCB}"/>
              </a:ext>
            </a:extLst>
          </p:cNvPr>
          <p:cNvSpPr txBox="1"/>
          <p:nvPr/>
        </p:nvSpPr>
        <p:spPr>
          <a:xfrm>
            <a:off x="1289746" y="963661"/>
            <a:ext cx="90601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0  21 42 84 115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DB6B013-AD8C-41B7-9BCB-F38038A85EAF}"/>
              </a:ext>
            </a:extLst>
          </p:cNvPr>
          <p:cNvSpPr txBox="1"/>
          <p:nvPr/>
        </p:nvSpPr>
        <p:spPr>
          <a:xfrm>
            <a:off x="2093430" y="963661"/>
            <a:ext cx="125386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0  ’21  42  84  115 (nM)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4621B2A-AB61-4DBD-9C47-BD61437D4C12}"/>
              </a:ext>
            </a:extLst>
          </p:cNvPr>
          <p:cNvSpPr txBox="1"/>
          <p:nvPr/>
        </p:nvSpPr>
        <p:spPr>
          <a:xfrm>
            <a:off x="1126556" y="618166"/>
            <a:ext cx="9957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BRCA2 WT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325090D-740F-4835-BA93-AEAD77DE58FD}"/>
              </a:ext>
            </a:extLst>
          </p:cNvPr>
          <p:cNvSpPr txBox="1"/>
          <p:nvPr/>
        </p:nvSpPr>
        <p:spPr>
          <a:xfrm>
            <a:off x="2171764" y="618166"/>
            <a:ext cx="6623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T1980I</a:t>
            </a:r>
          </a:p>
        </p:txBody>
      </p:sp>
      <p:sp>
        <p:nvSpPr>
          <p:cNvPr id="26" name="Right Triangle 25">
            <a:extLst>
              <a:ext uri="{FF2B5EF4-FFF2-40B4-BE49-F238E27FC236}">
                <a16:creationId xmlns:a16="http://schemas.microsoft.com/office/drawing/2014/main" id="{665B13FC-A45D-480A-B944-DFB27CA11155}"/>
              </a:ext>
            </a:extLst>
          </p:cNvPr>
          <p:cNvSpPr/>
          <p:nvPr/>
        </p:nvSpPr>
        <p:spPr>
          <a:xfrm flipH="1">
            <a:off x="2174084" y="795356"/>
            <a:ext cx="751039" cy="195446"/>
          </a:xfrm>
          <a:prstGeom prst="rtTriangle">
            <a:avLst/>
          </a:prstGeom>
          <a:solidFill>
            <a:schemeClr val="tx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Right Triangle 26">
            <a:extLst>
              <a:ext uri="{FF2B5EF4-FFF2-40B4-BE49-F238E27FC236}">
                <a16:creationId xmlns:a16="http://schemas.microsoft.com/office/drawing/2014/main" id="{751A66B8-4E62-4042-A279-17CD78112461}"/>
              </a:ext>
            </a:extLst>
          </p:cNvPr>
          <p:cNvSpPr/>
          <p:nvPr/>
        </p:nvSpPr>
        <p:spPr>
          <a:xfrm flipH="1">
            <a:off x="1371509" y="795356"/>
            <a:ext cx="751039" cy="195446"/>
          </a:xfrm>
          <a:prstGeom prst="rtTriangle">
            <a:avLst/>
          </a:prstGeom>
          <a:solidFill>
            <a:schemeClr val="tx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65A2EFD-FD8B-4C4E-A2DF-452B8D16EEDD}"/>
              </a:ext>
            </a:extLst>
          </p:cNvPr>
          <p:cNvSpPr txBox="1"/>
          <p:nvPr/>
        </p:nvSpPr>
        <p:spPr>
          <a:xfrm>
            <a:off x="3262200" y="963661"/>
            <a:ext cx="90601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0  21 42 84 115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31F3DCB-4639-4C54-AAE0-E8CF6D095CE8}"/>
              </a:ext>
            </a:extLst>
          </p:cNvPr>
          <p:cNvSpPr txBox="1"/>
          <p:nvPr/>
        </p:nvSpPr>
        <p:spPr>
          <a:xfrm>
            <a:off x="4081786" y="963661"/>
            <a:ext cx="117371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0  21 42  84 115 (nM)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FBF84E1-B473-4BA4-971D-9F147F22B8C1}"/>
              </a:ext>
            </a:extLst>
          </p:cNvPr>
          <p:cNvSpPr txBox="1"/>
          <p:nvPr/>
        </p:nvSpPr>
        <p:spPr>
          <a:xfrm>
            <a:off x="3099010" y="618166"/>
            <a:ext cx="9957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BRCA2 WT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2F32010-2E45-4678-A2BF-5AA63A385207}"/>
              </a:ext>
            </a:extLst>
          </p:cNvPr>
          <p:cNvSpPr txBox="1"/>
          <p:nvPr/>
        </p:nvSpPr>
        <p:spPr>
          <a:xfrm>
            <a:off x="4172820" y="618166"/>
            <a:ext cx="6623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T1980I</a:t>
            </a:r>
          </a:p>
        </p:txBody>
      </p:sp>
      <p:sp>
        <p:nvSpPr>
          <p:cNvPr id="32" name="Right Triangle 31">
            <a:extLst>
              <a:ext uri="{FF2B5EF4-FFF2-40B4-BE49-F238E27FC236}">
                <a16:creationId xmlns:a16="http://schemas.microsoft.com/office/drawing/2014/main" id="{D44F607B-23CB-47A4-925B-44A7C79950E1}"/>
              </a:ext>
            </a:extLst>
          </p:cNvPr>
          <p:cNvSpPr/>
          <p:nvPr/>
        </p:nvSpPr>
        <p:spPr>
          <a:xfrm flipH="1">
            <a:off x="4162440" y="795356"/>
            <a:ext cx="751039" cy="195446"/>
          </a:xfrm>
          <a:prstGeom prst="rtTriangle">
            <a:avLst/>
          </a:prstGeom>
          <a:solidFill>
            <a:schemeClr val="tx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Right Triangle 32">
            <a:extLst>
              <a:ext uri="{FF2B5EF4-FFF2-40B4-BE49-F238E27FC236}">
                <a16:creationId xmlns:a16="http://schemas.microsoft.com/office/drawing/2014/main" id="{7AD0D434-E950-481D-80E5-7B69E3D10400}"/>
              </a:ext>
            </a:extLst>
          </p:cNvPr>
          <p:cNvSpPr/>
          <p:nvPr/>
        </p:nvSpPr>
        <p:spPr>
          <a:xfrm flipH="1">
            <a:off x="3343963" y="795356"/>
            <a:ext cx="751039" cy="195446"/>
          </a:xfrm>
          <a:prstGeom prst="rtTriangle">
            <a:avLst/>
          </a:prstGeom>
          <a:solidFill>
            <a:schemeClr val="tx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C3BEF485-8D01-4130-9950-7618F0D8165B}"/>
              </a:ext>
            </a:extLst>
          </p:cNvPr>
          <p:cNvSpPr txBox="1"/>
          <p:nvPr/>
        </p:nvSpPr>
        <p:spPr>
          <a:xfrm>
            <a:off x="5206095" y="963661"/>
            <a:ext cx="90601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0  21 42 84 115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0B1017E-5896-444C-9DE5-89A1C22BE328}"/>
              </a:ext>
            </a:extLst>
          </p:cNvPr>
          <p:cNvSpPr txBox="1"/>
          <p:nvPr/>
        </p:nvSpPr>
        <p:spPr>
          <a:xfrm>
            <a:off x="6017730" y="963661"/>
            <a:ext cx="120257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0  21  42  84 115 (nM)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7EB17837-F58E-4945-9D6C-BD9FB0C5C427}"/>
              </a:ext>
            </a:extLst>
          </p:cNvPr>
          <p:cNvSpPr txBox="1"/>
          <p:nvPr/>
        </p:nvSpPr>
        <p:spPr>
          <a:xfrm>
            <a:off x="5042905" y="618166"/>
            <a:ext cx="9957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BRCA2 WT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0553265D-234A-45EC-A766-4F5418701AFC}"/>
              </a:ext>
            </a:extLst>
          </p:cNvPr>
          <p:cNvSpPr txBox="1"/>
          <p:nvPr/>
        </p:nvSpPr>
        <p:spPr>
          <a:xfrm>
            <a:off x="6097611" y="618166"/>
            <a:ext cx="6623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T1980I</a:t>
            </a:r>
          </a:p>
        </p:txBody>
      </p:sp>
      <p:sp>
        <p:nvSpPr>
          <p:cNvPr id="38" name="Right Triangle 37">
            <a:extLst>
              <a:ext uri="{FF2B5EF4-FFF2-40B4-BE49-F238E27FC236}">
                <a16:creationId xmlns:a16="http://schemas.microsoft.com/office/drawing/2014/main" id="{B683A56B-1792-4F5E-B712-88D1A5395F79}"/>
              </a:ext>
            </a:extLst>
          </p:cNvPr>
          <p:cNvSpPr/>
          <p:nvPr/>
        </p:nvSpPr>
        <p:spPr>
          <a:xfrm flipH="1">
            <a:off x="6074531" y="795356"/>
            <a:ext cx="751039" cy="195446"/>
          </a:xfrm>
          <a:prstGeom prst="rtTriangle">
            <a:avLst/>
          </a:prstGeom>
          <a:solidFill>
            <a:schemeClr val="tx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Right Triangle 38">
            <a:extLst>
              <a:ext uri="{FF2B5EF4-FFF2-40B4-BE49-F238E27FC236}">
                <a16:creationId xmlns:a16="http://schemas.microsoft.com/office/drawing/2014/main" id="{47D4972E-7FB3-454A-BF4A-413EAADFF676}"/>
              </a:ext>
            </a:extLst>
          </p:cNvPr>
          <p:cNvSpPr/>
          <p:nvPr/>
        </p:nvSpPr>
        <p:spPr>
          <a:xfrm flipH="1">
            <a:off x="5287858" y="795356"/>
            <a:ext cx="751039" cy="195446"/>
          </a:xfrm>
          <a:prstGeom prst="rtTriangle">
            <a:avLst/>
          </a:prstGeom>
          <a:solidFill>
            <a:schemeClr val="tx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0" name="Picture 39" descr="A picture containing text&#10;&#10;Description automatically generated">
            <a:extLst>
              <a:ext uri="{FF2B5EF4-FFF2-40B4-BE49-F238E27FC236}">
                <a16:creationId xmlns:a16="http://schemas.microsoft.com/office/drawing/2014/main" id="{F6A8988A-0839-4825-8924-896D19C4507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17817" y="1145076"/>
            <a:ext cx="1784487" cy="91621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BB261EB2-637E-4183-B566-7BE37F18922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82838" y="1145076"/>
            <a:ext cx="1784486" cy="91160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2" name="TextBox 41">
            <a:extLst>
              <a:ext uri="{FF2B5EF4-FFF2-40B4-BE49-F238E27FC236}">
                <a16:creationId xmlns:a16="http://schemas.microsoft.com/office/drawing/2014/main" id="{9CD3B6EC-97A0-4837-A842-1C751938790C}"/>
              </a:ext>
            </a:extLst>
          </p:cNvPr>
          <p:cNvSpPr txBox="1"/>
          <p:nvPr/>
        </p:nvSpPr>
        <p:spPr>
          <a:xfrm>
            <a:off x="3079883" y="2013846"/>
            <a:ext cx="196624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Arial" panose="020B0604020202020204" pitchFamily="34" charset="0"/>
                <a:cs typeface="Arial" panose="020B0604020202020204" pitchFamily="34" charset="0"/>
              </a:rPr>
              <a:t>   1    2   3   4    5   6   7    8   9   10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AB267C4-8D07-4B5C-9CD2-3337C35B2D9F}"/>
              </a:ext>
            </a:extLst>
          </p:cNvPr>
          <p:cNvSpPr txBox="1"/>
          <p:nvPr/>
        </p:nvSpPr>
        <p:spPr>
          <a:xfrm>
            <a:off x="5053924" y="2013846"/>
            <a:ext cx="196624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Arial" panose="020B0604020202020204" pitchFamily="34" charset="0"/>
                <a:cs typeface="Arial" panose="020B0604020202020204" pitchFamily="34" charset="0"/>
              </a:rPr>
              <a:t>   1    2   3   4    5   6   7    8   9   10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F07958C7-9200-4FAE-AB22-3A4BE9E8B6F7}"/>
              </a:ext>
            </a:extLst>
          </p:cNvPr>
          <p:cNvSpPr txBox="1"/>
          <p:nvPr/>
        </p:nvSpPr>
        <p:spPr>
          <a:xfrm>
            <a:off x="7017980" y="2013846"/>
            <a:ext cx="196624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Arial" panose="020B0604020202020204" pitchFamily="34" charset="0"/>
                <a:cs typeface="Arial" panose="020B0604020202020204" pitchFamily="34" charset="0"/>
              </a:rPr>
              <a:t>   1    2   3   4    5   6   7    8   9   10</a:t>
            </a:r>
          </a:p>
        </p:txBody>
      </p:sp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6E1AF815-5136-443B-8C0B-700E85DDF8D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4108" y="2305004"/>
            <a:ext cx="4898571" cy="6858000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C993677F-69E4-46C1-9928-605345D2F6C3}"/>
              </a:ext>
            </a:extLst>
          </p:cNvPr>
          <p:cNvSpPr txBox="1"/>
          <p:nvPr/>
        </p:nvSpPr>
        <p:spPr>
          <a:xfrm>
            <a:off x="5423092" y="2541822"/>
            <a:ext cx="6864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ssDNA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317EC50A-11ED-4D48-BD17-3ABC5D9D8575}"/>
              </a:ext>
            </a:extLst>
          </p:cNvPr>
          <p:cNvSpPr txBox="1"/>
          <p:nvPr/>
        </p:nvSpPr>
        <p:spPr>
          <a:xfrm>
            <a:off x="4923069" y="3156246"/>
            <a:ext cx="90601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0  21 42 84 115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304B009F-CA70-4134-A0CF-BBA043D7E1C8}"/>
              </a:ext>
            </a:extLst>
          </p:cNvPr>
          <p:cNvSpPr txBox="1"/>
          <p:nvPr/>
        </p:nvSpPr>
        <p:spPr>
          <a:xfrm>
            <a:off x="5734704" y="3156246"/>
            <a:ext cx="120257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0  21  42  84 115 (nM)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761609EC-64B3-4FE2-B0C2-A0D2EBA2F235}"/>
              </a:ext>
            </a:extLst>
          </p:cNvPr>
          <p:cNvSpPr txBox="1"/>
          <p:nvPr/>
        </p:nvSpPr>
        <p:spPr>
          <a:xfrm>
            <a:off x="4759879" y="2810751"/>
            <a:ext cx="9957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BRCA2 WT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D66A63EB-F3CD-4E3D-BAC4-7A98CB91476E}"/>
              </a:ext>
            </a:extLst>
          </p:cNvPr>
          <p:cNvSpPr txBox="1"/>
          <p:nvPr/>
        </p:nvSpPr>
        <p:spPr>
          <a:xfrm>
            <a:off x="5814585" y="2810751"/>
            <a:ext cx="6623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T1980I</a:t>
            </a:r>
          </a:p>
        </p:txBody>
      </p:sp>
      <p:sp>
        <p:nvSpPr>
          <p:cNvPr id="50" name="Right Triangle 49">
            <a:extLst>
              <a:ext uri="{FF2B5EF4-FFF2-40B4-BE49-F238E27FC236}">
                <a16:creationId xmlns:a16="http://schemas.microsoft.com/office/drawing/2014/main" id="{AD7099EF-2AB0-490F-AEF0-CE1DC26EE5A4}"/>
              </a:ext>
            </a:extLst>
          </p:cNvPr>
          <p:cNvSpPr/>
          <p:nvPr/>
        </p:nvSpPr>
        <p:spPr>
          <a:xfrm flipH="1">
            <a:off x="5791505" y="2987941"/>
            <a:ext cx="751039" cy="195446"/>
          </a:xfrm>
          <a:prstGeom prst="rtTriangle">
            <a:avLst/>
          </a:prstGeom>
          <a:solidFill>
            <a:schemeClr val="tx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Right Triangle 50">
            <a:extLst>
              <a:ext uri="{FF2B5EF4-FFF2-40B4-BE49-F238E27FC236}">
                <a16:creationId xmlns:a16="http://schemas.microsoft.com/office/drawing/2014/main" id="{D0D1F155-C62B-4C44-A315-5C9805411373}"/>
              </a:ext>
            </a:extLst>
          </p:cNvPr>
          <p:cNvSpPr/>
          <p:nvPr/>
        </p:nvSpPr>
        <p:spPr>
          <a:xfrm flipH="1">
            <a:off x="5004832" y="2987941"/>
            <a:ext cx="751039" cy="195446"/>
          </a:xfrm>
          <a:prstGeom prst="rtTriangle">
            <a:avLst/>
          </a:prstGeom>
          <a:solidFill>
            <a:schemeClr val="tx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92A156D7-73A2-49AE-832D-9F8C5BEF2BC0}"/>
              </a:ext>
            </a:extLst>
          </p:cNvPr>
          <p:cNvSpPr/>
          <p:nvPr/>
        </p:nvSpPr>
        <p:spPr>
          <a:xfrm>
            <a:off x="4508229" y="3336265"/>
            <a:ext cx="2532681" cy="132236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7247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Picture 44" descr="A picture containing text&#10;&#10;Description automatically generated">
            <a:extLst>
              <a:ext uri="{FF2B5EF4-FFF2-40B4-BE49-F238E27FC236}">
                <a16:creationId xmlns:a16="http://schemas.microsoft.com/office/drawing/2014/main" id="{41FED24A-EB0D-4EDF-BDCD-F6DD166D72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4920" y="541830"/>
            <a:ext cx="4898571" cy="6858000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6B829F3-0BB4-4ADC-AD79-D3CDCE4A9276}"/>
              </a:ext>
            </a:extLst>
          </p:cNvPr>
          <p:cNvCxnSpPr/>
          <p:nvPr/>
        </p:nvCxnSpPr>
        <p:spPr>
          <a:xfrm>
            <a:off x="1415322" y="1224750"/>
            <a:ext cx="9144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54100E17-DC95-47BA-9992-B14C229DC799}"/>
              </a:ext>
            </a:extLst>
          </p:cNvPr>
          <p:cNvCxnSpPr/>
          <p:nvPr/>
        </p:nvCxnSpPr>
        <p:spPr>
          <a:xfrm>
            <a:off x="1415322" y="1868730"/>
            <a:ext cx="9144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8DB7D6E7-A6D5-4D9E-9494-50141D145E47}"/>
              </a:ext>
            </a:extLst>
          </p:cNvPr>
          <p:cNvSpPr txBox="1"/>
          <p:nvPr/>
        </p:nvSpPr>
        <p:spPr>
          <a:xfrm>
            <a:off x="585644" y="1735460"/>
            <a:ext cx="8939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Free DNA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B7E760-D0BC-4556-BF40-5F11C83DF930}"/>
              </a:ext>
            </a:extLst>
          </p:cNvPr>
          <p:cNvSpPr txBox="1"/>
          <p:nvPr/>
        </p:nvSpPr>
        <p:spPr>
          <a:xfrm>
            <a:off x="486789" y="974487"/>
            <a:ext cx="10983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Protein-DNA</a:t>
            </a:r>
          </a:p>
          <a:p>
            <a:pPr algn="ctr"/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Complex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FF2CE7F-A08C-4D54-AA46-92076FA1E90A}"/>
              </a:ext>
            </a:extLst>
          </p:cNvPr>
          <p:cNvSpPr txBox="1"/>
          <p:nvPr/>
        </p:nvSpPr>
        <p:spPr>
          <a:xfrm>
            <a:off x="3908348" y="264831"/>
            <a:ext cx="97751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5’ Tail DNA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6B3ACFF-3C35-4A46-8494-3218C981837B}"/>
              </a:ext>
            </a:extLst>
          </p:cNvPr>
          <p:cNvSpPr txBox="1"/>
          <p:nvPr/>
        </p:nvSpPr>
        <p:spPr>
          <a:xfrm>
            <a:off x="7518105" y="879255"/>
            <a:ext cx="90601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0  21 42 84 115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4336ABA-3C47-4CC9-8DCE-AD013A296192}"/>
              </a:ext>
            </a:extLst>
          </p:cNvPr>
          <p:cNvSpPr txBox="1"/>
          <p:nvPr/>
        </p:nvSpPr>
        <p:spPr>
          <a:xfrm>
            <a:off x="8305887" y="879255"/>
            <a:ext cx="114486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0  21 42 84 115 (nM)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ED37A79-B26E-4CEF-8FC7-7FA1424A266D}"/>
              </a:ext>
            </a:extLst>
          </p:cNvPr>
          <p:cNvSpPr txBox="1"/>
          <p:nvPr/>
        </p:nvSpPr>
        <p:spPr>
          <a:xfrm>
            <a:off x="1929510" y="264831"/>
            <a:ext cx="97751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3’ Tail DNA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2569361-640D-4D08-8A59-2B22C8320E90}"/>
              </a:ext>
            </a:extLst>
          </p:cNvPr>
          <p:cNvSpPr txBox="1"/>
          <p:nvPr/>
        </p:nvSpPr>
        <p:spPr>
          <a:xfrm>
            <a:off x="6001540" y="264831"/>
            <a:ext cx="6864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ssDNA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DB404F4-604B-4C4C-B851-00614AD4633B}"/>
              </a:ext>
            </a:extLst>
          </p:cNvPr>
          <p:cNvSpPr txBox="1"/>
          <p:nvPr/>
        </p:nvSpPr>
        <p:spPr>
          <a:xfrm>
            <a:off x="7989953" y="264831"/>
            <a:ext cx="6960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dsDNA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4356C4B-2E24-4ED1-B4F6-EDE99D13FF47}"/>
              </a:ext>
            </a:extLst>
          </p:cNvPr>
          <p:cNvSpPr txBox="1"/>
          <p:nvPr/>
        </p:nvSpPr>
        <p:spPr>
          <a:xfrm>
            <a:off x="7354915" y="533760"/>
            <a:ext cx="9957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BRCA2 WT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1B94C70-D3AA-4A14-9BC4-AFF60D250CF2}"/>
              </a:ext>
            </a:extLst>
          </p:cNvPr>
          <p:cNvSpPr txBox="1"/>
          <p:nvPr/>
        </p:nvSpPr>
        <p:spPr>
          <a:xfrm>
            <a:off x="8396921" y="533760"/>
            <a:ext cx="6623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T1980I</a:t>
            </a:r>
          </a:p>
        </p:txBody>
      </p:sp>
      <p:sp>
        <p:nvSpPr>
          <p:cNvPr id="16" name="TextBox 64">
            <a:extLst>
              <a:ext uri="{FF2B5EF4-FFF2-40B4-BE49-F238E27FC236}">
                <a16:creationId xmlns:a16="http://schemas.microsoft.com/office/drawing/2014/main" id="{152F7BAE-1D16-44C7-8282-B767FD41D4AE}"/>
              </a:ext>
            </a:extLst>
          </p:cNvPr>
          <p:cNvSpPr txBox="1"/>
          <p:nvPr/>
        </p:nvSpPr>
        <p:spPr>
          <a:xfrm>
            <a:off x="494333" y="291893"/>
            <a:ext cx="324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b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ABC17039-61E2-42CB-AE3B-3F14BBBFD90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48212" y="1060670"/>
            <a:ext cx="1784487" cy="91381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D834D800-6341-441B-A116-173C5CC7830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40105" y="1060670"/>
            <a:ext cx="1784489" cy="91001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9" name="Right Triangle 18">
            <a:extLst>
              <a:ext uri="{FF2B5EF4-FFF2-40B4-BE49-F238E27FC236}">
                <a16:creationId xmlns:a16="http://schemas.microsoft.com/office/drawing/2014/main" id="{BA1F7453-640B-4692-B160-C3714EC6E542}"/>
              </a:ext>
            </a:extLst>
          </p:cNvPr>
          <p:cNvSpPr/>
          <p:nvPr/>
        </p:nvSpPr>
        <p:spPr>
          <a:xfrm flipH="1">
            <a:off x="8386541" y="710950"/>
            <a:ext cx="751039" cy="195446"/>
          </a:xfrm>
          <a:prstGeom prst="rtTriangle">
            <a:avLst/>
          </a:prstGeom>
          <a:solidFill>
            <a:schemeClr val="tx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Right Triangle 19">
            <a:extLst>
              <a:ext uri="{FF2B5EF4-FFF2-40B4-BE49-F238E27FC236}">
                <a16:creationId xmlns:a16="http://schemas.microsoft.com/office/drawing/2014/main" id="{7F9D1D09-7A55-4AB9-BD19-341C6716F36D}"/>
              </a:ext>
            </a:extLst>
          </p:cNvPr>
          <p:cNvSpPr/>
          <p:nvPr/>
        </p:nvSpPr>
        <p:spPr>
          <a:xfrm flipH="1">
            <a:off x="7599868" y="710950"/>
            <a:ext cx="751039" cy="195446"/>
          </a:xfrm>
          <a:prstGeom prst="rtTriangle">
            <a:avLst/>
          </a:prstGeom>
          <a:solidFill>
            <a:schemeClr val="tx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BBA500A-2936-4F21-AE9C-AC41CFB2EE28}"/>
              </a:ext>
            </a:extLst>
          </p:cNvPr>
          <p:cNvSpPr txBox="1"/>
          <p:nvPr/>
        </p:nvSpPr>
        <p:spPr>
          <a:xfrm>
            <a:off x="1425411" y="1929440"/>
            <a:ext cx="196624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Arial" panose="020B0604020202020204" pitchFamily="34" charset="0"/>
                <a:cs typeface="Arial" panose="020B0604020202020204" pitchFamily="34" charset="0"/>
              </a:rPr>
              <a:t>   1    2   3   4    5   6   7    8   9   10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C7FD469-C35C-4D6C-8CD7-8A242C0FCCCB}"/>
              </a:ext>
            </a:extLst>
          </p:cNvPr>
          <p:cNvSpPr txBox="1"/>
          <p:nvPr/>
        </p:nvSpPr>
        <p:spPr>
          <a:xfrm>
            <a:off x="1585168" y="879255"/>
            <a:ext cx="90601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0  21 42 84 115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DB6B013-AD8C-41B7-9BCB-F38038A85EAF}"/>
              </a:ext>
            </a:extLst>
          </p:cNvPr>
          <p:cNvSpPr txBox="1"/>
          <p:nvPr/>
        </p:nvSpPr>
        <p:spPr>
          <a:xfrm>
            <a:off x="2388852" y="879255"/>
            <a:ext cx="125386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0  ’21  42  84  115 (nM)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4621B2A-AB61-4DBD-9C47-BD61437D4C12}"/>
              </a:ext>
            </a:extLst>
          </p:cNvPr>
          <p:cNvSpPr txBox="1"/>
          <p:nvPr/>
        </p:nvSpPr>
        <p:spPr>
          <a:xfrm>
            <a:off x="1421978" y="533760"/>
            <a:ext cx="9957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BRCA2 WT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325090D-740F-4835-BA93-AEAD77DE58FD}"/>
              </a:ext>
            </a:extLst>
          </p:cNvPr>
          <p:cNvSpPr txBox="1"/>
          <p:nvPr/>
        </p:nvSpPr>
        <p:spPr>
          <a:xfrm>
            <a:off x="2467186" y="533760"/>
            <a:ext cx="6623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T1980I</a:t>
            </a:r>
          </a:p>
        </p:txBody>
      </p:sp>
      <p:sp>
        <p:nvSpPr>
          <p:cNvPr id="26" name="Right Triangle 25">
            <a:extLst>
              <a:ext uri="{FF2B5EF4-FFF2-40B4-BE49-F238E27FC236}">
                <a16:creationId xmlns:a16="http://schemas.microsoft.com/office/drawing/2014/main" id="{665B13FC-A45D-480A-B944-DFB27CA11155}"/>
              </a:ext>
            </a:extLst>
          </p:cNvPr>
          <p:cNvSpPr/>
          <p:nvPr/>
        </p:nvSpPr>
        <p:spPr>
          <a:xfrm flipH="1">
            <a:off x="2469506" y="710950"/>
            <a:ext cx="751039" cy="195446"/>
          </a:xfrm>
          <a:prstGeom prst="rtTriangle">
            <a:avLst/>
          </a:prstGeom>
          <a:solidFill>
            <a:schemeClr val="tx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Right Triangle 26">
            <a:extLst>
              <a:ext uri="{FF2B5EF4-FFF2-40B4-BE49-F238E27FC236}">
                <a16:creationId xmlns:a16="http://schemas.microsoft.com/office/drawing/2014/main" id="{751A66B8-4E62-4042-A279-17CD78112461}"/>
              </a:ext>
            </a:extLst>
          </p:cNvPr>
          <p:cNvSpPr/>
          <p:nvPr/>
        </p:nvSpPr>
        <p:spPr>
          <a:xfrm flipH="1">
            <a:off x="1666931" y="710950"/>
            <a:ext cx="751039" cy="195446"/>
          </a:xfrm>
          <a:prstGeom prst="rtTriangle">
            <a:avLst/>
          </a:prstGeom>
          <a:solidFill>
            <a:schemeClr val="tx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65A2EFD-FD8B-4C4E-A2DF-452B8D16EEDD}"/>
              </a:ext>
            </a:extLst>
          </p:cNvPr>
          <p:cNvSpPr txBox="1"/>
          <p:nvPr/>
        </p:nvSpPr>
        <p:spPr>
          <a:xfrm>
            <a:off x="3557622" y="879255"/>
            <a:ext cx="90601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0  21 42 84 115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31F3DCB-4639-4C54-AAE0-E8CF6D095CE8}"/>
              </a:ext>
            </a:extLst>
          </p:cNvPr>
          <p:cNvSpPr txBox="1"/>
          <p:nvPr/>
        </p:nvSpPr>
        <p:spPr>
          <a:xfrm>
            <a:off x="4377208" y="879255"/>
            <a:ext cx="117371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0  21 42  84 115 (nM)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FBF84E1-B473-4BA4-971D-9F147F22B8C1}"/>
              </a:ext>
            </a:extLst>
          </p:cNvPr>
          <p:cNvSpPr txBox="1"/>
          <p:nvPr/>
        </p:nvSpPr>
        <p:spPr>
          <a:xfrm>
            <a:off x="3394432" y="533760"/>
            <a:ext cx="9957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BRCA2 WT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2F32010-2E45-4678-A2BF-5AA63A385207}"/>
              </a:ext>
            </a:extLst>
          </p:cNvPr>
          <p:cNvSpPr txBox="1"/>
          <p:nvPr/>
        </p:nvSpPr>
        <p:spPr>
          <a:xfrm>
            <a:off x="4468242" y="533760"/>
            <a:ext cx="6623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T1980I</a:t>
            </a:r>
          </a:p>
        </p:txBody>
      </p:sp>
      <p:sp>
        <p:nvSpPr>
          <p:cNvPr id="32" name="Right Triangle 31">
            <a:extLst>
              <a:ext uri="{FF2B5EF4-FFF2-40B4-BE49-F238E27FC236}">
                <a16:creationId xmlns:a16="http://schemas.microsoft.com/office/drawing/2014/main" id="{D44F607B-23CB-47A4-925B-44A7C79950E1}"/>
              </a:ext>
            </a:extLst>
          </p:cNvPr>
          <p:cNvSpPr/>
          <p:nvPr/>
        </p:nvSpPr>
        <p:spPr>
          <a:xfrm flipH="1">
            <a:off x="4457862" y="710950"/>
            <a:ext cx="751039" cy="195446"/>
          </a:xfrm>
          <a:prstGeom prst="rtTriangle">
            <a:avLst/>
          </a:prstGeom>
          <a:solidFill>
            <a:schemeClr val="tx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Right Triangle 32">
            <a:extLst>
              <a:ext uri="{FF2B5EF4-FFF2-40B4-BE49-F238E27FC236}">
                <a16:creationId xmlns:a16="http://schemas.microsoft.com/office/drawing/2014/main" id="{7AD0D434-E950-481D-80E5-7B69E3D10400}"/>
              </a:ext>
            </a:extLst>
          </p:cNvPr>
          <p:cNvSpPr/>
          <p:nvPr/>
        </p:nvSpPr>
        <p:spPr>
          <a:xfrm flipH="1">
            <a:off x="3639385" y="710950"/>
            <a:ext cx="751039" cy="195446"/>
          </a:xfrm>
          <a:prstGeom prst="rtTriangle">
            <a:avLst/>
          </a:prstGeom>
          <a:solidFill>
            <a:schemeClr val="tx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C3BEF485-8D01-4130-9950-7618F0D8165B}"/>
              </a:ext>
            </a:extLst>
          </p:cNvPr>
          <p:cNvSpPr txBox="1"/>
          <p:nvPr/>
        </p:nvSpPr>
        <p:spPr>
          <a:xfrm>
            <a:off x="5501517" y="879255"/>
            <a:ext cx="90601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0  21 42 84 115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0B1017E-5896-444C-9DE5-89A1C22BE328}"/>
              </a:ext>
            </a:extLst>
          </p:cNvPr>
          <p:cNvSpPr txBox="1"/>
          <p:nvPr/>
        </p:nvSpPr>
        <p:spPr>
          <a:xfrm>
            <a:off x="6313152" y="879255"/>
            <a:ext cx="120257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0  21  42  84 115 (nM)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7EB17837-F58E-4945-9D6C-BD9FB0C5C427}"/>
              </a:ext>
            </a:extLst>
          </p:cNvPr>
          <p:cNvSpPr txBox="1"/>
          <p:nvPr/>
        </p:nvSpPr>
        <p:spPr>
          <a:xfrm>
            <a:off x="5338327" y="533760"/>
            <a:ext cx="9957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BRCA2 WT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0553265D-234A-45EC-A766-4F5418701AFC}"/>
              </a:ext>
            </a:extLst>
          </p:cNvPr>
          <p:cNvSpPr txBox="1"/>
          <p:nvPr/>
        </p:nvSpPr>
        <p:spPr>
          <a:xfrm>
            <a:off x="6393033" y="533760"/>
            <a:ext cx="6623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T1980I</a:t>
            </a:r>
          </a:p>
        </p:txBody>
      </p:sp>
      <p:sp>
        <p:nvSpPr>
          <p:cNvPr id="38" name="Right Triangle 37">
            <a:extLst>
              <a:ext uri="{FF2B5EF4-FFF2-40B4-BE49-F238E27FC236}">
                <a16:creationId xmlns:a16="http://schemas.microsoft.com/office/drawing/2014/main" id="{B683A56B-1792-4F5E-B712-88D1A5395F79}"/>
              </a:ext>
            </a:extLst>
          </p:cNvPr>
          <p:cNvSpPr/>
          <p:nvPr/>
        </p:nvSpPr>
        <p:spPr>
          <a:xfrm flipH="1">
            <a:off x="6369953" y="710950"/>
            <a:ext cx="751039" cy="195446"/>
          </a:xfrm>
          <a:prstGeom prst="rtTriangle">
            <a:avLst/>
          </a:prstGeom>
          <a:solidFill>
            <a:schemeClr val="tx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Right Triangle 38">
            <a:extLst>
              <a:ext uri="{FF2B5EF4-FFF2-40B4-BE49-F238E27FC236}">
                <a16:creationId xmlns:a16="http://schemas.microsoft.com/office/drawing/2014/main" id="{47D4972E-7FB3-454A-BF4A-413EAADFF676}"/>
              </a:ext>
            </a:extLst>
          </p:cNvPr>
          <p:cNvSpPr/>
          <p:nvPr/>
        </p:nvSpPr>
        <p:spPr>
          <a:xfrm flipH="1">
            <a:off x="5583280" y="710950"/>
            <a:ext cx="751039" cy="195446"/>
          </a:xfrm>
          <a:prstGeom prst="rtTriangle">
            <a:avLst/>
          </a:prstGeom>
          <a:solidFill>
            <a:schemeClr val="tx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0" name="Picture 39" descr="A picture containing text&#10;&#10;Description automatically generated">
            <a:extLst>
              <a:ext uri="{FF2B5EF4-FFF2-40B4-BE49-F238E27FC236}">
                <a16:creationId xmlns:a16="http://schemas.microsoft.com/office/drawing/2014/main" id="{F6A8988A-0839-4825-8924-896D19C4507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13239" y="1060670"/>
            <a:ext cx="1784487" cy="91621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BB261EB2-637E-4183-B566-7BE37F18922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78260" y="1060670"/>
            <a:ext cx="1784486" cy="91160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2" name="TextBox 41">
            <a:extLst>
              <a:ext uri="{FF2B5EF4-FFF2-40B4-BE49-F238E27FC236}">
                <a16:creationId xmlns:a16="http://schemas.microsoft.com/office/drawing/2014/main" id="{9CD3B6EC-97A0-4837-A842-1C751938790C}"/>
              </a:ext>
            </a:extLst>
          </p:cNvPr>
          <p:cNvSpPr txBox="1"/>
          <p:nvPr/>
        </p:nvSpPr>
        <p:spPr>
          <a:xfrm>
            <a:off x="3375305" y="1929440"/>
            <a:ext cx="196624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Arial" panose="020B0604020202020204" pitchFamily="34" charset="0"/>
                <a:cs typeface="Arial" panose="020B0604020202020204" pitchFamily="34" charset="0"/>
              </a:rPr>
              <a:t>   1    2   3   4    5   6   7    8   9   10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AB267C4-8D07-4B5C-9CD2-3337C35B2D9F}"/>
              </a:ext>
            </a:extLst>
          </p:cNvPr>
          <p:cNvSpPr txBox="1"/>
          <p:nvPr/>
        </p:nvSpPr>
        <p:spPr>
          <a:xfrm>
            <a:off x="5349346" y="1929440"/>
            <a:ext cx="196624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Arial" panose="020B0604020202020204" pitchFamily="34" charset="0"/>
                <a:cs typeface="Arial" panose="020B0604020202020204" pitchFamily="34" charset="0"/>
              </a:rPr>
              <a:t>   1    2   3   4    5   6   7    8   9   10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F07958C7-9200-4FAE-AB22-3A4BE9E8B6F7}"/>
              </a:ext>
            </a:extLst>
          </p:cNvPr>
          <p:cNvSpPr txBox="1"/>
          <p:nvPr/>
        </p:nvSpPr>
        <p:spPr>
          <a:xfrm>
            <a:off x="7313402" y="1929440"/>
            <a:ext cx="196624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Arial" panose="020B0604020202020204" pitchFamily="34" charset="0"/>
                <a:cs typeface="Arial" panose="020B0604020202020204" pitchFamily="34" charset="0"/>
              </a:rPr>
              <a:t>   1    2   3   4    5   6   7    8   9   10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84E11D43-D25A-4E5D-9877-48A913FEB4EE}"/>
              </a:ext>
            </a:extLst>
          </p:cNvPr>
          <p:cNvSpPr txBox="1"/>
          <p:nvPr/>
        </p:nvSpPr>
        <p:spPr>
          <a:xfrm>
            <a:off x="8606273" y="4259312"/>
            <a:ext cx="90601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0  21 42 84 115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97603947-9362-48B6-909E-DDFF4206BEDB}"/>
              </a:ext>
            </a:extLst>
          </p:cNvPr>
          <p:cNvSpPr txBox="1"/>
          <p:nvPr/>
        </p:nvSpPr>
        <p:spPr>
          <a:xfrm>
            <a:off x="9394055" y="4259312"/>
            <a:ext cx="114486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" dirty="0">
                <a:latin typeface="Arial" panose="020B0604020202020204" pitchFamily="34" charset="0"/>
                <a:cs typeface="Arial" panose="020B0604020202020204" pitchFamily="34" charset="0"/>
              </a:rPr>
              <a:t>0  21 42 84 115 (nM)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6FFBC878-7D83-434B-AED3-6B9362D45C68}"/>
              </a:ext>
            </a:extLst>
          </p:cNvPr>
          <p:cNvSpPr txBox="1"/>
          <p:nvPr/>
        </p:nvSpPr>
        <p:spPr>
          <a:xfrm>
            <a:off x="9078121" y="3644888"/>
            <a:ext cx="6960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dsDNA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B81F2075-1517-4767-901A-D2009F2342AF}"/>
              </a:ext>
            </a:extLst>
          </p:cNvPr>
          <p:cNvSpPr txBox="1"/>
          <p:nvPr/>
        </p:nvSpPr>
        <p:spPr>
          <a:xfrm>
            <a:off x="8443083" y="3913817"/>
            <a:ext cx="9957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BRCA2 WT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9F9A5DB8-6176-4DA3-AE84-786E7B1AB953}"/>
              </a:ext>
            </a:extLst>
          </p:cNvPr>
          <p:cNvSpPr txBox="1"/>
          <p:nvPr/>
        </p:nvSpPr>
        <p:spPr>
          <a:xfrm>
            <a:off x="9485089" y="3913817"/>
            <a:ext cx="6623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T1980I</a:t>
            </a:r>
          </a:p>
        </p:txBody>
      </p:sp>
      <p:sp>
        <p:nvSpPr>
          <p:cNvPr id="51" name="Right Triangle 50">
            <a:extLst>
              <a:ext uri="{FF2B5EF4-FFF2-40B4-BE49-F238E27FC236}">
                <a16:creationId xmlns:a16="http://schemas.microsoft.com/office/drawing/2014/main" id="{9AD77BCE-49B5-4723-B3B7-14E76E60D9C1}"/>
              </a:ext>
            </a:extLst>
          </p:cNvPr>
          <p:cNvSpPr/>
          <p:nvPr/>
        </p:nvSpPr>
        <p:spPr>
          <a:xfrm flipH="1">
            <a:off x="9474709" y="4091007"/>
            <a:ext cx="751039" cy="195446"/>
          </a:xfrm>
          <a:prstGeom prst="rtTriangle">
            <a:avLst/>
          </a:prstGeom>
          <a:solidFill>
            <a:schemeClr val="tx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Right Triangle 51">
            <a:extLst>
              <a:ext uri="{FF2B5EF4-FFF2-40B4-BE49-F238E27FC236}">
                <a16:creationId xmlns:a16="http://schemas.microsoft.com/office/drawing/2014/main" id="{5DA01A26-B479-4208-BF46-B7739639A8A9}"/>
              </a:ext>
            </a:extLst>
          </p:cNvPr>
          <p:cNvSpPr/>
          <p:nvPr/>
        </p:nvSpPr>
        <p:spPr>
          <a:xfrm flipH="1">
            <a:off x="8688036" y="4091007"/>
            <a:ext cx="751039" cy="195446"/>
          </a:xfrm>
          <a:prstGeom prst="rtTriangle">
            <a:avLst/>
          </a:prstGeom>
          <a:solidFill>
            <a:schemeClr val="tx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63DF8BDE-4028-4ED6-AF27-6631C4D7ED26}"/>
              </a:ext>
            </a:extLst>
          </p:cNvPr>
          <p:cNvSpPr/>
          <p:nvPr/>
        </p:nvSpPr>
        <p:spPr>
          <a:xfrm>
            <a:off x="8305887" y="4422527"/>
            <a:ext cx="2185047" cy="155621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02633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566</Words>
  <Application>Microsoft Office PowerPoint</Application>
  <PresentationFormat>Widescreen</PresentationFormat>
  <Paragraphs>132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Jimenez Sainz, Judit</dc:creator>
  <cp:lastModifiedBy>Jimenez Sainz, Judit</cp:lastModifiedBy>
  <cp:revision>1</cp:revision>
  <dcterms:created xsi:type="dcterms:W3CDTF">2022-05-05T16:57:23Z</dcterms:created>
  <dcterms:modified xsi:type="dcterms:W3CDTF">2022-05-05T17:27:42Z</dcterms:modified>
</cp:coreProperties>
</file>