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68" r:id="rId2"/>
    <p:sldId id="267" r:id="rId3"/>
    <p:sldId id="269" r:id="rId4"/>
    <p:sldId id="270" r:id="rId5"/>
    <p:sldId id="271" r:id="rId6"/>
    <p:sldId id="272" r:id="rId7"/>
    <p:sldId id="256" r:id="rId8"/>
    <p:sldId id="257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2" d="100"/>
          <a:sy n="62" d="100"/>
        </p:scale>
        <p:origin x="1400" y="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7801B9B-143F-45D7-87FC-DC1A84F9BFA3}" type="datetimeFigureOut">
              <a:rPr lang="en-IN" smtClean="0"/>
              <a:t>09-08-2022</a:t>
            </a:fld>
            <a:endParaRPr lang="en-IN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N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83AF581-3D45-42A4-B212-386F67C13AF4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41987646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83AF581-3D45-42A4-B212-386F67C13AF4}" type="slidenum">
              <a:rPr lang="en-IN" smtClean="0"/>
              <a:t>3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736683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6A4211-88B1-4DA6-AC9C-1FF69D00536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17223CB-087D-4FBB-B2B1-75A7FEEFE07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7022952-4448-4E54-8FF7-3C806C121F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4DDA2E-201A-4EB1-9F15-5CEA87972A58}" type="datetimeFigureOut">
              <a:rPr lang="en-IN" smtClean="0"/>
              <a:t>09-08-2022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E6B8FC6-4717-43F6-81B5-E81C39B03D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666CD5A-4FF6-447A-8866-67FEC07929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E98311-01E3-4405-BF02-3F6AC10F1B36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8386408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19F4F25-663A-49E5-A354-3D364EBF5F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6861F0A-97F4-40DD-8CE3-E093468BE12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985B4D4-5852-453A-8970-20A9275724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4DDA2E-201A-4EB1-9F15-5CEA87972A58}" type="datetimeFigureOut">
              <a:rPr lang="en-IN" smtClean="0"/>
              <a:t>09-08-2022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0A83FC0-5237-4D4B-9096-DEC1EF19B4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56F7EA0-EBC2-4457-9FD6-8C10C47BA7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E98311-01E3-4405-BF02-3F6AC10F1B36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8942650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AC16B581-A2FE-45B8-9ADC-35B1753B995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6A8F338-04A7-4359-B332-1F73F3B3FDF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16E5A9A-D2A4-4541-A66A-8ECE40D36A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4DDA2E-201A-4EB1-9F15-5CEA87972A58}" type="datetimeFigureOut">
              <a:rPr lang="en-IN" smtClean="0"/>
              <a:t>09-08-2022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F990365-B25F-4958-8CD0-7F0B6034F4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D5EADC0-7571-47F9-9402-DEAA9ED9D7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E98311-01E3-4405-BF02-3F6AC10F1B36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41039632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22B1AF-7441-49B7-A095-A9BC072C90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13E152C-1271-4BA5-B4EB-C28E8D7D1D1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13C70B-CC40-465D-9251-28B001D8D2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4DDA2E-201A-4EB1-9F15-5CEA87972A58}" type="datetimeFigureOut">
              <a:rPr lang="en-IN" smtClean="0"/>
              <a:t>09-08-2022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2BA8CF-7996-414A-BD2F-9A72F9E553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2C5433B-64D8-4284-8CA7-A240E67C14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E98311-01E3-4405-BF02-3F6AC10F1B36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4928045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33F4CE-615F-4C82-9F95-4B50EF34E0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3ADDDFD-67F3-4260-A21A-B6163423109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1D7806B-9F8D-4721-B1A8-865AE9121D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4DDA2E-201A-4EB1-9F15-5CEA87972A58}" type="datetimeFigureOut">
              <a:rPr lang="en-IN" smtClean="0"/>
              <a:t>09-08-2022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307EF88-5B37-446F-B16A-475CD76AFE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7D5756C-0BED-4157-8B8E-EA0B5212A9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E98311-01E3-4405-BF02-3F6AC10F1B36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877525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B17435-D429-4E11-9FC1-E4D5C7BC38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7577E34-31A3-4346-951D-BB994790D61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286772F-571C-4CF9-987B-C6B40EDCB70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80C3585-173D-4FF8-A04C-7748CFD525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4DDA2E-201A-4EB1-9F15-5CEA87972A58}" type="datetimeFigureOut">
              <a:rPr lang="en-IN" smtClean="0"/>
              <a:t>09-08-2022</a:t>
            </a:fld>
            <a:endParaRPr lang="en-I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217D924-4465-47AF-B277-6F7F17FBFC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7E84E3A-67AB-4261-94EC-712F877D13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E98311-01E3-4405-BF02-3F6AC10F1B36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42213923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EDA21D-91A5-439F-B965-831A97FAE5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5B2DEF8-0FEA-4F94-B412-026B96D4A58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F4AEB24-8138-4B46-A85E-BF0704DD0C0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6DDA137-1652-492F-9E4E-C720ABC13EB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AAB34D4-2AC4-4A1B-B8AA-C904ACE0DF3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8D49A8A-4BDF-4177-9FE8-5EE76E38A3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4DDA2E-201A-4EB1-9F15-5CEA87972A58}" type="datetimeFigureOut">
              <a:rPr lang="en-IN" smtClean="0"/>
              <a:t>09-08-2022</a:t>
            </a:fld>
            <a:endParaRPr lang="en-IN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A21A71B-C60E-452E-B52E-A2B01AA7D4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4252D53-A1EE-45B6-94BF-35E45F8324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E98311-01E3-4405-BF02-3F6AC10F1B36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40281886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99F59B-6C87-4236-9980-23D635C124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E31E173-EF10-436E-B4E4-7394C12CE2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4DDA2E-201A-4EB1-9F15-5CEA87972A58}" type="datetimeFigureOut">
              <a:rPr lang="en-IN" smtClean="0"/>
              <a:t>09-08-2022</a:t>
            </a:fld>
            <a:endParaRPr lang="en-IN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BBE7BA8-6E1E-48B6-A2A6-C931C890DF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28FFBC9-4475-4CC7-8BA6-74AA2F1D24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E98311-01E3-4405-BF02-3F6AC10F1B36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0969871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B00445B-83F7-48DE-87E8-76D371B6CB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4DDA2E-201A-4EB1-9F15-5CEA87972A58}" type="datetimeFigureOut">
              <a:rPr lang="en-IN" smtClean="0"/>
              <a:t>09-08-2022</a:t>
            </a:fld>
            <a:endParaRPr lang="en-IN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377999-85A2-4BC3-8266-E692DAF209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F2DB634-C1E2-42FF-A594-8536463DE3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E98311-01E3-4405-BF02-3F6AC10F1B36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9486337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A48154-F472-4AB3-841B-A313BC6D66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DEA1331-66B5-42A4-AB60-B94B2A8CCD7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C25B8E6-E248-490B-999E-82EB01E216F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B939E29-20F1-4F60-A506-D54037819C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4DDA2E-201A-4EB1-9F15-5CEA87972A58}" type="datetimeFigureOut">
              <a:rPr lang="en-IN" smtClean="0"/>
              <a:t>09-08-2022</a:t>
            </a:fld>
            <a:endParaRPr lang="en-I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E1151FB-87D7-4EEF-8A49-81F349649B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0CB37FB-9DA6-48E1-988E-8539B15F6F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E98311-01E3-4405-BF02-3F6AC10F1B36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4743767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8C17CE-C210-482B-B4C3-56043A03CA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0874EEE-F174-4F07-88CF-C8D91C53CBC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en-IN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FD14805-1230-46C9-84E4-793EF08724A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AC3D2C8-FF88-4F16-A45D-0E8CBE60B5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4DDA2E-201A-4EB1-9F15-5CEA87972A58}" type="datetimeFigureOut">
              <a:rPr lang="en-IN" smtClean="0"/>
              <a:t>09-08-2022</a:t>
            </a:fld>
            <a:endParaRPr lang="en-I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BCEDDAC-0501-47DC-9392-72B1F13C3C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1D78A3E-F987-4C4D-B774-7E86FE2CD0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E98311-01E3-4405-BF02-3F6AC10F1B36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3861936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255E4BD-EDCC-4BCB-B4A9-8958986774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2C489F6-949A-431A-B76C-363CDF1D895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B144CDE-580E-4FB1-990F-CA1CDAADCE1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C4DDA2E-201A-4EB1-9F15-5CEA87972A58}" type="datetimeFigureOut">
              <a:rPr lang="en-IN" smtClean="0"/>
              <a:t>09-08-2022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3A2485C-BF1A-482F-8E0C-C57C46B5A4B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332A67D-FE2C-4988-BF9A-99009393F1F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E98311-01E3-4405-BF02-3F6AC10F1B36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245715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>
            <a:extLst>
              <a:ext uri="{FF2B5EF4-FFF2-40B4-BE49-F238E27FC236}">
                <a16:creationId xmlns:a16="http://schemas.microsoft.com/office/drawing/2014/main" id="{AE75FB05-61F9-4FEE-F7A0-68A2F63D5264}"/>
              </a:ext>
            </a:extLst>
          </p:cNvPr>
          <p:cNvGrpSpPr/>
          <p:nvPr/>
        </p:nvGrpSpPr>
        <p:grpSpPr>
          <a:xfrm>
            <a:off x="1170776" y="369053"/>
            <a:ext cx="7690113" cy="5736790"/>
            <a:chOff x="1170776" y="369053"/>
            <a:chExt cx="7690113" cy="5736790"/>
          </a:xfrm>
        </p:grpSpPr>
        <p:sp>
          <p:nvSpPr>
            <p:cNvPr id="3" name="TextBox 2">
              <a:extLst>
                <a:ext uri="{FF2B5EF4-FFF2-40B4-BE49-F238E27FC236}">
                  <a16:creationId xmlns:a16="http://schemas.microsoft.com/office/drawing/2014/main" id="{33102F67-727A-4F93-8964-E698C924AF89}"/>
                </a:ext>
              </a:extLst>
            </p:cNvPr>
            <p:cNvSpPr txBox="1"/>
            <p:nvPr/>
          </p:nvSpPr>
          <p:spPr>
            <a:xfrm>
              <a:off x="3428487" y="369053"/>
              <a:ext cx="2201752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b="1" dirty="0">
                  <a:latin typeface="Arial" panose="020B0604020202020204" pitchFamily="34" charset="0"/>
                  <a:cs typeface="Arial" panose="020B0604020202020204" pitchFamily="34" charset="0"/>
                </a:rPr>
                <a:t>Figure 2A (NICD)</a:t>
              </a:r>
              <a:endParaRPr lang="en-IN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3DF2D2B8-23F3-45BC-BC69-600EAA64EB0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1197511" y="1579880"/>
              <a:ext cx="7663378" cy="45259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2" name="TextBox 1">
              <a:extLst>
                <a:ext uri="{FF2B5EF4-FFF2-40B4-BE49-F238E27FC236}">
                  <a16:creationId xmlns:a16="http://schemas.microsoft.com/office/drawing/2014/main" id="{D55AC7DF-96AD-4E8C-9E38-D90326DBC348}"/>
                </a:ext>
              </a:extLst>
            </p:cNvPr>
            <p:cNvSpPr txBox="1"/>
            <p:nvPr/>
          </p:nvSpPr>
          <p:spPr>
            <a:xfrm>
              <a:off x="2783840" y="3525520"/>
              <a:ext cx="2519680" cy="680720"/>
            </a:xfrm>
            <a:prstGeom prst="rect">
              <a:avLst/>
            </a:prstGeom>
            <a:noFill/>
            <a:ln w="28575">
              <a:solidFill>
                <a:schemeClr val="accent2"/>
              </a:solidFill>
            </a:ln>
          </p:spPr>
          <p:txBody>
            <a:bodyPr wrap="square" rtlCol="0">
              <a:spAutoFit/>
            </a:bodyPr>
            <a:lstStyle/>
            <a:p>
              <a:endParaRPr lang="en-IN" dirty="0"/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74909B9D-2914-4AC0-85CE-2856038CF637}"/>
                </a:ext>
              </a:extLst>
            </p:cNvPr>
            <p:cNvSpPr txBox="1"/>
            <p:nvPr/>
          </p:nvSpPr>
          <p:spPr>
            <a:xfrm>
              <a:off x="2123440" y="3649821"/>
              <a:ext cx="74168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IN" sz="1600" b="1" dirty="0">
                  <a:latin typeface="Arial" panose="020B0604020202020204" pitchFamily="34" charset="0"/>
                  <a:cs typeface="Arial" panose="020B0604020202020204" pitchFamily="34" charset="0"/>
                </a:rPr>
                <a:t>NICD</a:t>
              </a:r>
            </a:p>
          </p:txBody>
        </p:sp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617ACED2-0D89-4588-86D3-32787F67C045}"/>
                </a:ext>
              </a:extLst>
            </p:cNvPr>
            <p:cNvGrpSpPr/>
            <p:nvPr/>
          </p:nvGrpSpPr>
          <p:grpSpPr>
            <a:xfrm>
              <a:off x="2339671" y="4184224"/>
              <a:ext cx="2963848" cy="577232"/>
              <a:chOff x="2339671" y="4184224"/>
              <a:chExt cx="2963848" cy="577232"/>
            </a:xfrm>
          </p:grpSpPr>
          <p:sp>
            <p:nvSpPr>
              <p:cNvPr id="6" name="Rectangle 5">
                <a:extLst>
                  <a:ext uri="{FF2B5EF4-FFF2-40B4-BE49-F238E27FC236}">
                    <a16:creationId xmlns:a16="http://schemas.microsoft.com/office/drawing/2014/main" id="{8313EA41-2AB9-49C0-966F-7B782D60AE5A}"/>
                  </a:ext>
                </a:extLst>
              </p:cNvPr>
              <p:cNvSpPr/>
              <p:nvPr/>
            </p:nvSpPr>
            <p:spPr>
              <a:xfrm>
                <a:off x="2339671" y="4184224"/>
                <a:ext cx="2800020" cy="27699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IN" sz="1200" b="1" dirty="0">
                    <a:latin typeface="Arial" pitchFamily="34" charset="0"/>
                    <a:cs typeface="Arial" pitchFamily="34" charset="0"/>
                  </a:rPr>
                  <a:t>DAPT      -              -            +           -                    </a:t>
                </a:r>
              </a:p>
            </p:txBody>
          </p:sp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0460ABB6-C741-4850-8C44-48F5C94566EC}"/>
                  </a:ext>
                </a:extLst>
              </p:cNvPr>
              <p:cNvSpPr txBox="1"/>
              <p:nvPr/>
            </p:nvSpPr>
            <p:spPr>
              <a:xfrm>
                <a:off x="2342842" y="4484457"/>
                <a:ext cx="2960677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IN" sz="1200" b="1" dirty="0">
                    <a:latin typeface="Arial" pitchFamily="34" charset="0"/>
                    <a:cs typeface="Arial" pitchFamily="34" charset="0"/>
                  </a:rPr>
                  <a:t>DLL-4     -              +            +           +                     </a:t>
                </a:r>
              </a:p>
            </p:txBody>
          </p:sp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284A86CF-40FF-4868-BDFD-3B331985AD05}"/>
                  </a:ext>
                </a:extLst>
              </p:cNvPr>
              <p:cNvSpPr txBox="1"/>
              <p:nvPr/>
            </p:nvSpPr>
            <p:spPr>
              <a:xfrm>
                <a:off x="2340165" y="4329188"/>
                <a:ext cx="2799526" cy="27699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IN" sz="1200" b="1" dirty="0">
                    <a:latin typeface="Arial" pitchFamily="34" charset="0"/>
                    <a:cs typeface="Arial" pitchFamily="34" charset="0"/>
                  </a:rPr>
                  <a:t>DBZ        -              -             -           +                    </a:t>
                </a:r>
              </a:p>
            </p:txBody>
          </p:sp>
        </p:grp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08E530F3-853A-6F9F-8F84-A96E7BAFA78B}"/>
                </a:ext>
              </a:extLst>
            </p:cNvPr>
            <p:cNvSpPr txBox="1"/>
            <p:nvPr/>
          </p:nvSpPr>
          <p:spPr>
            <a:xfrm>
              <a:off x="1182761" y="3300041"/>
              <a:ext cx="81875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b="1" dirty="0">
                  <a:latin typeface="Arial" panose="020B0604020202020204" pitchFamily="34" charset="0"/>
                  <a:cs typeface="Arial" panose="020B0604020202020204" pitchFamily="34" charset="0"/>
                </a:rPr>
                <a:t>124 </a:t>
              </a:r>
              <a:r>
                <a:rPr lang="en-US" sz="1200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kDa</a:t>
              </a:r>
              <a:endParaRPr lang="en-IN" sz="12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D9E83FAB-8470-DFD3-6764-7ECB5E711247}"/>
                </a:ext>
              </a:extLst>
            </p:cNvPr>
            <p:cNvSpPr txBox="1"/>
            <p:nvPr/>
          </p:nvSpPr>
          <p:spPr>
            <a:xfrm>
              <a:off x="1274201" y="3960441"/>
              <a:ext cx="81875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b="1" dirty="0">
                  <a:latin typeface="Arial" panose="020B0604020202020204" pitchFamily="34" charset="0"/>
                  <a:cs typeface="Arial" panose="020B0604020202020204" pitchFamily="34" charset="0"/>
                </a:rPr>
                <a:t>91 </a:t>
              </a:r>
              <a:r>
                <a:rPr lang="en-US" sz="1200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kDa</a:t>
              </a:r>
              <a:endParaRPr lang="en-IN" sz="12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14347591-A91A-94AC-EAD3-C011C424F176}"/>
                </a:ext>
              </a:extLst>
            </p:cNvPr>
            <p:cNvSpPr txBox="1"/>
            <p:nvPr/>
          </p:nvSpPr>
          <p:spPr>
            <a:xfrm>
              <a:off x="1274201" y="4448121"/>
              <a:ext cx="81875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b="1" dirty="0">
                  <a:latin typeface="Arial" panose="020B0604020202020204" pitchFamily="34" charset="0"/>
                  <a:cs typeface="Arial" panose="020B0604020202020204" pitchFamily="34" charset="0"/>
                </a:rPr>
                <a:t>71 </a:t>
              </a:r>
              <a:r>
                <a:rPr lang="en-US" sz="1200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kDa</a:t>
              </a:r>
              <a:endParaRPr lang="en-IN" sz="12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13" name="Straight Arrow Connector 12">
              <a:extLst>
                <a:ext uri="{FF2B5EF4-FFF2-40B4-BE49-F238E27FC236}">
                  <a16:creationId xmlns:a16="http://schemas.microsoft.com/office/drawing/2014/main" id="{8941BF05-9D90-E52C-BC92-05C54351DEEF}"/>
                </a:ext>
              </a:extLst>
            </p:cNvPr>
            <p:cNvCxnSpPr/>
            <p:nvPr/>
          </p:nvCxnSpPr>
          <p:spPr>
            <a:xfrm>
              <a:off x="1885730" y="4609017"/>
              <a:ext cx="304800" cy="0"/>
            </a:xfrm>
            <a:prstGeom prst="straightConnector1">
              <a:avLst/>
            </a:prstGeom>
            <a:ln w="28575">
              <a:tailEnd type="triangle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14" name="Straight Arrow Connector 13">
              <a:extLst>
                <a:ext uri="{FF2B5EF4-FFF2-40B4-BE49-F238E27FC236}">
                  <a16:creationId xmlns:a16="http://schemas.microsoft.com/office/drawing/2014/main" id="{D282DE46-0B52-3C3A-41E8-41D1D04CF406}"/>
                </a:ext>
              </a:extLst>
            </p:cNvPr>
            <p:cNvCxnSpPr/>
            <p:nvPr/>
          </p:nvCxnSpPr>
          <p:spPr>
            <a:xfrm>
              <a:off x="1875570" y="4101017"/>
              <a:ext cx="304800" cy="0"/>
            </a:xfrm>
            <a:prstGeom prst="straightConnector1">
              <a:avLst/>
            </a:prstGeom>
            <a:ln w="28575">
              <a:tailEnd type="triangle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15" name="Straight Arrow Connector 14">
              <a:extLst>
                <a:ext uri="{FF2B5EF4-FFF2-40B4-BE49-F238E27FC236}">
                  <a16:creationId xmlns:a16="http://schemas.microsoft.com/office/drawing/2014/main" id="{5AEC4788-212B-E559-03B2-C0A8177129AE}"/>
                </a:ext>
              </a:extLst>
            </p:cNvPr>
            <p:cNvCxnSpPr/>
            <p:nvPr/>
          </p:nvCxnSpPr>
          <p:spPr>
            <a:xfrm>
              <a:off x="1865410" y="3450777"/>
              <a:ext cx="304800" cy="0"/>
            </a:xfrm>
            <a:prstGeom prst="straightConnector1">
              <a:avLst/>
            </a:prstGeom>
            <a:ln w="28575">
              <a:tailEnd type="triangle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16" name="Straight Arrow Connector 15">
              <a:extLst>
                <a:ext uri="{FF2B5EF4-FFF2-40B4-BE49-F238E27FC236}">
                  <a16:creationId xmlns:a16="http://schemas.microsoft.com/office/drawing/2014/main" id="{914FF67C-26FE-DA98-5DEC-AD7A60919515}"/>
                </a:ext>
              </a:extLst>
            </p:cNvPr>
            <p:cNvCxnSpPr/>
            <p:nvPr/>
          </p:nvCxnSpPr>
          <p:spPr>
            <a:xfrm>
              <a:off x="1863700" y="2914810"/>
              <a:ext cx="304800" cy="0"/>
            </a:xfrm>
            <a:prstGeom prst="straightConnector1">
              <a:avLst/>
            </a:prstGeom>
            <a:ln w="28575">
              <a:tailEnd type="triangle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EB6BDEEA-C65E-5589-54D9-A65AD16CDA88}"/>
                </a:ext>
              </a:extLst>
            </p:cNvPr>
            <p:cNvSpPr txBox="1"/>
            <p:nvPr/>
          </p:nvSpPr>
          <p:spPr>
            <a:xfrm>
              <a:off x="1170776" y="2764073"/>
              <a:ext cx="81875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b="1" dirty="0">
                  <a:latin typeface="Arial" panose="020B0604020202020204" pitchFamily="34" charset="0"/>
                  <a:cs typeface="Arial" panose="020B0604020202020204" pitchFamily="34" charset="0"/>
                </a:rPr>
                <a:t>250 </a:t>
              </a:r>
              <a:r>
                <a:rPr lang="en-US" sz="1200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kDa</a:t>
              </a:r>
              <a:endParaRPr lang="en-IN" sz="12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8200961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33102F67-727A-4F93-8964-E698C924AF89}"/>
              </a:ext>
            </a:extLst>
          </p:cNvPr>
          <p:cNvSpPr txBox="1"/>
          <p:nvPr/>
        </p:nvSpPr>
        <p:spPr>
          <a:xfrm>
            <a:off x="3535109" y="369054"/>
            <a:ext cx="220814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Figure  2A (Actin)</a:t>
            </a:r>
            <a:endParaRPr lang="en-IN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9DDA55C8-B203-40CC-83ED-D101AA120CC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54392" y="1688941"/>
            <a:ext cx="8105775" cy="396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B6C75A55-3622-46B6-BE1C-E3FC5E51E4C7}"/>
              </a:ext>
            </a:extLst>
          </p:cNvPr>
          <p:cNvSpPr txBox="1"/>
          <p:nvPr/>
        </p:nvSpPr>
        <p:spPr>
          <a:xfrm>
            <a:off x="2235200" y="3302000"/>
            <a:ext cx="2905760" cy="751840"/>
          </a:xfrm>
          <a:prstGeom prst="rect">
            <a:avLst/>
          </a:prstGeom>
          <a:noFill/>
          <a:ln w="28575">
            <a:solidFill>
              <a:schemeClr val="accent2"/>
            </a:solidFill>
          </a:ln>
        </p:spPr>
        <p:txBody>
          <a:bodyPr wrap="square" rtlCol="0">
            <a:spAutoFit/>
          </a:bodyPr>
          <a:lstStyle/>
          <a:p>
            <a:endParaRPr lang="en-IN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13AE943-B26F-4017-8F5B-007542FDEE62}"/>
              </a:ext>
            </a:extLst>
          </p:cNvPr>
          <p:cNvSpPr txBox="1"/>
          <p:nvPr/>
        </p:nvSpPr>
        <p:spPr>
          <a:xfrm>
            <a:off x="1310640" y="3525520"/>
            <a:ext cx="73659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1600" b="1" dirty="0">
                <a:latin typeface="Arial" panose="020B0604020202020204" pitchFamily="34" charset="0"/>
                <a:cs typeface="Arial" panose="020B0604020202020204" pitchFamily="34" charset="0"/>
              </a:rPr>
              <a:t>Actin</a:t>
            </a: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BF7E85E0-5597-4AA6-AF06-A7F9DA103C88}"/>
              </a:ext>
            </a:extLst>
          </p:cNvPr>
          <p:cNvGrpSpPr/>
          <p:nvPr/>
        </p:nvGrpSpPr>
        <p:grpSpPr>
          <a:xfrm>
            <a:off x="1912950" y="4072464"/>
            <a:ext cx="3471850" cy="577232"/>
            <a:chOff x="2339670" y="4184224"/>
            <a:chExt cx="3471850" cy="577232"/>
          </a:xfrm>
        </p:grpSpPr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CE459B3A-5FA7-4E72-A2C9-19FA17A2F701}"/>
                </a:ext>
              </a:extLst>
            </p:cNvPr>
            <p:cNvSpPr/>
            <p:nvPr/>
          </p:nvSpPr>
          <p:spPr>
            <a:xfrm>
              <a:off x="2339670" y="4184224"/>
              <a:ext cx="3065449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IN" sz="1200" b="1" dirty="0">
                  <a:latin typeface="Arial" pitchFamily="34" charset="0"/>
                  <a:cs typeface="Arial" pitchFamily="34" charset="0"/>
                </a:rPr>
                <a:t>DAPT      -                -            +              -                    </a:t>
              </a: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8A3E630B-00F0-4625-B3E5-DAF08C68D606}"/>
                </a:ext>
              </a:extLst>
            </p:cNvPr>
            <p:cNvSpPr txBox="1"/>
            <p:nvPr/>
          </p:nvSpPr>
          <p:spPr>
            <a:xfrm>
              <a:off x="2342842" y="4484457"/>
              <a:ext cx="3468678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IN" sz="1200" b="1" dirty="0">
                  <a:latin typeface="Arial" pitchFamily="34" charset="0"/>
                  <a:cs typeface="Arial" pitchFamily="34" charset="0"/>
                </a:rPr>
                <a:t>DLL-4     -                +            +              +                     </a:t>
              </a: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12A1CBCC-6590-47AD-92A2-02F6C56536BC}"/>
                </a:ext>
              </a:extLst>
            </p:cNvPr>
            <p:cNvSpPr txBox="1"/>
            <p:nvPr/>
          </p:nvSpPr>
          <p:spPr>
            <a:xfrm>
              <a:off x="2340165" y="4329188"/>
              <a:ext cx="3064954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IN" sz="1200" b="1" dirty="0">
                  <a:latin typeface="Arial" pitchFamily="34" charset="0"/>
                  <a:cs typeface="Arial" pitchFamily="34" charset="0"/>
                </a:rPr>
                <a:t>DBZ        -                -             -              +                    </a:t>
              </a:r>
            </a:p>
          </p:txBody>
        </p:sp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AFF4D58E-93BE-2EFA-376C-B5D4E56ABA27}"/>
              </a:ext>
            </a:extLst>
          </p:cNvPr>
          <p:cNvSpPr txBox="1"/>
          <p:nvPr/>
        </p:nvSpPr>
        <p:spPr>
          <a:xfrm>
            <a:off x="772161" y="3005401"/>
            <a:ext cx="88392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54 </a:t>
            </a:r>
            <a:r>
              <a:rPr lang="en-US" sz="1200" b="1" dirty="0" err="1">
                <a:latin typeface="Arial" panose="020B0604020202020204" pitchFamily="34" charset="0"/>
                <a:cs typeface="Arial" panose="020B0604020202020204" pitchFamily="34" charset="0"/>
              </a:rPr>
              <a:t>kDa</a:t>
            </a:r>
            <a:endParaRPr lang="en-IN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395C305-EFC0-1A04-BB02-F0F8CE6F9F1C}"/>
              </a:ext>
            </a:extLst>
          </p:cNvPr>
          <p:cNvSpPr txBox="1"/>
          <p:nvPr/>
        </p:nvSpPr>
        <p:spPr>
          <a:xfrm>
            <a:off x="467361" y="3543881"/>
            <a:ext cx="87376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43 </a:t>
            </a:r>
            <a:r>
              <a:rPr lang="en-US" sz="1200" b="1" dirty="0" err="1">
                <a:latin typeface="Arial" panose="020B0604020202020204" pitchFamily="34" charset="0"/>
                <a:cs typeface="Arial" panose="020B0604020202020204" pitchFamily="34" charset="0"/>
              </a:rPr>
              <a:t>kDa</a:t>
            </a:r>
            <a:endParaRPr lang="en-IN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9840E8E5-309A-D314-9C87-01D3A2E60D61}"/>
              </a:ext>
            </a:extLst>
          </p:cNvPr>
          <p:cNvCxnSpPr/>
          <p:nvPr/>
        </p:nvCxnSpPr>
        <p:spPr>
          <a:xfrm>
            <a:off x="1377730" y="3166297"/>
            <a:ext cx="304800" cy="0"/>
          </a:xfrm>
          <a:prstGeom prst="straightConnector1">
            <a:avLst/>
          </a:prstGeom>
          <a:ln w="28575"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2C718F01-8F73-0637-30CF-C8C8F1ECBD88}"/>
              </a:ext>
            </a:extLst>
          </p:cNvPr>
          <p:cNvCxnSpPr/>
          <p:nvPr/>
        </p:nvCxnSpPr>
        <p:spPr>
          <a:xfrm>
            <a:off x="1062770" y="3694617"/>
            <a:ext cx="304800" cy="0"/>
          </a:xfrm>
          <a:prstGeom prst="straightConnector1">
            <a:avLst/>
          </a:prstGeom>
          <a:ln w="28575"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0797255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>
            <a:extLst>
              <a:ext uri="{FF2B5EF4-FFF2-40B4-BE49-F238E27FC236}">
                <a16:creationId xmlns:a16="http://schemas.microsoft.com/office/drawing/2014/main" id="{C4846896-CB8B-2F5B-CF35-7CAD7C4C03A9}"/>
              </a:ext>
            </a:extLst>
          </p:cNvPr>
          <p:cNvGrpSpPr/>
          <p:nvPr/>
        </p:nvGrpSpPr>
        <p:grpSpPr>
          <a:xfrm>
            <a:off x="248041" y="304571"/>
            <a:ext cx="8666068" cy="5618480"/>
            <a:chOff x="248041" y="325120"/>
            <a:chExt cx="8666068" cy="5618480"/>
          </a:xfrm>
        </p:grpSpPr>
        <p:sp>
          <p:nvSpPr>
            <p:cNvPr id="3" name="TextBox 2">
              <a:extLst>
                <a:ext uri="{FF2B5EF4-FFF2-40B4-BE49-F238E27FC236}">
                  <a16:creationId xmlns:a16="http://schemas.microsoft.com/office/drawing/2014/main" id="{67A68B17-5162-419F-91CC-BEEC82CC6FC9}"/>
                </a:ext>
              </a:extLst>
            </p:cNvPr>
            <p:cNvSpPr txBox="1"/>
            <p:nvPr/>
          </p:nvSpPr>
          <p:spPr>
            <a:xfrm>
              <a:off x="3637280" y="325120"/>
              <a:ext cx="2116248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b="1" dirty="0">
                  <a:latin typeface="Arial" panose="020B0604020202020204" pitchFamily="34" charset="0"/>
                  <a:cs typeface="Arial" panose="020B0604020202020204" pitchFamily="34" charset="0"/>
                </a:rPr>
                <a:t>Figure 2C (NICD)</a:t>
              </a:r>
              <a:endParaRPr lang="en-IN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5" name="Picture 2">
              <a:extLst>
                <a:ext uri="{FF2B5EF4-FFF2-40B4-BE49-F238E27FC236}">
                  <a16:creationId xmlns:a16="http://schemas.microsoft.com/office/drawing/2014/main" id="{172EF8AA-973C-4E38-89B7-EBBFAEF37ED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/>
            <a:srcRect l="31325" t="60703" r="33012" b="22684"/>
            <a:stretch>
              <a:fillRect/>
            </a:stretch>
          </p:blipFill>
          <p:spPr bwMode="auto">
            <a:xfrm>
              <a:off x="1330960" y="1879600"/>
              <a:ext cx="7465500" cy="2844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308CAB1D-A19C-4635-BA44-A33CFB06C2B7}"/>
                </a:ext>
              </a:extLst>
            </p:cNvPr>
            <p:cNvSpPr txBox="1"/>
            <p:nvPr/>
          </p:nvSpPr>
          <p:spPr>
            <a:xfrm>
              <a:off x="1330960" y="3429000"/>
              <a:ext cx="7465500" cy="949960"/>
            </a:xfrm>
            <a:prstGeom prst="rect">
              <a:avLst/>
            </a:prstGeom>
            <a:noFill/>
            <a:ln w="28575">
              <a:solidFill>
                <a:schemeClr val="accent2"/>
              </a:solidFill>
            </a:ln>
          </p:spPr>
          <p:txBody>
            <a:bodyPr wrap="square" rtlCol="0">
              <a:spAutoFit/>
            </a:bodyPr>
            <a:lstStyle/>
            <a:p>
              <a:endParaRPr lang="en-IN" dirty="0"/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63133EB3-F563-49E9-ADD0-F54CA7E6D4DE}"/>
                </a:ext>
              </a:extLst>
            </p:cNvPr>
            <p:cNvSpPr txBox="1"/>
            <p:nvPr/>
          </p:nvSpPr>
          <p:spPr>
            <a:xfrm>
              <a:off x="703140" y="3799840"/>
              <a:ext cx="82086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IN" sz="1600" b="1" dirty="0">
                  <a:latin typeface="Arial" panose="020B0604020202020204" pitchFamily="34" charset="0"/>
                  <a:cs typeface="Arial" panose="020B0604020202020204" pitchFamily="34" charset="0"/>
                </a:rPr>
                <a:t>NICD</a:t>
              </a: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6880DBA8-30B1-4BFB-948E-D157401176EB}"/>
                </a:ext>
              </a:extLst>
            </p:cNvPr>
            <p:cNvSpPr txBox="1"/>
            <p:nvPr/>
          </p:nvSpPr>
          <p:spPr>
            <a:xfrm>
              <a:off x="1354106" y="3115711"/>
              <a:ext cx="755621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b="1" dirty="0">
                  <a:latin typeface="Arial" pitchFamily="34" charset="0"/>
                  <a:cs typeface="Arial" pitchFamily="34" charset="0"/>
                </a:rPr>
                <a:t>       0             1            3           5             8           1          3             5             8</a:t>
              </a:r>
            </a:p>
          </p:txBody>
        </p:sp>
        <p:cxnSp>
          <p:nvCxnSpPr>
            <p:cNvPr id="4" name="Straight Connector 3">
              <a:extLst>
                <a:ext uri="{FF2B5EF4-FFF2-40B4-BE49-F238E27FC236}">
                  <a16:creationId xmlns:a16="http://schemas.microsoft.com/office/drawing/2014/main" id="{8079E1A8-0A6F-4C9D-8F93-49B05D7C84E2}"/>
                </a:ext>
              </a:extLst>
            </p:cNvPr>
            <p:cNvCxnSpPr/>
            <p:nvPr/>
          </p:nvCxnSpPr>
          <p:spPr>
            <a:xfrm>
              <a:off x="5872480" y="5943600"/>
              <a:ext cx="0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7D2D4F65-203A-492A-ADDF-F1D9ACC367E0}"/>
                </a:ext>
              </a:extLst>
            </p:cNvPr>
            <p:cNvCxnSpPr/>
            <p:nvPr/>
          </p:nvCxnSpPr>
          <p:spPr>
            <a:xfrm flipV="1">
              <a:off x="6108419" y="5862320"/>
              <a:ext cx="28221" cy="4642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44442696-A296-4238-9EB2-B9C3A9E290D3}"/>
                </a:ext>
              </a:extLst>
            </p:cNvPr>
            <p:cNvCxnSpPr>
              <a:cxnSpLocks/>
            </p:cNvCxnSpPr>
            <p:nvPr/>
          </p:nvCxnSpPr>
          <p:spPr>
            <a:xfrm>
              <a:off x="7081520" y="5902960"/>
              <a:ext cx="0" cy="0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grpSp>
          <p:nvGrpSpPr>
            <p:cNvPr id="20" name="Group 19">
              <a:extLst>
                <a:ext uri="{FF2B5EF4-FFF2-40B4-BE49-F238E27FC236}">
                  <a16:creationId xmlns:a16="http://schemas.microsoft.com/office/drawing/2014/main" id="{E6432D60-0558-46BA-811B-C8D50AAE1CC2}"/>
                </a:ext>
              </a:extLst>
            </p:cNvPr>
            <p:cNvGrpSpPr/>
            <p:nvPr/>
          </p:nvGrpSpPr>
          <p:grpSpPr>
            <a:xfrm>
              <a:off x="347540" y="2624400"/>
              <a:ext cx="8566569" cy="830079"/>
              <a:chOff x="347540" y="2624400"/>
              <a:chExt cx="8566569" cy="830079"/>
            </a:xfrm>
          </p:grpSpPr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A8F4ABDD-F071-4E3B-8941-52CC751FFA13}"/>
                  </a:ext>
                </a:extLst>
              </p:cNvPr>
              <p:cNvSpPr txBox="1"/>
              <p:nvPr/>
            </p:nvSpPr>
            <p:spPr>
              <a:xfrm>
                <a:off x="347540" y="3115497"/>
                <a:ext cx="1079137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600" b="1" dirty="0">
                    <a:latin typeface="Arial" pitchFamily="34" charset="0"/>
                    <a:cs typeface="Arial" pitchFamily="34" charset="0"/>
                  </a:rPr>
                  <a:t>Time (h)</a:t>
                </a:r>
              </a:p>
            </p:txBody>
          </p:sp>
          <p:sp>
            <p:nvSpPr>
              <p:cNvPr id="10" name="Left Brace 9">
                <a:extLst>
                  <a:ext uri="{FF2B5EF4-FFF2-40B4-BE49-F238E27FC236}">
                    <a16:creationId xmlns:a16="http://schemas.microsoft.com/office/drawing/2014/main" id="{6B3BCE97-89D4-459A-9896-A8D4EBFCBD09}"/>
                  </a:ext>
                </a:extLst>
              </p:cNvPr>
              <p:cNvSpPr/>
              <p:nvPr/>
            </p:nvSpPr>
            <p:spPr>
              <a:xfrm rot="5400000">
                <a:off x="7064069" y="1479038"/>
                <a:ext cx="177896" cy="3108208"/>
              </a:xfrm>
              <a:prstGeom prst="leftBrace">
                <a:avLst>
                  <a:gd name="adj1" fmla="val 0"/>
                  <a:gd name="adj2" fmla="val 50000"/>
                </a:avLst>
              </a:prstGeom>
              <a:ln/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2800" b="1" dirty="0"/>
              </a:p>
            </p:txBody>
          </p:sp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12B229FB-B1BE-4BDD-BEF6-6A21F40F74E1}"/>
                  </a:ext>
                </a:extLst>
              </p:cNvPr>
              <p:cNvSpPr txBox="1"/>
              <p:nvPr/>
            </p:nvSpPr>
            <p:spPr>
              <a:xfrm>
                <a:off x="6829307" y="2624400"/>
                <a:ext cx="739894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600" b="1" dirty="0">
                    <a:latin typeface="Arial" pitchFamily="34" charset="0"/>
                    <a:cs typeface="Arial" pitchFamily="34" charset="0"/>
                  </a:rPr>
                  <a:t>22 ˚C</a:t>
                </a:r>
              </a:p>
            </p:txBody>
          </p:sp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FA41B8EF-D49C-4CA3-86CD-A2410B43791A}"/>
                  </a:ext>
                </a:extLst>
              </p:cNvPr>
              <p:cNvSpPr txBox="1"/>
              <p:nvPr/>
            </p:nvSpPr>
            <p:spPr>
              <a:xfrm>
                <a:off x="2994408" y="2660329"/>
                <a:ext cx="967992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600" b="1" dirty="0">
                    <a:latin typeface="Arial" pitchFamily="34" charset="0"/>
                    <a:cs typeface="Arial" pitchFamily="34" charset="0"/>
                  </a:rPr>
                  <a:t>37 ˚C</a:t>
                </a:r>
              </a:p>
            </p:txBody>
          </p:sp>
          <p:sp>
            <p:nvSpPr>
              <p:cNvPr id="13" name="Left Brace 12">
                <a:extLst>
                  <a:ext uri="{FF2B5EF4-FFF2-40B4-BE49-F238E27FC236}">
                    <a16:creationId xmlns:a16="http://schemas.microsoft.com/office/drawing/2014/main" id="{781EDF4C-2F98-4365-8BC9-7F8D340E2691}"/>
                  </a:ext>
                </a:extLst>
              </p:cNvPr>
              <p:cNvSpPr/>
              <p:nvPr/>
            </p:nvSpPr>
            <p:spPr>
              <a:xfrm rot="5400000">
                <a:off x="3343359" y="952138"/>
                <a:ext cx="177895" cy="4148823"/>
              </a:xfrm>
              <a:prstGeom prst="leftBrace">
                <a:avLst/>
              </a:prstGeom>
              <a:ln/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1200" b="1" dirty="0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C226B0F6-1190-4650-A72E-28D918DDD450}"/>
                  </a:ext>
                </a:extLst>
              </p:cNvPr>
              <p:cNvSpPr txBox="1"/>
              <p:nvPr/>
            </p:nvSpPr>
            <p:spPr>
              <a:xfrm>
                <a:off x="1357895" y="3115925"/>
                <a:ext cx="7556214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600" b="1" dirty="0">
                    <a:latin typeface="Arial" pitchFamily="34" charset="0"/>
                    <a:cs typeface="Arial" pitchFamily="34" charset="0"/>
                  </a:rPr>
                  <a:t>       0             1            3           5             8           1          3             5             8</a:t>
                </a:r>
              </a:p>
            </p:txBody>
          </p:sp>
        </p:grpSp>
        <p:cxnSp>
          <p:nvCxnSpPr>
            <p:cNvPr id="18" name="Straight Arrow Connector 17">
              <a:extLst>
                <a:ext uri="{FF2B5EF4-FFF2-40B4-BE49-F238E27FC236}">
                  <a16:creationId xmlns:a16="http://schemas.microsoft.com/office/drawing/2014/main" id="{0424082F-7AFF-6E54-6ABB-EE6ECDF5B143}"/>
                </a:ext>
              </a:extLst>
            </p:cNvPr>
            <p:cNvCxnSpPr/>
            <p:nvPr/>
          </p:nvCxnSpPr>
          <p:spPr>
            <a:xfrm>
              <a:off x="940964" y="3511623"/>
              <a:ext cx="304800" cy="0"/>
            </a:xfrm>
            <a:prstGeom prst="straightConnector1">
              <a:avLst/>
            </a:prstGeom>
            <a:ln w="28575">
              <a:tailEnd type="triangle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sp>
          <p:nvSpPr>
            <p:cNvPr id="2" name="TextBox 1">
              <a:extLst>
                <a:ext uri="{FF2B5EF4-FFF2-40B4-BE49-F238E27FC236}">
                  <a16:creationId xmlns:a16="http://schemas.microsoft.com/office/drawing/2014/main" id="{11A0B3A7-3F0B-B320-14B0-E0B2DF666D55}"/>
                </a:ext>
              </a:extLst>
            </p:cNvPr>
            <p:cNvSpPr txBox="1"/>
            <p:nvPr/>
          </p:nvSpPr>
          <p:spPr>
            <a:xfrm>
              <a:off x="248041" y="3340453"/>
              <a:ext cx="81875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b="1" dirty="0">
                  <a:latin typeface="Arial" panose="020B0604020202020204" pitchFamily="34" charset="0"/>
                  <a:cs typeface="Arial" panose="020B0604020202020204" pitchFamily="34" charset="0"/>
                </a:rPr>
                <a:t>124 </a:t>
              </a:r>
              <a:r>
                <a:rPr lang="en-US" sz="1200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kDa</a:t>
              </a:r>
              <a:endParaRPr lang="en-IN" sz="12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21" name="Straight Arrow Connector 20">
              <a:extLst>
                <a:ext uri="{FF2B5EF4-FFF2-40B4-BE49-F238E27FC236}">
                  <a16:creationId xmlns:a16="http://schemas.microsoft.com/office/drawing/2014/main" id="{B586B305-55C9-4EE4-763A-424DBC8BFF23}"/>
                </a:ext>
              </a:extLst>
            </p:cNvPr>
            <p:cNvCxnSpPr/>
            <p:nvPr/>
          </p:nvCxnSpPr>
          <p:spPr>
            <a:xfrm>
              <a:off x="965200" y="4192457"/>
              <a:ext cx="304800" cy="0"/>
            </a:xfrm>
            <a:prstGeom prst="straightConnector1">
              <a:avLst/>
            </a:prstGeom>
            <a:ln w="28575">
              <a:tailEnd type="triangle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D10238A6-0D79-7BFC-A3E9-E2EBC59C8639}"/>
                </a:ext>
              </a:extLst>
            </p:cNvPr>
            <p:cNvSpPr txBox="1"/>
            <p:nvPr/>
          </p:nvSpPr>
          <p:spPr>
            <a:xfrm>
              <a:off x="333199" y="4040534"/>
              <a:ext cx="76094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IN" sz="1200" b="1" dirty="0">
                  <a:latin typeface="Arial" panose="020B0604020202020204" pitchFamily="34" charset="0"/>
                  <a:cs typeface="Arial" panose="020B0604020202020204" pitchFamily="34" charset="0"/>
                </a:rPr>
                <a:t>91 </a:t>
              </a:r>
              <a:r>
                <a:rPr lang="en-IN" sz="1200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kDa</a:t>
              </a:r>
              <a:endParaRPr lang="en-IN" sz="12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23" name="Straight Arrow Connector 22">
              <a:extLst>
                <a:ext uri="{FF2B5EF4-FFF2-40B4-BE49-F238E27FC236}">
                  <a16:creationId xmlns:a16="http://schemas.microsoft.com/office/drawing/2014/main" id="{D62034AE-7EBE-0F0B-293A-EE78C8BEA064}"/>
                </a:ext>
              </a:extLst>
            </p:cNvPr>
            <p:cNvCxnSpPr/>
            <p:nvPr/>
          </p:nvCxnSpPr>
          <p:spPr>
            <a:xfrm>
              <a:off x="955040" y="4609017"/>
              <a:ext cx="304800" cy="0"/>
            </a:xfrm>
            <a:prstGeom prst="straightConnector1">
              <a:avLst/>
            </a:prstGeom>
            <a:ln w="28575">
              <a:tailEnd type="triangle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71B02E76-55B4-5F51-379D-02144D2B86F9}"/>
                </a:ext>
              </a:extLst>
            </p:cNvPr>
            <p:cNvSpPr txBox="1"/>
            <p:nvPr/>
          </p:nvSpPr>
          <p:spPr>
            <a:xfrm>
              <a:off x="345440" y="4443215"/>
              <a:ext cx="708408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IN" sz="1200" b="1" dirty="0">
                  <a:latin typeface="Arial" panose="020B0604020202020204" pitchFamily="34" charset="0"/>
                  <a:cs typeface="Arial" panose="020B0604020202020204" pitchFamily="34" charset="0"/>
                </a:rPr>
                <a:t>71 </a:t>
              </a:r>
              <a:r>
                <a:rPr lang="en-IN" sz="1200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kDa</a:t>
              </a:r>
              <a:endParaRPr lang="en-IN" sz="12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7249744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>
            <a:extLst>
              <a:ext uri="{FF2B5EF4-FFF2-40B4-BE49-F238E27FC236}">
                <a16:creationId xmlns:a16="http://schemas.microsoft.com/office/drawing/2014/main" id="{B38887B0-7641-30D4-B71B-2E14B5E3EBA1}"/>
              </a:ext>
            </a:extLst>
          </p:cNvPr>
          <p:cNvGrpSpPr/>
          <p:nvPr/>
        </p:nvGrpSpPr>
        <p:grpSpPr>
          <a:xfrm>
            <a:off x="20321" y="304571"/>
            <a:ext cx="9036028" cy="4413720"/>
            <a:chOff x="20321" y="325120"/>
            <a:chExt cx="9036028" cy="4413720"/>
          </a:xfrm>
        </p:grpSpPr>
        <p:sp>
          <p:nvSpPr>
            <p:cNvPr id="3" name="TextBox 2">
              <a:extLst>
                <a:ext uri="{FF2B5EF4-FFF2-40B4-BE49-F238E27FC236}">
                  <a16:creationId xmlns:a16="http://schemas.microsoft.com/office/drawing/2014/main" id="{67A68B17-5162-419F-91CC-BEEC82CC6FC9}"/>
                </a:ext>
              </a:extLst>
            </p:cNvPr>
            <p:cNvSpPr txBox="1"/>
            <p:nvPr/>
          </p:nvSpPr>
          <p:spPr>
            <a:xfrm>
              <a:off x="3759085" y="325120"/>
              <a:ext cx="2189651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b="1" dirty="0">
                  <a:latin typeface="Arial" panose="020B0604020202020204" pitchFamily="34" charset="0"/>
                  <a:cs typeface="Arial" panose="020B0604020202020204" pitchFamily="34" charset="0"/>
                </a:rPr>
                <a:t>Figure 2C (Actin)</a:t>
              </a:r>
              <a:endParaRPr lang="en-IN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4" name="Picture 2">
              <a:extLst>
                <a:ext uri="{FF2B5EF4-FFF2-40B4-BE49-F238E27FC236}">
                  <a16:creationId xmlns:a16="http://schemas.microsoft.com/office/drawing/2014/main" id="{A0317021-16CA-47AE-9FE9-3ADACA44CC0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/>
            <a:srcRect l="32289" t="58786" r="31566" b="23962"/>
            <a:stretch>
              <a:fillRect/>
            </a:stretch>
          </p:blipFill>
          <p:spPr bwMode="auto">
            <a:xfrm>
              <a:off x="1432560" y="1894840"/>
              <a:ext cx="7465500" cy="2844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2" name="TextBox 1">
              <a:extLst>
                <a:ext uri="{FF2B5EF4-FFF2-40B4-BE49-F238E27FC236}">
                  <a16:creationId xmlns:a16="http://schemas.microsoft.com/office/drawing/2014/main" id="{AD9E2AD4-940A-45FF-972F-B5ECEDB2152B}"/>
                </a:ext>
              </a:extLst>
            </p:cNvPr>
            <p:cNvSpPr txBox="1"/>
            <p:nvPr/>
          </p:nvSpPr>
          <p:spPr>
            <a:xfrm>
              <a:off x="1503680" y="2590800"/>
              <a:ext cx="7394380" cy="1270000"/>
            </a:xfrm>
            <a:prstGeom prst="rect">
              <a:avLst/>
            </a:prstGeom>
            <a:noFill/>
            <a:ln w="28575">
              <a:solidFill>
                <a:schemeClr val="accent2"/>
              </a:solidFill>
            </a:ln>
          </p:spPr>
          <p:txBody>
            <a:bodyPr wrap="square" rtlCol="0">
              <a:spAutoFit/>
            </a:bodyPr>
            <a:lstStyle/>
            <a:p>
              <a:endParaRPr lang="en-IN" dirty="0"/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6BB19497-62AF-4688-8737-C7980E73066D}"/>
                </a:ext>
              </a:extLst>
            </p:cNvPr>
            <p:cNvSpPr txBox="1"/>
            <p:nvPr/>
          </p:nvSpPr>
          <p:spPr>
            <a:xfrm>
              <a:off x="822961" y="2987040"/>
              <a:ext cx="69088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IN" sz="1600" b="1" dirty="0">
                  <a:latin typeface="Arial" panose="020B0604020202020204" pitchFamily="34" charset="0"/>
                  <a:cs typeface="Arial" panose="020B0604020202020204" pitchFamily="34" charset="0"/>
                </a:rPr>
                <a:t>Actin</a:t>
              </a:r>
            </a:p>
          </p:txBody>
        </p:sp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B0251386-909A-42CC-8630-FF2094425E6D}"/>
                </a:ext>
              </a:extLst>
            </p:cNvPr>
            <p:cNvGrpSpPr/>
            <p:nvPr/>
          </p:nvGrpSpPr>
          <p:grpSpPr>
            <a:xfrm>
              <a:off x="936820" y="1847529"/>
              <a:ext cx="8119529" cy="794150"/>
              <a:chOff x="794580" y="2660329"/>
              <a:chExt cx="8119529" cy="794150"/>
            </a:xfrm>
          </p:grpSpPr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0ED7583F-67F3-4F5B-8081-36C0BEA7FFAD}"/>
                  </a:ext>
                </a:extLst>
              </p:cNvPr>
              <p:cNvSpPr txBox="1"/>
              <p:nvPr/>
            </p:nvSpPr>
            <p:spPr>
              <a:xfrm>
                <a:off x="794580" y="3074857"/>
                <a:ext cx="1079137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600" b="1" dirty="0">
                    <a:latin typeface="Arial" pitchFamily="34" charset="0"/>
                    <a:cs typeface="Arial" pitchFamily="34" charset="0"/>
                  </a:rPr>
                  <a:t>Time (h)</a:t>
                </a:r>
              </a:p>
            </p:txBody>
          </p:sp>
          <p:sp>
            <p:nvSpPr>
              <p:cNvPr id="8" name="Left Brace 7">
                <a:extLst>
                  <a:ext uri="{FF2B5EF4-FFF2-40B4-BE49-F238E27FC236}">
                    <a16:creationId xmlns:a16="http://schemas.microsoft.com/office/drawing/2014/main" id="{5CE69960-D52D-48C7-9DC3-C3F08DAF096F}"/>
                  </a:ext>
                </a:extLst>
              </p:cNvPr>
              <p:cNvSpPr/>
              <p:nvPr/>
            </p:nvSpPr>
            <p:spPr>
              <a:xfrm rot="5400000">
                <a:off x="7091413" y="1506382"/>
                <a:ext cx="123207" cy="3108208"/>
              </a:xfrm>
              <a:prstGeom prst="leftBrace">
                <a:avLst>
                  <a:gd name="adj1" fmla="val 0"/>
                  <a:gd name="adj2" fmla="val 50000"/>
                </a:avLst>
              </a:prstGeom>
              <a:ln/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2800" b="1" dirty="0"/>
              </a:p>
            </p:txBody>
          </p:sp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408CCE18-1657-4CBA-B8BA-764080AA9DD8}"/>
                  </a:ext>
                </a:extLst>
              </p:cNvPr>
              <p:cNvSpPr txBox="1"/>
              <p:nvPr/>
            </p:nvSpPr>
            <p:spPr>
              <a:xfrm>
                <a:off x="6849627" y="2675200"/>
                <a:ext cx="739894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600" b="1" dirty="0">
                    <a:latin typeface="Arial" pitchFamily="34" charset="0"/>
                    <a:cs typeface="Arial" pitchFamily="34" charset="0"/>
                  </a:rPr>
                  <a:t>22 ˚C</a:t>
                </a:r>
              </a:p>
            </p:txBody>
          </p:sp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C579AC7B-6059-4492-93D0-ADE78BCA749D}"/>
                  </a:ext>
                </a:extLst>
              </p:cNvPr>
              <p:cNvSpPr txBox="1"/>
              <p:nvPr/>
            </p:nvSpPr>
            <p:spPr>
              <a:xfrm>
                <a:off x="2994408" y="2660329"/>
                <a:ext cx="967992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600" b="1" dirty="0">
                    <a:latin typeface="Arial" pitchFamily="34" charset="0"/>
                    <a:cs typeface="Arial" pitchFamily="34" charset="0"/>
                  </a:rPr>
                  <a:t>37 ˚C</a:t>
                </a:r>
              </a:p>
            </p:txBody>
          </p:sp>
          <p:sp>
            <p:nvSpPr>
              <p:cNvPr id="11" name="Left Brace 10">
                <a:extLst>
                  <a:ext uri="{FF2B5EF4-FFF2-40B4-BE49-F238E27FC236}">
                    <a16:creationId xmlns:a16="http://schemas.microsoft.com/office/drawing/2014/main" id="{6E7BBDD6-8EE3-4408-999D-F548EC3586D8}"/>
                  </a:ext>
                </a:extLst>
              </p:cNvPr>
              <p:cNvSpPr/>
              <p:nvPr/>
            </p:nvSpPr>
            <p:spPr>
              <a:xfrm rot="5400000">
                <a:off x="3343359" y="952138"/>
                <a:ext cx="177895" cy="4148823"/>
              </a:xfrm>
              <a:prstGeom prst="leftBrace">
                <a:avLst/>
              </a:prstGeom>
              <a:ln/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1200" b="1" dirty="0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45B3ADCD-FC89-4DF6-99FB-11479C538FE9}"/>
                  </a:ext>
                </a:extLst>
              </p:cNvPr>
              <p:cNvSpPr txBox="1"/>
              <p:nvPr/>
            </p:nvSpPr>
            <p:spPr>
              <a:xfrm>
                <a:off x="1357895" y="3115925"/>
                <a:ext cx="7556214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600" b="1" dirty="0">
                    <a:latin typeface="Arial" pitchFamily="34" charset="0"/>
                    <a:cs typeface="Arial" pitchFamily="34" charset="0"/>
                  </a:rPr>
                  <a:t>       0             1              3           5            8           1          3             5            8</a:t>
                </a:r>
              </a:p>
            </p:txBody>
          </p:sp>
        </p:grpSp>
        <p:cxnSp>
          <p:nvCxnSpPr>
            <p:cNvPr id="13" name="Straight Arrow Connector 12">
              <a:extLst>
                <a:ext uri="{FF2B5EF4-FFF2-40B4-BE49-F238E27FC236}">
                  <a16:creationId xmlns:a16="http://schemas.microsoft.com/office/drawing/2014/main" id="{B063558D-D39B-54BE-59B0-E07B1F9A993D}"/>
                </a:ext>
              </a:extLst>
            </p:cNvPr>
            <p:cNvCxnSpPr/>
            <p:nvPr/>
          </p:nvCxnSpPr>
          <p:spPr>
            <a:xfrm>
              <a:off x="621761" y="3185159"/>
              <a:ext cx="252000" cy="0"/>
            </a:xfrm>
            <a:prstGeom prst="straightConnector1">
              <a:avLst/>
            </a:prstGeom>
            <a:ln w="28575">
              <a:tailEnd type="triangle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DC137240-172F-205C-117B-E3AB58742181}"/>
                </a:ext>
              </a:extLst>
            </p:cNvPr>
            <p:cNvSpPr txBox="1"/>
            <p:nvPr/>
          </p:nvSpPr>
          <p:spPr>
            <a:xfrm>
              <a:off x="20321" y="3026340"/>
              <a:ext cx="71120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IN" sz="1200" b="1" dirty="0">
                  <a:latin typeface="Arial" panose="020B0604020202020204" pitchFamily="34" charset="0"/>
                  <a:cs typeface="Arial" panose="020B0604020202020204" pitchFamily="34" charset="0"/>
                </a:rPr>
                <a:t>43 </a:t>
              </a:r>
              <a:r>
                <a:rPr lang="en-IN" sz="1200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kDa</a:t>
              </a:r>
              <a:endParaRPr lang="en-IN" sz="12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E3924264-5396-AD06-B574-BF4B45FCB521}"/>
                </a:ext>
              </a:extLst>
            </p:cNvPr>
            <p:cNvSpPr txBox="1"/>
            <p:nvPr/>
          </p:nvSpPr>
          <p:spPr>
            <a:xfrm>
              <a:off x="203200" y="2268974"/>
              <a:ext cx="6908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IN" sz="1200" b="1" dirty="0">
                  <a:latin typeface="Arial" panose="020B0604020202020204" pitchFamily="34" charset="0"/>
                  <a:cs typeface="Arial" panose="020B0604020202020204" pitchFamily="34" charset="0"/>
                </a:rPr>
                <a:t>54 </a:t>
              </a:r>
              <a:r>
                <a:rPr lang="en-IN" sz="1200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kDa</a:t>
              </a:r>
              <a:endParaRPr lang="en-IN" sz="12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18" name="Straight Arrow Connector 17">
              <a:extLst>
                <a:ext uri="{FF2B5EF4-FFF2-40B4-BE49-F238E27FC236}">
                  <a16:creationId xmlns:a16="http://schemas.microsoft.com/office/drawing/2014/main" id="{0D60BE58-C4A6-D93B-C0F7-85B79DE01F55}"/>
                </a:ext>
              </a:extLst>
            </p:cNvPr>
            <p:cNvCxnSpPr/>
            <p:nvPr/>
          </p:nvCxnSpPr>
          <p:spPr>
            <a:xfrm>
              <a:off x="814802" y="2417731"/>
              <a:ext cx="252000" cy="0"/>
            </a:xfrm>
            <a:prstGeom prst="straightConnector1">
              <a:avLst/>
            </a:prstGeom>
            <a:ln w="28575">
              <a:tailEnd type="triangle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19" name="Straight Arrow Connector 18">
              <a:extLst>
                <a:ext uri="{FF2B5EF4-FFF2-40B4-BE49-F238E27FC236}">
                  <a16:creationId xmlns:a16="http://schemas.microsoft.com/office/drawing/2014/main" id="{9B899AAD-EA35-FDB3-6DCE-9EE29FF19944}"/>
                </a:ext>
              </a:extLst>
            </p:cNvPr>
            <p:cNvCxnSpPr/>
            <p:nvPr/>
          </p:nvCxnSpPr>
          <p:spPr>
            <a:xfrm>
              <a:off x="1119601" y="3865879"/>
              <a:ext cx="252000" cy="0"/>
            </a:xfrm>
            <a:prstGeom prst="straightConnector1">
              <a:avLst/>
            </a:prstGeom>
            <a:ln w="28575">
              <a:tailEnd type="triangle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3C274D38-C9C7-7E32-1D68-2A6CB1FD5774}"/>
                </a:ext>
              </a:extLst>
            </p:cNvPr>
            <p:cNvSpPr txBox="1"/>
            <p:nvPr/>
          </p:nvSpPr>
          <p:spPr>
            <a:xfrm>
              <a:off x="508000" y="3701534"/>
              <a:ext cx="68072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IN" sz="1200" b="1" dirty="0">
                  <a:latin typeface="Arial" panose="020B0604020202020204" pitchFamily="34" charset="0"/>
                  <a:cs typeface="Arial" panose="020B0604020202020204" pitchFamily="34" charset="0"/>
                </a:rPr>
                <a:t>33 </a:t>
              </a:r>
              <a:r>
                <a:rPr lang="en-IN" sz="1200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kDa</a:t>
              </a:r>
              <a:endParaRPr lang="en-IN" sz="12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0548487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AE9D2628-3778-F13D-BE06-CABD088FDCE6}"/>
              </a:ext>
            </a:extLst>
          </p:cNvPr>
          <p:cNvGrpSpPr/>
          <p:nvPr/>
        </p:nvGrpSpPr>
        <p:grpSpPr>
          <a:xfrm>
            <a:off x="-26460" y="216197"/>
            <a:ext cx="9007900" cy="5431057"/>
            <a:chOff x="-26460" y="236745"/>
            <a:chExt cx="9007900" cy="5431057"/>
          </a:xfrm>
        </p:grpSpPr>
        <p:sp>
          <p:nvSpPr>
            <p:cNvPr id="3" name="TextBox 2">
              <a:extLst>
                <a:ext uri="{FF2B5EF4-FFF2-40B4-BE49-F238E27FC236}">
                  <a16:creationId xmlns:a16="http://schemas.microsoft.com/office/drawing/2014/main" id="{DBB5BD81-E4F1-47E0-BED4-296984BED948}"/>
                </a:ext>
              </a:extLst>
            </p:cNvPr>
            <p:cNvSpPr txBox="1"/>
            <p:nvPr/>
          </p:nvSpPr>
          <p:spPr>
            <a:xfrm>
              <a:off x="3566160" y="236745"/>
              <a:ext cx="2320932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b="1" dirty="0">
                  <a:latin typeface="Arial" panose="020B0604020202020204" pitchFamily="34" charset="0"/>
                  <a:cs typeface="Arial" panose="020B0604020202020204" pitchFamily="34" charset="0"/>
                </a:rPr>
                <a:t>Figure 2D (NICD)</a:t>
              </a:r>
              <a:endParaRPr lang="en-IN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4" name="Picture 2">
              <a:extLst>
                <a:ext uri="{FF2B5EF4-FFF2-40B4-BE49-F238E27FC236}">
                  <a16:creationId xmlns:a16="http://schemas.microsoft.com/office/drawing/2014/main" id="{01CFE7E9-E861-4A3D-AF48-0011DB567E7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/>
            <a:srcRect l="34217" t="61342" r="30120" b="22684"/>
            <a:stretch>
              <a:fillRect/>
            </a:stretch>
          </p:blipFill>
          <p:spPr bwMode="auto">
            <a:xfrm>
              <a:off x="1056640" y="1818640"/>
              <a:ext cx="7654500" cy="2916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7561E126-4B38-41AF-9853-0A5BC37F4A7D}"/>
                </a:ext>
              </a:extLst>
            </p:cNvPr>
            <p:cNvSpPr txBox="1"/>
            <p:nvPr/>
          </p:nvSpPr>
          <p:spPr>
            <a:xfrm>
              <a:off x="1056640" y="3241040"/>
              <a:ext cx="7654500" cy="1330960"/>
            </a:xfrm>
            <a:prstGeom prst="rect">
              <a:avLst/>
            </a:prstGeom>
            <a:noFill/>
            <a:ln w="28575">
              <a:solidFill>
                <a:schemeClr val="accent2"/>
              </a:solidFill>
            </a:ln>
          </p:spPr>
          <p:txBody>
            <a:bodyPr wrap="square" rtlCol="0">
              <a:spAutoFit/>
            </a:bodyPr>
            <a:lstStyle/>
            <a:p>
              <a:endParaRPr lang="en-IN" dirty="0"/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B47B275F-D216-4909-8C0A-14E54B8E32B9}"/>
                </a:ext>
              </a:extLst>
            </p:cNvPr>
            <p:cNvSpPr txBox="1"/>
            <p:nvPr/>
          </p:nvSpPr>
          <p:spPr>
            <a:xfrm>
              <a:off x="436880" y="3677920"/>
              <a:ext cx="74168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IN" sz="1600" b="1" dirty="0">
                  <a:latin typeface="Arial" panose="020B0604020202020204" pitchFamily="34" charset="0"/>
                  <a:cs typeface="Arial" panose="020B0604020202020204" pitchFamily="34" charset="0"/>
                </a:rPr>
                <a:t>NICD</a:t>
              </a:r>
            </a:p>
          </p:txBody>
        </p:sp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id="{355F5C38-ACBF-4EF5-93C4-5C73AE26B7CD}"/>
                </a:ext>
              </a:extLst>
            </p:cNvPr>
            <p:cNvGrpSpPr/>
            <p:nvPr/>
          </p:nvGrpSpPr>
          <p:grpSpPr>
            <a:xfrm>
              <a:off x="0" y="2459727"/>
              <a:ext cx="8981440" cy="3208075"/>
              <a:chOff x="0" y="2459727"/>
              <a:chExt cx="8981440" cy="3208075"/>
            </a:xfrm>
          </p:grpSpPr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ECABC094-66BC-4F8C-B2C3-2C5AF57DEE20}"/>
                  </a:ext>
                </a:extLst>
              </p:cNvPr>
              <p:cNvSpPr txBox="1"/>
              <p:nvPr/>
            </p:nvSpPr>
            <p:spPr>
              <a:xfrm>
                <a:off x="0" y="4836805"/>
                <a:ext cx="1171934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en-US" sz="1600" b="1" dirty="0">
                    <a:latin typeface="Arial" pitchFamily="34" charset="0"/>
                    <a:cs typeface="Arial" pitchFamily="34" charset="0"/>
                  </a:rPr>
                  <a:t>Calpeptin</a:t>
                </a:r>
              </a:p>
              <a:p>
                <a:pPr algn="r"/>
                <a:r>
                  <a:rPr lang="en-US" sz="1600" b="1" dirty="0">
                    <a:latin typeface="Arial" pitchFamily="34" charset="0"/>
                    <a:cs typeface="Arial" pitchFamily="34" charset="0"/>
                  </a:rPr>
                  <a:t>ALLN</a:t>
                </a:r>
              </a:p>
              <a:p>
                <a:pPr algn="r"/>
                <a:r>
                  <a:rPr lang="en-US" sz="1600" b="1" dirty="0">
                    <a:latin typeface="Arial" pitchFamily="34" charset="0"/>
                    <a:cs typeface="Arial" pitchFamily="34" charset="0"/>
                  </a:rPr>
                  <a:t>EGTA</a:t>
                </a:r>
              </a:p>
            </p:txBody>
          </p:sp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78EC129A-A628-44C5-B08B-6E9D5F0F734E}"/>
                  </a:ext>
                </a:extLst>
              </p:cNvPr>
              <p:cNvSpPr txBox="1"/>
              <p:nvPr/>
            </p:nvSpPr>
            <p:spPr>
              <a:xfrm>
                <a:off x="1043914" y="4836805"/>
                <a:ext cx="7654500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600" b="1" dirty="0">
                    <a:latin typeface="Arial" pitchFamily="34" charset="0"/>
                    <a:cs typeface="Arial" pitchFamily="34" charset="0"/>
                  </a:rPr>
                  <a:t>        -              -              -              +           +             -             -             -            -</a:t>
                </a:r>
              </a:p>
              <a:p>
                <a:r>
                  <a:rPr lang="en-US" sz="1600" b="1" dirty="0">
                    <a:latin typeface="Arial" pitchFamily="34" charset="0"/>
                    <a:cs typeface="Arial" pitchFamily="34" charset="0"/>
                  </a:rPr>
                  <a:t>        -              -              -               -            -             +           +             -            -</a:t>
                </a:r>
              </a:p>
              <a:p>
                <a:r>
                  <a:rPr lang="en-US" sz="1600" b="1" dirty="0">
                    <a:latin typeface="Arial" pitchFamily="34" charset="0"/>
                    <a:cs typeface="Arial" pitchFamily="34" charset="0"/>
                  </a:rPr>
                  <a:t>        -              -              -               -            -             -            -              +          +</a:t>
                </a:r>
              </a:p>
            </p:txBody>
          </p:sp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8C1BDD03-7A42-4A92-AB12-D30916F51434}"/>
                  </a:ext>
                </a:extLst>
              </p:cNvPr>
              <p:cNvSpPr txBox="1"/>
              <p:nvPr/>
            </p:nvSpPr>
            <p:spPr>
              <a:xfrm>
                <a:off x="1366777" y="2895744"/>
                <a:ext cx="7614663" cy="33855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US" sz="1600" b="1" dirty="0">
                    <a:latin typeface="Arial" pitchFamily="34" charset="0"/>
                    <a:cs typeface="Arial" pitchFamily="34" charset="0"/>
                  </a:rPr>
                  <a:t>0              5             8              5             8           5            8            5             8</a:t>
                </a:r>
              </a:p>
            </p:txBody>
          </p:sp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3933A210-875D-47CD-862B-6263D0C336A0}"/>
                  </a:ext>
                </a:extLst>
              </p:cNvPr>
              <p:cNvSpPr txBox="1"/>
              <p:nvPr/>
            </p:nvSpPr>
            <p:spPr>
              <a:xfrm>
                <a:off x="124691" y="2940802"/>
                <a:ext cx="1053869" cy="33855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sz="1600" b="1" dirty="0">
                    <a:latin typeface="Arial" pitchFamily="34" charset="0"/>
                    <a:cs typeface="Arial" pitchFamily="34" charset="0"/>
                  </a:rPr>
                  <a:t>Time (h)</a:t>
                </a:r>
              </a:p>
            </p:txBody>
          </p:sp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7831B737-2B28-4612-AC3D-5061A238EB78}"/>
                  </a:ext>
                </a:extLst>
              </p:cNvPr>
              <p:cNvSpPr txBox="1"/>
              <p:nvPr/>
            </p:nvSpPr>
            <p:spPr>
              <a:xfrm>
                <a:off x="4239970" y="2459727"/>
                <a:ext cx="1012750" cy="33855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sz="1600" b="1" dirty="0">
                    <a:latin typeface="Arial" pitchFamily="34" charset="0"/>
                    <a:cs typeface="Arial" pitchFamily="34" charset="0"/>
                  </a:rPr>
                  <a:t>37 ˚C</a:t>
                </a:r>
              </a:p>
            </p:txBody>
          </p:sp>
          <p:cxnSp>
            <p:nvCxnSpPr>
              <p:cNvPr id="12" name="Straight Connector 11">
                <a:extLst>
                  <a:ext uri="{FF2B5EF4-FFF2-40B4-BE49-F238E27FC236}">
                    <a16:creationId xmlns:a16="http://schemas.microsoft.com/office/drawing/2014/main" id="{3E2B6D59-C2F6-4039-AFF1-36BCC7FE7E97}"/>
                  </a:ext>
                </a:extLst>
              </p:cNvPr>
              <p:cNvCxnSpPr/>
              <p:nvPr/>
            </p:nvCxnSpPr>
            <p:spPr>
              <a:xfrm>
                <a:off x="1366777" y="2798281"/>
                <a:ext cx="7086343" cy="0"/>
              </a:xfrm>
              <a:prstGeom prst="line">
                <a:avLst/>
              </a:prstGeom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</p:grp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49EAEEB7-8E60-79E3-1945-FD2A3D64B191}"/>
                </a:ext>
              </a:extLst>
            </p:cNvPr>
            <p:cNvSpPr txBox="1"/>
            <p:nvPr/>
          </p:nvSpPr>
          <p:spPr>
            <a:xfrm>
              <a:off x="62020" y="3938934"/>
              <a:ext cx="7416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IN" sz="1200" b="1" dirty="0">
                  <a:latin typeface="Arial" panose="020B0604020202020204" pitchFamily="34" charset="0"/>
                  <a:cs typeface="Arial" panose="020B0604020202020204" pitchFamily="34" charset="0"/>
                </a:rPr>
                <a:t>91 </a:t>
              </a:r>
              <a:r>
                <a:rPr lang="en-IN" sz="1200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kDa</a:t>
              </a:r>
              <a:endParaRPr lang="en-IN" sz="12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16" name="Straight Arrow Connector 15">
              <a:extLst>
                <a:ext uri="{FF2B5EF4-FFF2-40B4-BE49-F238E27FC236}">
                  <a16:creationId xmlns:a16="http://schemas.microsoft.com/office/drawing/2014/main" id="{454C1FA6-F905-9A57-6DF5-1FF4ABCF7474}"/>
                </a:ext>
              </a:extLst>
            </p:cNvPr>
            <p:cNvCxnSpPr/>
            <p:nvPr/>
          </p:nvCxnSpPr>
          <p:spPr>
            <a:xfrm>
              <a:off x="670560" y="4114800"/>
              <a:ext cx="304800" cy="0"/>
            </a:xfrm>
            <a:prstGeom prst="straightConnector1">
              <a:avLst/>
            </a:prstGeom>
            <a:ln w="28575">
              <a:tailEnd type="triangle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17" name="Straight Arrow Connector 16">
              <a:extLst>
                <a:ext uri="{FF2B5EF4-FFF2-40B4-BE49-F238E27FC236}">
                  <a16:creationId xmlns:a16="http://schemas.microsoft.com/office/drawing/2014/main" id="{B516B053-A2DE-1374-CBF6-B17B5638F531}"/>
                </a:ext>
              </a:extLst>
            </p:cNvPr>
            <p:cNvCxnSpPr/>
            <p:nvPr/>
          </p:nvCxnSpPr>
          <p:spPr>
            <a:xfrm>
              <a:off x="660400" y="4572228"/>
              <a:ext cx="304800" cy="0"/>
            </a:xfrm>
            <a:prstGeom prst="straightConnector1">
              <a:avLst/>
            </a:prstGeom>
            <a:ln w="28575">
              <a:tailEnd type="triangle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18" name="Straight Arrow Connector 17">
              <a:extLst>
                <a:ext uri="{FF2B5EF4-FFF2-40B4-BE49-F238E27FC236}">
                  <a16:creationId xmlns:a16="http://schemas.microsoft.com/office/drawing/2014/main" id="{C5C287A1-1908-02EE-2373-11827990603B}"/>
                </a:ext>
              </a:extLst>
            </p:cNvPr>
            <p:cNvCxnSpPr/>
            <p:nvPr/>
          </p:nvCxnSpPr>
          <p:spPr>
            <a:xfrm>
              <a:off x="670560" y="3479344"/>
              <a:ext cx="304800" cy="0"/>
            </a:xfrm>
            <a:prstGeom prst="straightConnector1">
              <a:avLst/>
            </a:prstGeom>
            <a:ln w="28575">
              <a:tailEnd type="triangle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D482EF7C-9ADA-CEB2-DFA4-173201F158DA}"/>
                </a:ext>
              </a:extLst>
            </p:cNvPr>
            <p:cNvSpPr txBox="1"/>
            <p:nvPr/>
          </p:nvSpPr>
          <p:spPr>
            <a:xfrm>
              <a:off x="44660" y="4410928"/>
              <a:ext cx="7416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IN" sz="1200" b="1" dirty="0">
                  <a:latin typeface="Arial" panose="020B0604020202020204" pitchFamily="34" charset="0"/>
                  <a:cs typeface="Arial" panose="020B0604020202020204" pitchFamily="34" charset="0"/>
                </a:rPr>
                <a:t>71 </a:t>
              </a:r>
              <a:r>
                <a:rPr lang="en-IN" sz="1200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kDa</a:t>
              </a:r>
              <a:endParaRPr lang="en-IN" sz="12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BD8622F8-3DC7-A765-A51B-30712950D6EB}"/>
                </a:ext>
              </a:extLst>
            </p:cNvPr>
            <p:cNvSpPr txBox="1"/>
            <p:nvPr/>
          </p:nvSpPr>
          <p:spPr>
            <a:xfrm>
              <a:off x="-26460" y="3333964"/>
              <a:ext cx="81280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IN" sz="1200" b="1" dirty="0">
                  <a:latin typeface="Arial" panose="020B0604020202020204" pitchFamily="34" charset="0"/>
                  <a:cs typeface="Arial" panose="020B0604020202020204" pitchFamily="34" charset="0"/>
                </a:rPr>
                <a:t>124 </a:t>
              </a:r>
              <a:r>
                <a:rPr lang="en-IN" sz="1200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kDa</a:t>
              </a:r>
              <a:endParaRPr lang="en-IN" sz="12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3406953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18">
            <a:extLst>
              <a:ext uri="{FF2B5EF4-FFF2-40B4-BE49-F238E27FC236}">
                <a16:creationId xmlns:a16="http://schemas.microsoft.com/office/drawing/2014/main" id="{A2108DF7-D689-2AD4-FF3C-92B52138C366}"/>
              </a:ext>
            </a:extLst>
          </p:cNvPr>
          <p:cNvGrpSpPr/>
          <p:nvPr/>
        </p:nvGrpSpPr>
        <p:grpSpPr>
          <a:xfrm>
            <a:off x="40640" y="470654"/>
            <a:ext cx="8981440" cy="4882188"/>
            <a:chOff x="40640" y="470654"/>
            <a:chExt cx="8981440" cy="4882188"/>
          </a:xfrm>
        </p:grpSpPr>
        <p:pic>
          <p:nvPicPr>
            <p:cNvPr id="2" name="Picture 2">
              <a:extLst>
                <a:ext uri="{FF2B5EF4-FFF2-40B4-BE49-F238E27FC236}">
                  <a16:creationId xmlns:a16="http://schemas.microsoft.com/office/drawing/2014/main" id="{08F3B1B0-9E14-433E-B3D1-167CFF26ADD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/>
            <a:srcRect l="27470" t="57508" r="36385" b="27157"/>
            <a:stretch>
              <a:fillRect/>
            </a:stretch>
          </p:blipFill>
          <p:spPr bwMode="auto">
            <a:xfrm>
              <a:off x="1117600" y="2219960"/>
              <a:ext cx="7654500" cy="2916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22DE5421-322D-4439-A640-8BD5DEE64408}"/>
                </a:ext>
              </a:extLst>
            </p:cNvPr>
            <p:cNvSpPr txBox="1"/>
            <p:nvPr/>
          </p:nvSpPr>
          <p:spPr>
            <a:xfrm>
              <a:off x="3523581" y="470654"/>
              <a:ext cx="2127207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b="1" dirty="0">
                  <a:latin typeface="Arial" panose="020B0604020202020204" pitchFamily="34" charset="0"/>
                  <a:cs typeface="Arial" panose="020B0604020202020204" pitchFamily="34" charset="0"/>
                </a:rPr>
                <a:t>Figure 2D (Actin)</a:t>
              </a:r>
              <a:endParaRPr lang="en-IN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51A38ABD-5A48-445F-B9E0-B57EFBF15D03}"/>
                </a:ext>
              </a:extLst>
            </p:cNvPr>
            <p:cNvSpPr txBox="1"/>
            <p:nvPr/>
          </p:nvSpPr>
          <p:spPr>
            <a:xfrm>
              <a:off x="538480" y="3616960"/>
              <a:ext cx="74675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IN" sz="1600" b="1" dirty="0"/>
                <a:t>A</a:t>
              </a:r>
              <a:r>
                <a:rPr lang="en-IN" sz="1600" b="1" dirty="0">
                  <a:latin typeface="Arial" panose="020B0604020202020204" pitchFamily="34" charset="0"/>
                  <a:cs typeface="Arial" panose="020B0604020202020204" pitchFamily="34" charset="0"/>
                </a:rPr>
                <a:t>c</a:t>
              </a:r>
              <a:r>
                <a:rPr lang="en-IN" sz="1600" b="1" dirty="0"/>
                <a:t>tin</a:t>
              </a: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BD0773F0-9BD0-4499-916A-BB7592115148}"/>
                </a:ext>
              </a:extLst>
            </p:cNvPr>
            <p:cNvSpPr txBox="1"/>
            <p:nvPr/>
          </p:nvSpPr>
          <p:spPr>
            <a:xfrm>
              <a:off x="1244599" y="3078480"/>
              <a:ext cx="7527501" cy="1270000"/>
            </a:xfrm>
            <a:prstGeom prst="rect">
              <a:avLst/>
            </a:prstGeom>
            <a:noFill/>
            <a:ln w="28575">
              <a:solidFill>
                <a:schemeClr val="accent2"/>
              </a:solidFill>
            </a:ln>
          </p:spPr>
          <p:txBody>
            <a:bodyPr wrap="square" rtlCol="0">
              <a:spAutoFit/>
            </a:bodyPr>
            <a:lstStyle/>
            <a:p>
              <a:endParaRPr lang="en-IN" dirty="0"/>
            </a:p>
          </p:txBody>
        </p:sp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C34A923F-432E-49D1-8699-DE7ECBB5878F}"/>
                </a:ext>
              </a:extLst>
            </p:cNvPr>
            <p:cNvGrpSpPr/>
            <p:nvPr/>
          </p:nvGrpSpPr>
          <p:grpSpPr>
            <a:xfrm>
              <a:off x="40640" y="2673087"/>
              <a:ext cx="8981440" cy="2679755"/>
              <a:chOff x="0" y="2459727"/>
              <a:chExt cx="8981440" cy="2679755"/>
            </a:xfrm>
          </p:grpSpPr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5256CB85-C64D-472B-ABE7-D961DD589315}"/>
                  </a:ext>
                </a:extLst>
              </p:cNvPr>
              <p:cNvSpPr txBox="1"/>
              <p:nvPr/>
            </p:nvSpPr>
            <p:spPr>
              <a:xfrm>
                <a:off x="0" y="4308485"/>
                <a:ext cx="1171934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en-US" sz="1600" b="1" dirty="0">
                    <a:latin typeface="Arial" pitchFamily="34" charset="0"/>
                    <a:cs typeface="Arial" pitchFamily="34" charset="0"/>
                  </a:rPr>
                  <a:t>Calpeptin</a:t>
                </a:r>
              </a:p>
              <a:p>
                <a:pPr algn="r"/>
                <a:r>
                  <a:rPr lang="en-US" sz="1600" b="1" dirty="0">
                    <a:latin typeface="Arial" pitchFamily="34" charset="0"/>
                    <a:cs typeface="Arial" pitchFamily="34" charset="0"/>
                  </a:rPr>
                  <a:t>ALLN</a:t>
                </a:r>
              </a:p>
              <a:p>
                <a:pPr algn="r"/>
                <a:r>
                  <a:rPr lang="en-US" sz="1600" b="1" dirty="0">
                    <a:latin typeface="Arial" pitchFamily="34" charset="0"/>
                    <a:cs typeface="Arial" pitchFamily="34" charset="0"/>
                  </a:rPr>
                  <a:t>EGTA</a:t>
                </a:r>
              </a:p>
            </p:txBody>
          </p:sp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0DEBE185-E950-42E5-B0CA-EB5BC233BA42}"/>
                  </a:ext>
                </a:extLst>
              </p:cNvPr>
              <p:cNvSpPr txBox="1"/>
              <p:nvPr/>
            </p:nvSpPr>
            <p:spPr>
              <a:xfrm>
                <a:off x="1043914" y="4298325"/>
                <a:ext cx="7654500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600" b="1" dirty="0">
                    <a:latin typeface="Arial" pitchFamily="34" charset="0"/>
                    <a:cs typeface="Arial" pitchFamily="34" charset="0"/>
                  </a:rPr>
                  <a:t>        -              -              -              +           +             -             -             -            -</a:t>
                </a:r>
              </a:p>
              <a:p>
                <a:r>
                  <a:rPr lang="en-US" sz="1600" b="1" dirty="0">
                    <a:latin typeface="Arial" pitchFamily="34" charset="0"/>
                    <a:cs typeface="Arial" pitchFamily="34" charset="0"/>
                  </a:rPr>
                  <a:t>        -              -              -               -            -             +           +             -            -</a:t>
                </a:r>
              </a:p>
              <a:p>
                <a:r>
                  <a:rPr lang="en-US" sz="1600" b="1" dirty="0">
                    <a:latin typeface="Arial" pitchFamily="34" charset="0"/>
                    <a:cs typeface="Arial" pitchFamily="34" charset="0"/>
                  </a:rPr>
                  <a:t>        -              -              -               -            -             -            -              +          +</a:t>
                </a:r>
              </a:p>
            </p:txBody>
          </p:sp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3C6CC628-58EC-4945-B8B9-74F5C5EAF8B6}"/>
                  </a:ext>
                </a:extLst>
              </p:cNvPr>
              <p:cNvSpPr txBox="1"/>
              <p:nvPr/>
            </p:nvSpPr>
            <p:spPr>
              <a:xfrm>
                <a:off x="1366777" y="2895744"/>
                <a:ext cx="7614663" cy="33855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US" sz="1600" b="1" dirty="0">
                    <a:latin typeface="Arial" pitchFamily="34" charset="0"/>
                    <a:cs typeface="Arial" pitchFamily="34" charset="0"/>
                  </a:rPr>
                  <a:t>  0              5             8            5             8          5            8            5            8</a:t>
                </a:r>
              </a:p>
            </p:txBody>
          </p:sp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5C6DE5F5-B0B5-463D-87A7-81A055225948}"/>
                  </a:ext>
                </a:extLst>
              </p:cNvPr>
              <p:cNvSpPr txBox="1"/>
              <p:nvPr/>
            </p:nvSpPr>
            <p:spPr>
              <a:xfrm>
                <a:off x="145011" y="2869682"/>
                <a:ext cx="1053869" cy="33855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sz="1600" b="1" dirty="0">
                    <a:latin typeface="Arial" pitchFamily="34" charset="0"/>
                    <a:cs typeface="Arial" pitchFamily="34" charset="0"/>
                  </a:rPr>
                  <a:t>Time (h)</a:t>
                </a:r>
              </a:p>
            </p:txBody>
          </p:sp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A804652B-6B81-468C-8F51-E56408598270}"/>
                  </a:ext>
                </a:extLst>
              </p:cNvPr>
              <p:cNvSpPr txBox="1"/>
              <p:nvPr/>
            </p:nvSpPr>
            <p:spPr>
              <a:xfrm>
                <a:off x="4239970" y="2459727"/>
                <a:ext cx="1012750" cy="33855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sz="1600" b="1" dirty="0">
                    <a:latin typeface="Arial" pitchFamily="34" charset="0"/>
                    <a:cs typeface="Arial" pitchFamily="34" charset="0"/>
                  </a:rPr>
                  <a:t>37 ˚C</a:t>
                </a:r>
              </a:p>
            </p:txBody>
          </p:sp>
          <p:cxnSp>
            <p:nvCxnSpPr>
              <p:cNvPr id="13" name="Straight Connector 12">
                <a:extLst>
                  <a:ext uri="{FF2B5EF4-FFF2-40B4-BE49-F238E27FC236}">
                    <a16:creationId xmlns:a16="http://schemas.microsoft.com/office/drawing/2014/main" id="{43B9C30C-B1E3-4DF5-A248-946D3D1E3C9E}"/>
                  </a:ext>
                </a:extLst>
              </p:cNvPr>
              <p:cNvCxnSpPr/>
              <p:nvPr/>
            </p:nvCxnSpPr>
            <p:spPr>
              <a:xfrm>
                <a:off x="1366777" y="2798281"/>
                <a:ext cx="7086343" cy="0"/>
              </a:xfrm>
              <a:prstGeom prst="line">
                <a:avLst/>
              </a:prstGeom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</p:grpSp>
        <p:cxnSp>
          <p:nvCxnSpPr>
            <p:cNvPr id="14" name="Straight Arrow Connector 13">
              <a:extLst>
                <a:ext uri="{FF2B5EF4-FFF2-40B4-BE49-F238E27FC236}">
                  <a16:creationId xmlns:a16="http://schemas.microsoft.com/office/drawing/2014/main" id="{ADAB6612-74C6-C719-6F2C-A2D638EF9000}"/>
                </a:ext>
              </a:extLst>
            </p:cNvPr>
            <p:cNvCxnSpPr/>
            <p:nvPr/>
          </p:nvCxnSpPr>
          <p:spPr>
            <a:xfrm>
              <a:off x="731520" y="3058160"/>
              <a:ext cx="304800" cy="0"/>
            </a:xfrm>
            <a:prstGeom prst="straightConnector1">
              <a:avLst/>
            </a:prstGeom>
            <a:ln w="28575">
              <a:tailEnd type="triangle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15" name="Straight Arrow Connector 14">
              <a:extLst>
                <a:ext uri="{FF2B5EF4-FFF2-40B4-BE49-F238E27FC236}">
                  <a16:creationId xmlns:a16="http://schemas.microsoft.com/office/drawing/2014/main" id="{A3DB69DC-37F8-EFD4-8B3E-E44070060E2A}"/>
                </a:ext>
              </a:extLst>
            </p:cNvPr>
            <p:cNvCxnSpPr/>
            <p:nvPr/>
          </p:nvCxnSpPr>
          <p:spPr>
            <a:xfrm>
              <a:off x="711200" y="3931920"/>
              <a:ext cx="304800" cy="0"/>
            </a:xfrm>
            <a:prstGeom prst="straightConnector1">
              <a:avLst/>
            </a:prstGeom>
            <a:ln w="28575">
              <a:tailEnd type="triangle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sp>
          <p:nvSpPr>
            <p:cNvPr id="3" name="TextBox 2">
              <a:extLst>
                <a:ext uri="{FF2B5EF4-FFF2-40B4-BE49-F238E27FC236}">
                  <a16:creationId xmlns:a16="http://schemas.microsoft.com/office/drawing/2014/main" id="{80F05013-231F-85A6-B35B-2038F0FC3B8F}"/>
                </a:ext>
              </a:extLst>
            </p:cNvPr>
            <p:cNvSpPr txBox="1"/>
            <p:nvPr/>
          </p:nvSpPr>
          <p:spPr>
            <a:xfrm>
              <a:off x="124693" y="2895600"/>
              <a:ext cx="746758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IN" sz="1200" b="1" dirty="0">
                  <a:latin typeface="Arial" panose="020B0604020202020204" pitchFamily="34" charset="0"/>
                  <a:cs typeface="Arial" panose="020B0604020202020204" pitchFamily="34" charset="0"/>
                </a:rPr>
                <a:t>54 </a:t>
              </a:r>
              <a:r>
                <a:rPr lang="en-IN" sz="1200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kDa</a:t>
              </a:r>
              <a:endParaRPr lang="en-IN" sz="12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089B1015-6A47-7197-6F48-A69D3ECB70AF}"/>
                </a:ext>
              </a:extLst>
            </p:cNvPr>
            <p:cNvSpPr txBox="1"/>
            <p:nvPr/>
          </p:nvSpPr>
          <p:spPr>
            <a:xfrm>
              <a:off x="99292" y="3769360"/>
              <a:ext cx="779548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IN" sz="1200" b="1" dirty="0">
                  <a:latin typeface="Arial" panose="020B0604020202020204" pitchFamily="34" charset="0"/>
                  <a:cs typeface="Arial" panose="020B0604020202020204" pitchFamily="34" charset="0"/>
                </a:rPr>
                <a:t>43 </a:t>
              </a:r>
              <a:r>
                <a:rPr lang="en-IN" sz="1200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kDa</a:t>
              </a:r>
              <a:endParaRPr lang="en-IN" sz="12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17" name="Straight Arrow Connector 16">
              <a:extLst>
                <a:ext uri="{FF2B5EF4-FFF2-40B4-BE49-F238E27FC236}">
                  <a16:creationId xmlns:a16="http://schemas.microsoft.com/office/drawing/2014/main" id="{7E863A4F-458F-D0FB-70F5-BBF10A94F8BC}"/>
                </a:ext>
              </a:extLst>
            </p:cNvPr>
            <p:cNvCxnSpPr/>
            <p:nvPr/>
          </p:nvCxnSpPr>
          <p:spPr>
            <a:xfrm>
              <a:off x="711200" y="4471045"/>
              <a:ext cx="304800" cy="0"/>
            </a:xfrm>
            <a:prstGeom prst="straightConnector1">
              <a:avLst/>
            </a:prstGeom>
            <a:ln w="28575">
              <a:tailEnd type="triangle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8BE1146F-7C3D-6C8F-49C6-81EE13AB272C}"/>
                </a:ext>
              </a:extLst>
            </p:cNvPr>
            <p:cNvSpPr txBox="1"/>
            <p:nvPr/>
          </p:nvSpPr>
          <p:spPr>
            <a:xfrm>
              <a:off x="111760" y="4297680"/>
              <a:ext cx="74675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IN" sz="1200" b="1" dirty="0">
                  <a:latin typeface="Arial" panose="020B0604020202020204" pitchFamily="34" charset="0"/>
                  <a:cs typeface="Arial" panose="020B0604020202020204" pitchFamily="34" charset="0"/>
                </a:rPr>
                <a:t>33 </a:t>
              </a:r>
              <a:r>
                <a:rPr lang="en-IN" sz="1200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kDa</a:t>
              </a:r>
              <a:endParaRPr lang="en-IN" sz="12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0886800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>
            <a:extLst>
              <a:ext uri="{FF2B5EF4-FFF2-40B4-BE49-F238E27FC236}">
                <a16:creationId xmlns:a16="http://schemas.microsoft.com/office/drawing/2014/main" id="{2ACB39B9-4591-BD26-137A-FF0AEDAA6F82}"/>
              </a:ext>
            </a:extLst>
          </p:cNvPr>
          <p:cNvGrpSpPr/>
          <p:nvPr/>
        </p:nvGrpSpPr>
        <p:grpSpPr>
          <a:xfrm>
            <a:off x="323296" y="447040"/>
            <a:ext cx="8243729" cy="5378840"/>
            <a:chOff x="323296" y="447040"/>
            <a:chExt cx="8243729" cy="5378840"/>
          </a:xfrm>
        </p:grpSpPr>
        <p:pic>
          <p:nvPicPr>
            <p:cNvPr id="2" name="Picture 2">
              <a:extLst>
                <a:ext uri="{FF2B5EF4-FFF2-40B4-BE49-F238E27FC236}">
                  <a16:creationId xmlns:a16="http://schemas.microsoft.com/office/drawing/2014/main" id="{7B253251-EB7B-4642-B9F8-6020E017A79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1348124" y="1325880"/>
              <a:ext cx="7218901" cy="4500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3" name="TextBox 2">
              <a:extLst>
                <a:ext uri="{FF2B5EF4-FFF2-40B4-BE49-F238E27FC236}">
                  <a16:creationId xmlns:a16="http://schemas.microsoft.com/office/drawing/2014/main" id="{5E108989-C519-423C-A532-2BEBD65ECCF1}"/>
                </a:ext>
              </a:extLst>
            </p:cNvPr>
            <p:cNvSpPr txBox="1"/>
            <p:nvPr/>
          </p:nvSpPr>
          <p:spPr>
            <a:xfrm>
              <a:off x="2255520" y="2174240"/>
              <a:ext cx="2804160" cy="843280"/>
            </a:xfrm>
            <a:prstGeom prst="rect">
              <a:avLst/>
            </a:prstGeom>
            <a:noFill/>
            <a:ln w="28575">
              <a:solidFill>
                <a:schemeClr val="accent2"/>
              </a:solidFill>
            </a:ln>
          </p:spPr>
          <p:txBody>
            <a:bodyPr wrap="square" rtlCol="0">
              <a:spAutoFit/>
            </a:bodyPr>
            <a:lstStyle/>
            <a:p>
              <a:endParaRPr lang="en-IN" dirty="0"/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CBFC93BD-ED36-47D0-A4FB-756F68BB0ACA}"/>
                </a:ext>
              </a:extLst>
            </p:cNvPr>
            <p:cNvSpPr txBox="1"/>
            <p:nvPr/>
          </p:nvSpPr>
          <p:spPr>
            <a:xfrm>
              <a:off x="1635760" y="2397760"/>
              <a:ext cx="78232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b="1" dirty="0">
                  <a:latin typeface="Arial" panose="020B0604020202020204" pitchFamily="34" charset="0"/>
                  <a:cs typeface="Arial" panose="020B0604020202020204" pitchFamily="34" charset="0"/>
                </a:rPr>
                <a:t>NICD</a:t>
              </a:r>
              <a:endParaRPr lang="en-IN" sz="16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A690FDCE-6923-4B87-8768-174AE5CD8C88}"/>
                </a:ext>
              </a:extLst>
            </p:cNvPr>
            <p:cNvSpPr txBox="1"/>
            <p:nvPr/>
          </p:nvSpPr>
          <p:spPr>
            <a:xfrm>
              <a:off x="3788995" y="447040"/>
              <a:ext cx="210837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>
                  <a:latin typeface="Arial" panose="020B0604020202020204" pitchFamily="34" charset="0"/>
                  <a:cs typeface="Arial" panose="020B0604020202020204" pitchFamily="34" charset="0"/>
                </a:rPr>
                <a:t>Figure 2E (NICD)</a:t>
              </a:r>
              <a:endParaRPr lang="en-IN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73D54500-31DF-43C9-ADD7-58B4C8CAE4E7}"/>
                </a:ext>
              </a:extLst>
            </p:cNvPr>
            <p:cNvGrpSpPr/>
            <p:nvPr/>
          </p:nvGrpSpPr>
          <p:grpSpPr>
            <a:xfrm>
              <a:off x="1310640" y="2935139"/>
              <a:ext cx="3708400" cy="765905"/>
              <a:chOff x="1310640" y="2935139"/>
              <a:chExt cx="3708400" cy="765905"/>
            </a:xfrm>
          </p:grpSpPr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05D6BA64-9C85-4C77-990B-A9B7D7C6E637}"/>
                  </a:ext>
                </a:extLst>
              </p:cNvPr>
              <p:cNvSpPr txBox="1"/>
              <p:nvPr/>
            </p:nvSpPr>
            <p:spPr>
              <a:xfrm flipH="1">
                <a:off x="1535574" y="3362490"/>
                <a:ext cx="3371705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6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A23187     -            +        +          +  </a:t>
                </a:r>
                <a:endParaRPr lang="en-IN" sz="1600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B81219A7-FB79-42BC-AA04-644DD374B7B2}"/>
                  </a:ext>
                </a:extLst>
              </p:cNvPr>
              <p:cNvSpPr txBox="1"/>
              <p:nvPr/>
            </p:nvSpPr>
            <p:spPr>
              <a:xfrm>
                <a:off x="1310640" y="2935139"/>
                <a:ext cx="3708400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6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Calpeptin     -            -         +           -</a:t>
                </a:r>
                <a:endParaRPr lang="en-IN" sz="1600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A7E21D28-6496-41AE-A214-69B8478A23B0}"/>
                  </a:ext>
                </a:extLst>
              </p:cNvPr>
              <p:cNvSpPr txBox="1"/>
              <p:nvPr/>
            </p:nvSpPr>
            <p:spPr>
              <a:xfrm flipH="1">
                <a:off x="1696719" y="3136130"/>
                <a:ext cx="3207403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6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ALLN     -            -         -           +  </a:t>
                </a:r>
                <a:endParaRPr lang="en-IN" sz="1600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cxnSp>
          <p:nvCxnSpPr>
            <p:cNvPr id="10" name="Straight Arrow Connector 9">
              <a:extLst>
                <a:ext uri="{FF2B5EF4-FFF2-40B4-BE49-F238E27FC236}">
                  <a16:creationId xmlns:a16="http://schemas.microsoft.com/office/drawing/2014/main" id="{90FDAFAF-BB28-6D38-F323-35F2CFF751D8}"/>
                </a:ext>
              </a:extLst>
            </p:cNvPr>
            <p:cNvCxnSpPr/>
            <p:nvPr/>
          </p:nvCxnSpPr>
          <p:spPr>
            <a:xfrm>
              <a:off x="1005840" y="2733496"/>
              <a:ext cx="288000" cy="0"/>
            </a:xfrm>
            <a:prstGeom prst="straightConnector1">
              <a:avLst/>
            </a:prstGeom>
            <a:ln w="28575"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2" name="Straight Arrow Connector 11">
              <a:extLst>
                <a:ext uri="{FF2B5EF4-FFF2-40B4-BE49-F238E27FC236}">
                  <a16:creationId xmlns:a16="http://schemas.microsoft.com/office/drawing/2014/main" id="{82316D35-5EE3-261A-6755-AA6502B78B67}"/>
                </a:ext>
              </a:extLst>
            </p:cNvPr>
            <p:cNvCxnSpPr/>
            <p:nvPr/>
          </p:nvCxnSpPr>
          <p:spPr>
            <a:xfrm>
              <a:off x="955040" y="3220720"/>
              <a:ext cx="288000" cy="0"/>
            </a:xfrm>
            <a:prstGeom prst="straightConnector1">
              <a:avLst/>
            </a:prstGeom>
            <a:ln w="28575"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3" name="Straight Arrow Connector 12">
              <a:extLst>
                <a:ext uri="{FF2B5EF4-FFF2-40B4-BE49-F238E27FC236}">
                  <a16:creationId xmlns:a16="http://schemas.microsoft.com/office/drawing/2014/main" id="{9ABE58F4-E0FD-57C0-E011-2A53F657C3F8}"/>
                </a:ext>
              </a:extLst>
            </p:cNvPr>
            <p:cNvCxnSpPr/>
            <p:nvPr/>
          </p:nvCxnSpPr>
          <p:spPr>
            <a:xfrm>
              <a:off x="955040" y="3881120"/>
              <a:ext cx="288000" cy="0"/>
            </a:xfrm>
            <a:prstGeom prst="straightConnector1">
              <a:avLst/>
            </a:prstGeom>
            <a:ln w="28575"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4" name="Straight Arrow Connector 13">
              <a:extLst>
                <a:ext uri="{FF2B5EF4-FFF2-40B4-BE49-F238E27FC236}">
                  <a16:creationId xmlns:a16="http://schemas.microsoft.com/office/drawing/2014/main" id="{64685A33-F8DC-DD55-304B-AA026C8AD26D}"/>
                </a:ext>
              </a:extLst>
            </p:cNvPr>
            <p:cNvCxnSpPr/>
            <p:nvPr/>
          </p:nvCxnSpPr>
          <p:spPr>
            <a:xfrm>
              <a:off x="963055" y="4541520"/>
              <a:ext cx="288000" cy="0"/>
            </a:xfrm>
            <a:prstGeom prst="straightConnector1">
              <a:avLst/>
            </a:prstGeom>
            <a:ln w="28575"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5" name="Straight Arrow Connector 14">
              <a:extLst>
                <a:ext uri="{FF2B5EF4-FFF2-40B4-BE49-F238E27FC236}">
                  <a16:creationId xmlns:a16="http://schemas.microsoft.com/office/drawing/2014/main" id="{0D4A7D9E-B542-D7E9-19D3-484420D576FB}"/>
                </a:ext>
              </a:extLst>
            </p:cNvPr>
            <p:cNvCxnSpPr/>
            <p:nvPr/>
          </p:nvCxnSpPr>
          <p:spPr>
            <a:xfrm>
              <a:off x="1026160" y="2235200"/>
              <a:ext cx="288000" cy="0"/>
            </a:xfrm>
            <a:prstGeom prst="straightConnector1">
              <a:avLst/>
            </a:prstGeom>
            <a:ln w="28575"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9886E4EC-01CA-FFDB-82AA-4CA34C878F08}"/>
                </a:ext>
              </a:extLst>
            </p:cNvPr>
            <p:cNvSpPr txBox="1"/>
            <p:nvPr/>
          </p:nvSpPr>
          <p:spPr>
            <a:xfrm>
              <a:off x="335280" y="2072640"/>
              <a:ext cx="759855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IN" sz="1200" b="1" dirty="0">
                  <a:latin typeface="Arial" panose="020B0604020202020204" pitchFamily="34" charset="0"/>
                  <a:cs typeface="Arial" panose="020B0604020202020204" pitchFamily="34" charset="0"/>
                </a:rPr>
                <a:t>124 </a:t>
              </a:r>
              <a:r>
                <a:rPr lang="en-IN" sz="1200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kDa</a:t>
              </a:r>
              <a:endParaRPr lang="en-IN" sz="12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C8460408-454D-ABFF-2C90-9A6E8C6578D6}"/>
                </a:ext>
              </a:extLst>
            </p:cNvPr>
            <p:cNvSpPr txBox="1"/>
            <p:nvPr/>
          </p:nvSpPr>
          <p:spPr>
            <a:xfrm>
              <a:off x="406400" y="2584505"/>
              <a:ext cx="72136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IN" sz="1200" b="1" dirty="0">
                  <a:latin typeface="Arial" panose="020B0604020202020204" pitchFamily="34" charset="0"/>
                  <a:cs typeface="Arial" panose="020B0604020202020204" pitchFamily="34" charset="0"/>
                </a:rPr>
                <a:t>91 </a:t>
              </a:r>
              <a:r>
                <a:rPr lang="en-IN" sz="1200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kDa</a:t>
              </a:r>
              <a:endParaRPr lang="en-IN" sz="12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617C0091-BF12-F779-B60C-5EE8EDA03131}"/>
                </a:ext>
              </a:extLst>
            </p:cNvPr>
            <p:cNvSpPr txBox="1"/>
            <p:nvPr/>
          </p:nvSpPr>
          <p:spPr>
            <a:xfrm>
              <a:off x="355600" y="3061454"/>
              <a:ext cx="711200" cy="28689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IN" sz="1200" b="1" dirty="0">
                  <a:latin typeface="Arial" panose="020B0604020202020204" pitchFamily="34" charset="0"/>
                  <a:cs typeface="Arial" panose="020B0604020202020204" pitchFamily="34" charset="0"/>
                </a:rPr>
                <a:t>71 </a:t>
              </a:r>
              <a:r>
                <a:rPr lang="en-IN" sz="1200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kDa</a:t>
              </a:r>
              <a:endParaRPr lang="en-IN" sz="12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181FDBA4-8E5D-54DD-FACE-A29871992862}"/>
                </a:ext>
              </a:extLst>
            </p:cNvPr>
            <p:cNvSpPr txBox="1"/>
            <p:nvPr/>
          </p:nvSpPr>
          <p:spPr>
            <a:xfrm>
              <a:off x="355600" y="3721855"/>
              <a:ext cx="70104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IN" sz="1200" b="1" dirty="0">
                  <a:latin typeface="Arial" panose="020B0604020202020204" pitchFamily="34" charset="0"/>
                  <a:cs typeface="Arial" panose="020B0604020202020204" pitchFamily="34" charset="0"/>
                </a:rPr>
                <a:t>54 </a:t>
              </a:r>
              <a:r>
                <a:rPr lang="en-IN" sz="1200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kDa</a:t>
              </a:r>
              <a:endParaRPr lang="en-IN" sz="12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8317A6FB-9E8E-7C6B-2E33-9F5D3085E250}"/>
                </a:ext>
              </a:extLst>
            </p:cNvPr>
            <p:cNvSpPr txBox="1"/>
            <p:nvPr/>
          </p:nvSpPr>
          <p:spPr>
            <a:xfrm>
              <a:off x="365760" y="4392413"/>
              <a:ext cx="78232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IN" sz="1200" b="1" dirty="0">
                  <a:latin typeface="Arial" panose="020B0604020202020204" pitchFamily="34" charset="0"/>
                  <a:cs typeface="Arial" panose="020B0604020202020204" pitchFamily="34" charset="0"/>
                </a:rPr>
                <a:t>43 </a:t>
              </a:r>
              <a:r>
                <a:rPr lang="en-IN" sz="1200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kDa</a:t>
              </a:r>
              <a:endParaRPr lang="en-IN" sz="12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25" name="Straight Arrow Connector 24">
              <a:extLst>
                <a:ext uri="{FF2B5EF4-FFF2-40B4-BE49-F238E27FC236}">
                  <a16:creationId xmlns:a16="http://schemas.microsoft.com/office/drawing/2014/main" id="{C510DDD2-F13A-FF19-1076-E7DE45CEC5B8}"/>
                </a:ext>
              </a:extLst>
            </p:cNvPr>
            <p:cNvCxnSpPr/>
            <p:nvPr/>
          </p:nvCxnSpPr>
          <p:spPr>
            <a:xfrm>
              <a:off x="934720" y="5313680"/>
              <a:ext cx="288000" cy="0"/>
            </a:xfrm>
            <a:prstGeom prst="straightConnector1">
              <a:avLst/>
            </a:prstGeom>
            <a:ln w="28575"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BA201BA2-52A0-8CD1-9060-D515E6A9C134}"/>
                </a:ext>
              </a:extLst>
            </p:cNvPr>
            <p:cNvSpPr txBox="1"/>
            <p:nvPr/>
          </p:nvSpPr>
          <p:spPr>
            <a:xfrm>
              <a:off x="335280" y="5154414"/>
              <a:ext cx="68072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IN" sz="1200" b="1" dirty="0">
                  <a:latin typeface="Arial" panose="020B0604020202020204" pitchFamily="34" charset="0"/>
                  <a:cs typeface="Arial" panose="020B0604020202020204" pitchFamily="34" charset="0"/>
                </a:rPr>
                <a:t>33 </a:t>
              </a:r>
              <a:r>
                <a:rPr lang="en-IN" sz="1200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kDa</a:t>
              </a:r>
              <a:endParaRPr lang="en-IN" sz="12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23" name="Straight Arrow Connector 22">
              <a:extLst>
                <a:ext uri="{FF2B5EF4-FFF2-40B4-BE49-F238E27FC236}">
                  <a16:creationId xmlns:a16="http://schemas.microsoft.com/office/drawing/2014/main" id="{17B3D43C-A29C-6391-2413-BBC3E27EBDEA}"/>
                </a:ext>
              </a:extLst>
            </p:cNvPr>
            <p:cNvCxnSpPr/>
            <p:nvPr/>
          </p:nvCxnSpPr>
          <p:spPr>
            <a:xfrm>
              <a:off x="1014174" y="1781426"/>
              <a:ext cx="288000" cy="0"/>
            </a:xfrm>
            <a:prstGeom prst="straightConnector1">
              <a:avLst/>
            </a:prstGeom>
            <a:ln w="28575"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45DC8E81-F914-F471-A879-7E71F32B1BCF}"/>
                </a:ext>
              </a:extLst>
            </p:cNvPr>
            <p:cNvSpPr txBox="1"/>
            <p:nvPr/>
          </p:nvSpPr>
          <p:spPr>
            <a:xfrm>
              <a:off x="323296" y="1618865"/>
              <a:ext cx="759855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IN" sz="1200" b="1" dirty="0">
                  <a:latin typeface="Arial" panose="020B0604020202020204" pitchFamily="34" charset="0"/>
                  <a:cs typeface="Arial" panose="020B0604020202020204" pitchFamily="34" charset="0"/>
                </a:rPr>
                <a:t>250 </a:t>
              </a:r>
              <a:r>
                <a:rPr lang="en-IN" sz="1200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kDa</a:t>
              </a:r>
              <a:endParaRPr lang="en-IN" sz="12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3180526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>
            <a:extLst>
              <a:ext uri="{FF2B5EF4-FFF2-40B4-BE49-F238E27FC236}">
                <a16:creationId xmlns:a16="http://schemas.microsoft.com/office/drawing/2014/main" id="{FC00BE24-770F-C1CC-EB09-90B21CD9C497}"/>
              </a:ext>
            </a:extLst>
          </p:cNvPr>
          <p:cNvGrpSpPr/>
          <p:nvPr/>
        </p:nvGrpSpPr>
        <p:grpSpPr>
          <a:xfrm>
            <a:off x="203772" y="397119"/>
            <a:ext cx="8471848" cy="5508645"/>
            <a:chOff x="203772" y="397119"/>
            <a:chExt cx="8471848" cy="5508645"/>
          </a:xfrm>
        </p:grpSpPr>
        <p:pic>
          <p:nvPicPr>
            <p:cNvPr id="2" name="Picture 2">
              <a:extLst>
                <a:ext uri="{FF2B5EF4-FFF2-40B4-BE49-F238E27FC236}">
                  <a16:creationId xmlns:a16="http://schemas.microsoft.com/office/drawing/2014/main" id="{B8BB0B90-AA88-43CD-94B3-2A0C620F201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1253819" y="1130261"/>
              <a:ext cx="7421801" cy="4500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3" name="TextBox 2">
              <a:extLst>
                <a:ext uri="{FF2B5EF4-FFF2-40B4-BE49-F238E27FC236}">
                  <a16:creationId xmlns:a16="http://schemas.microsoft.com/office/drawing/2014/main" id="{58AB65E7-23C0-45A9-97CE-09AF7017B17E}"/>
                </a:ext>
              </a:extLst>
            </p:cNvPr>
            <p:cNvSpPr txBox="1"/>
            <p:nvPr/>
          </p:nvSpPr>
          <p:spPr>
            <a:xfrm>
              <a:off x="1270000" y="4409327"/>
              <a:ext cx="72136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b="1" dirty="0">
                  <a:latin typeface="Arial" panose="020B0604020202020204" pitchFamily="34" charset="0"/>
                  <a:cs typeface="Arial" panose="020B0604020202020204" pitchFamily="34" charset="0"/>
                </a:rPr>
                <a:t>Actin</a:t>
              </a:r>
              <a:endParaRPr lang="en-IN" sz="16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EAFFEC18-8A3C-4432-A729-066125AE17FD}"/>
                </a:ext>
              </a:extLst>
            </p:cNvPr>
            <p:cNvSpPr txBox="1"/>
            <p:nvPr/>
          </p:nvSpPr>
          <p:spPr>
            <a:xfrm>
              <a:off x="2092960" y="4196080"/>
              <a:ext cx="3078480" cy="975360"/>
            </a:xfrm>
            <a:prstGeom prst="rect">
              <a:avLst/>
            </a:prstGeom>
            <a:noFill/>
            <a:ln w="28575">
              <a:solidFill>
                <a:schemeClr val="accent2"/>
              </a:solidFill>
            </a:ln>
          </p:spPr>
          <p:txBody>
            <a:bodyPr wrap="square" rtlCol="0">
              <a:spAutoFit/>
            </a:bodyPr>
            <a:lstStyle/>
            <a:p>
              <a:endParaRPr lang="en-IN" dirty="0"/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399EF4F5-2BEE-4747-A79B-4056825E2F69}"/>
                </a:ext>
              </a:extLst>
            </p:cNvPr>
            <p:cNvSpPr txBox="1"/>
            <p:nvPr/>
          </p:nvSpPr>
          <p:spPr>
            <a:xfrm>
              <a:off x="3494583" y="397119"/>
              <a:ext cx="2258945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b="1" dirty="0">
                  <a:latin typeface="Arial" panose="020B0604020202020204" pitchFamily="34" charset="0"/>
                  <a:cs typeface="Arial" panose="020B0604020202020204" pitchFamily="34" charset="0"/>
                </a:rPr>
                <a:t>Figure 2E (Actin)</a:t>
              </a:r>
              <a:endParaRPr lang="en-IN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62C9D599-D243-47DE-B097-5CEC40947E40}"/>
                </a:ext>
              </a:extLst>
            </p:cNvPr>
            <p:cNvGrpSpPr/>
            <p:nvPr/>
          </p:nvGrpSpPr>
          <p:grpSpPr>
            <a:xfrm>
              <a:off x="1249680" y="5139859"/>
              <a:ext cx="3708400" cy="765905"/>
              <a:chOff x="1310640" y="2935139"/>
              <a:chExt cx="3708400" cy="765905"/>
            </a:xfrm>
          </p:grpSpPr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38F57F51-55AD-48FB-8015-EC15373EE401}"/>
                  </a:ext>
                </a:extLst>
              </p:cNvPr>
              <p:cNvSpPr txBox="1"/>
              <p:nvPr/>
            </p:nvSpPr>
            <p:spPr>
              <a:xfrm flipH="1">
                <a:off x="1535574" y="3362490"/>
                <a:ext cx="3371705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6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A23187     -            +        +          +  </a:t>
                </a:r>
                <a:endParaRPr lang="en-IN" sz="1600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905DC55F-FDC4-49D9-A343-4F9F7317FC45}"/>
                  </a:ext>
                </a:extLst>
              </p:cNvPr>
              <p:cNvSpPr txBox="1"/>
              <p:nvPr/>
            </p:nvSpPr>
            <p:spPr>
              <a:xfrm>
                <a:off x="1310640" y="2935139"/>
                <a:ext cx="3708400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6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Calpeptin     -            -         +           -</a:t>
                </a:r>
                <a:endParaRPr lang="en-IN" sz="1600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63863DF9-D4D8-4866-9D0C-BF4963D82C21}"/>
                  </a:ext>
                </a:extLst>
              </p:cNvPr>
              <p:cNvSpPr txBox="1"/>
              <p:nvPr/>
            </p:nvSpPr>
            <p:spPr>
              <a:xfrm flipH="1">
                <a:off x="1696719" y="3136130"/>
                <a:ext cx="3207403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6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ALLN     -            -         -           +  </a:t>
                </a:r>
                <a:endParaRPr lang="en-IN" sz="1600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cxnSp>
          <p:nvCxnSpPr>
            <p:cNvPr id="11" name="Straight Arrow Connector 10">
              <a:extLst>
                <a:ext uri="{FF2B5EF4-FFF2-40B4-BE49-F238E27FC236}">
                  <a16:creationId xmlns:a16="http://schemas.microsoft.com/office/drawing/2014/main" id="{66A42103-F418-A363-3BA3-9BE594DD84CE}"/>
                </a:ext>
              </a:extLst>
            </p:cNvPr>
            <p:cNvCxnSpPr/>
            <p:nvPr/>
          </p:nvCxnSpPr>
          <p:spPr>
            <a:xfrm>
              <a:off x="955040" y="4558416"/>
              <a:ext cx="288000" cy="0"/>
            </a:xfrm>
            <a:prstGeom prst="straightConnector1">
              <a:avLst/>
            </a:prstGeom>
            <a:ln w="28575"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2" name="Straight Arrow Connector 11">
              <a:extLst>
                <a:ext uri="{FF2B5EF4-FFF2-40B4-BE49-F238E27FC236}">
                  <a16:creationId xmlns:a16="http://schemas.microsoft.com/office/drawing/2014/main" id="{D397CBFD-AD19-B9EF-B790-52B7C10CBC36}"/>
                </a:ext>
              </a:extLst>
            </p:cNvPr>
            <p:cNvCxnSpPr/>
            <p:nvPr/>
          </p:nvCxnSpPr>
          <p:spPr>
            <a:xfrm>
              <a:off x="944880" y="3799840"/>
              <a:ext cx="288000" cy="0"/>
            </a:xfrm>
            <a:prstGeom prst="straightConnector1">
              <a:avLst/>
            </a:prstGeom>
            <a:ln w="28575"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3" name="Straight Arrow Connector 12">
              <a:extLst>
                <a:ext uri="{FF2B5EF4-FFF2-40B4-BE49-F238E27FC236}">
                  <a16:creationId xmlns:a16="http://schemas.microsoft.com/office/drawing/2014/main" id="{9BFB47CA-41F3-F679-D744-D06D269CDACC}"/>
                </a:ext>
              </a:extLst>
            </p:cNvPr>
            <p:cNvCxnSpPr/>
            <p:nvPr/>
          </p:nvCxnSpPr>
          <p:spPr>
            <a:xfrm>
              <a:off x="955040" y="5312543"/>
              <a:ext cx="288000" cy="0"/>
            </a:xfrm>
            <a:prstGeom prst="straightConnector1">
              <a:avLst/>
            </a:prstGeom>
            <a:ln w="28575"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AFDB6622-F84A-F041-966B-1C9CE5964793}"/>
                </a:ext>
              </a:extLst>
            </p:cNvPr>
            <p:cNvSpPr txBox="1"/>
            <p:nvPr/>
          </p:nvSpPr>
          <p:spPr>
            <a:xfrm>
              <a:off x="355600" y="5164574"/>
              <a:ext cx="701040" cy="28225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IN" sz="1200" b="1" dirty="0">
                  <a:latin typeface="Arial" panose="020B0604020202020204" pitchFamily="34" charset="0"/>
                  <a:cs typeface="Arial" panose="020B0604020202020204" pitchFamily="34" charset="0"/>
                </a:rPr>
                <a:t>33 </a:t>
              </a:r>
              <a:r>
                <a:rPr lang="en-IN" sz="1200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kDa</a:t>
              </a:r>
              <a:endParaRPr lang="en-IN" sz="12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95F57EFE-371E-6DB2-0AB3-1F065457B573}"/>
                </a:ext>
              </a:extLst>
            </p:cNvPr>
            <p:cNvSpPr txBox="1"/>
            <p:nvPr/>
          </p:nvSpPr>
          <p:spPr>
            <a:xfrm>
              <a:off x="355600" y="4402574"/>
              <a:ext cx="76200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IN" sz="1200" b="1" dirty="0">
                  <a:latin typeface="Arial" panose="020B0604020202020204" pitchFamily="34" charset="0"/>
                  <a:cs typeface="Arial" panose="020B0604020202020204" pitchFamily="34" charset="0"/>
                </a:rPr>
                <a:t>43 </a:t>
              </a:r>
              <a:r>
                <a:rPr lang="en-IN" sz="1200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kDa</a:t>
              </a:r>
              <a:endParaRPr lang="en-IN" sz="12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5FCC2C65-3726-E778-61D3-B5289C78FA92}"/>
                </a:ext>
              </a:extLst>
            </p:cNvPr>
            <p:cNvSpPr txBox="1"/>
            <p:nvPr/>
          </p:nvSpPr>
          <p:spPr>
            <a:xfrm>
              <a:off x="335280" y="3640573"/>
              <a:ext cx="71120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IN" sz="1200" b="1" dirty="0">
                  <a:latin typeface="Arial" panose="020B0604020202020204" pitchFamily="34" charset="0"/>
                  <a:cs typeface="Arial" panose="020B0604020202020204" pitchFamily="34" charset="0"/>
                </a:rPr>
                <a:t>54 </a:t>
              </a:r>
              <a:r>
                <a:rPr lang="en-IN" sz="1200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kDa</a:t>
              </a:r>
              <a:endParaRPr lang="en-IN" sz="12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BF12270E-A5C3-C3DA-821D-5FB15469C439}"/>
                </a:ext>
              </a:extLst>
            </p:cNvPr>
            <p:cNvSpPr txBox="1"/>
            <p:nvPr/>
          </p:nvSpPr>
          <p:spPr>
            <a:xfrm>
              <a:off x="343844" y="2971041"/>
              <a:ext cx="71120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IN" sz="1200" b="1" dirty="0">
                  <a:latin typeface="Arial" panose="020B0604020202020204" pitchFamily="34" charset="0"/>
                  <a:cs typeface="Arial" panose="020B0604020202020204" pitchFamily="34" charset="0"/>
                </a:rPr>
                <a:t>71 </a:t>
              </a:r>
              <a:r>
                <a:rPr lang="en-IN" sz="1200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kDa</a:t>
              </a:r>
              <a:endParaRPr lang="en-IN" sz="12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B8B628CE-8147-6BBC-D139-75160C15F568}"/>
                </a:ext>
              </a:extLst>
            </p:cNvPr>
            <p:cNvSpPr txBox="1"/>
            <p:nvPr/>
          </p:nvSpPr>
          <p:spPr>
            <a:xfrm>
              <a:off x="313022" y="2447062"/>
              <a:ext cx="71120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IN" sz="1200" b="1" dirty="0">
                  <a:latin typeface="Arial" panose="020B0604020202020204" pitchFamily="34" charset="0"/>
                  <a:cs typeface="Arial" panose="020B0604020202020204" pitchFamily="34" charset="0"/>
                </a:rPr>
                <a:t>91 </a:t>
              </a:r>
              <a:r>
                <a:rPr lang="en-IN" sz="1200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kDa</a:t>
              </a:r>
              <a:endParaRPr lang="en-IN" sz="12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20" name="Straight Arrow Connector 19">
              <a:extLst>
                <a:ext uri="{FF2B5EF4-FFF2-40B4-BE49-F238E27FC236}">
                  <a16:creationId xmlns:a16="http://schemas.microsoft.com/office/drawing/2014/main" id="{FA8921CE-F9C0-4E12-DA5D-45EC48B393FB}"/>
                </a:ext>
              </a:extLst>
            </p:cNvPr>
            <p:cNvCxnSpPr/>
            <p:nvPr/>
          </p:nvCxnSpPr>
          <p:spPr>
            <a:xfrm>
              <a:off x="953444" y="3130308"/>
              <a:ext cx="288000" cy="0"/>
            </a:xfrm>
            <a:prstGeom prst="straightConnector1">
              <a:avLst/>
            </a:prstGeom>
            <a:ln w="28575"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1" name="Straight Arrow Connector 20">
              <a:extLst>
                <a:ext uri="{FF2B5EF4-FFF2-40B4-BE49-F238E27FC236}">
                  <a16:creationId xmlns:a16="http://schemas.microsoft.com/office/drawing/2014/main" id="{463FDF5C-B9C3-001F-A064-610606CC1D68}"/>
                </a:ext>
              </a:extLst>
            </p:cNvPr>
            <p:cNvCxnSpPr/>
            <p:nvPr/>
          </p:nvCxnSpPr>
          <p:spPr>
            <a:xfrm>
              <a:off x="931186" y="2604615"/>
              <a:ext cx="288000" cy="0"/>
            </a:xfrm>
            <a:prstGeom prst="straightConnector1">
              <a:avLst/>
            </a:prstGeom>
            <a:ln w="28575"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2" name="Straight Arrow Connector 21">
              <a:extLst>
                <a:ext uri="{FF2B5EF4-FFF2-40B4-BE49-F238E27FC236}">
                  <a16:creationId xmlns:a16="http://schemas.microsoft.com/office/drawing/2014/main" id="{CEAED299-1D69-90CF-0EBD-8AE03154871F}"/>
                </a:ext>
              </a:extLst>
            </p:cNvPr>
            <p:cNvCxnSpPr/>
            <p:nvPr/>
          </p:nvCxnSpPr>
          <p:spPr>
            <a:xfrm>
              <a:off x="919202" y="1513844"/>
              <a:ext cx="288000" cy="0"/>
            </a:xfrm>
            <a:prstGeom prst="straightConnector1">
              <a:avLst/>
            </a:prstGeom>
            <a:ln w="28575"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3" name="Straight Arrow Connector 22">
              <a:extLst>
                <a:ext uri="{FF2B5EF4-FFF2-40B4-BE49-F238E27FC236}">
                  <a16:creationId xmlns:a16="http://schemas.microsoft.com/office/drawing/2014/main" id="{EF2ED9A4-78A5-860B-351A-6B3360362E6B}"/>
                </a:ext>
              </a:extLst>
            </p:cNvPr>
            <p:cNvCxnSpPr/>
            <p:nvPr/>
          </p:nvCxnSpPr>
          <p:spPr>
            <a:xfrm>
              <a:off x="896940" y="2066934"/>
              <a:ext cx="288000" cy="0"/>
            </a:xfrm>
            <a:prstGeom prst="straightConnector1">
              <a:avLst/>
            </a:prstGeom>
            <a:ln w="28575"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1527B1AC-F6AE-7595-7B62-7EEC198C0B81}"/>
                </a:ext>
              </a:extLst>
            </p:cNvPr>
            <p:cNvSpPr txBox="1"/>
            <p:nvPr/>
          </p:nvSpPr>
          <p:spPr>
            <a:xfrm>
              <a:off x="215756" y="1356293"/>
              <a:ext cx="86840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IN" sz="1200" b="1" dirty="0">
                  <a:latin typeface="Arial" panose="020B0604020202020204" pitchFamily="34" charset="0"/>
                  <a:cs typeface="Arial" panose="020B0604020202020204" pitchFamily="34" charset="0"/>
                </a:rPr>
                <a:t>250 </a:t>
              </a:r>
              <a:r>
                <a:rPr lang="en-IN" sz="1200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kDa</a:t>
              </a:r>
              <a:endParaRPr lang="en-IN" sz="12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33260716-4708-806D-0268-F9EE97EC5586}"/>
                </a:ext>
              </a:extLst>
            </p:cNvPr>
            <p:cNvSpPr txBox="1"/>
            <p:nvPr/>
          </p:nvSpPr>
          <p:spPr>
            <a:xfrm>
              <a:off x="203772" y="1909382"/>
              <a:ext cx="86840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IN" sz="1200" b="1" dirty="0">
                  <a:latin typeface="Arial" panose="020B0604020202020204" pitchFamily="34" charset="0"/>
                  <a:cs typeface="Arial" panose="020B0604020202020204" pitchFamily="34" charset="0"/>
                </a:rPr>
                <a:t>124 </a:t>
              </a:r>
              <a:r>
                <a:rPr lang="en-IN" sz="1200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kDa</a:t>
              </a:r>
              <a:endParaRPr lang="en-IN" sz="12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5958130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3022</TotalTime>
  <Words>322</Words>
  <Application>Microsoft Office PowerPoint</Application>
  <PresentationFormat>On-screen Show (4:3)</PresentationFormat>
  <Paragraphs>88</Paragraphs>
  <Slides>8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Dr Sushil chaurasia</dc:creator>
  <cp:lastModifiedBy>Dr Sushil chaurasia</cp:lastModifiedBy>
  <cp:revision>32</cp:revision>
  <dcterms:created xsi:type="dcterms:W3CDTF">2022-05-03T12:44:31Z</dcterms:created>
  <dcterms:modified xsi:type="dcterms:W3CDTF">2022-08-08T20:33:13Z</dcterms:modified>
</cp:coreProperties>
</file>