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07C14-16BB-00D4-DC12-87E8D0BDF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B03F63-E2B4-DF90-028F-5C0FB90F79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812F0-5CB4-30E2-09DC-B7BF99254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5F15B-3C31-C25D-AC69-6D22DF1FC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82121-5BA4-3D96-26E7-AF0B53351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36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B2AE7-AF85-5821-C05A-8E2E13CC0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0A8690-7E15-7076-B100-1B0A7FA27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2A554-F3FA-69F6-6886-0004304D0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FF2D6-EF3B-CBC8-A5E2-E9A15F171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AEA80-5AF4-DBEE-52A6-7091C29E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76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223307-5BAC-402E-72A7-3956F712FF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EDAD9-66FC-A5A3-A260-12A7527BA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C1681-7059-C34B-0146-6E126D4A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95FA2-62D0-0649-4FD3-3069A133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8ABE5-4E20-F770-5703-9D1D8F73C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6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836B0-9572-53A0-96E8-CD19DC0D5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CCD2F-29EC-5C0C-58D9-561E7BEDC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22FCB-0815-E17D-BEA9-D76C4D9D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15909-6A1A-7C42-9528-5A1059721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4144B-9056-6486-0F10-0080CD23D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5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CC328-2C11-43E2-B53A-A7B763618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1CD8C-F7C5-AC26-5032-251CBCB49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23D15-5405-8EE4-9740-77FA54240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25251-00DE-EAFA-2A09-DBC604995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6CDE1-E964-1E86-A35B-8B85A251F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5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6F495-E1F0-1C3B-9979-2327596C9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40AD1-4C19-11DE-CC34-6C8064375B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14CD3-B9A0-0CA3-898E-4B584EA99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F297CE-1A72-6178-18A5-0159C3CC4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24ECC-5A5C-A003-67AD-CE36E0FA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6775C-EC8E-7F4C-B7A3-13D02E762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65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9166C-8F41-03B2-E6A4-89A834070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18C16-5D10-03D9-8928-71F45AF1E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50ABA4-CC9E-5EE4-E370-F847E2EFF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3D48E-5DD0-8334-5838-8B75A493A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4B6636-7A8F-00E0-5DD2-09BA6C5C2A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3EE827-C8D4-BE02-57C7-5D2C4C6C5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4A0F95-EBA1-7A38-5DF7-595B1F5FE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FF2476-56F7-C894-4951-A1958394D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D5780-8611-7D86-2A3C-44B5C4249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0A2BBD-E819-9B5D-18BB-208FB991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C8980-5D59-8FAB-1098-CB7BF800F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85733B-56E4-41EC-A415-54481AD7A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62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D9CF28-3AD1-5A4F-E523-BA1C38B51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3FB0EC-21E6-EC61-930D-E3230431E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D98DE1-3163-7A4C-D0FD-02160132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8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E8AEA-B980-B44D-C0F2-AEC656205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EDE64-5776-ADCC-700F-0BE547B40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9421C3-938B-559B-BE39-34FC99BE4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C34F7-3757-A733-C686-6D33DBF15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42A19-91AB-8C01-83CC-D4905C14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7D7657-98EB-B786-C9C5-06F1C12BE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1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FFEB7-618A-2714-6036-FD624BE5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548CDF-0A07-5F33-1C26-682AABA13B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99ACD3-67DB-B8F2-320C-5297D447D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43736-8FC2-793D-328F-08B58D3BB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92F64-6DD2-5037-9E46-E64EDF2CC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C0CDEB-37C4-D7D6-A33C-BDA01DC72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0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B9B0CF-D7B6-3071-7E2A-AFD5568DB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54EB5-49B0-5A50-6A1F-46657D7A0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65163-79F0-E09E-3527-6BFCC81230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0CD62-EA7A-3449-9538-B12C3AD6BBA4}" type="datetimeFigureOut">
              <a:rPr lang="en-US" smtClean="0"/>
              <a:t>6/26/22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FD9D4-CB3D-B8EA-2E7B-688F5F1493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35FE7-C61C-5E4B-B05E-55EF6BF7E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17836-3677-1E47-98B4-AD2054ABD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DEA4E1-2848-42B5-4EE6-0717C8521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3857" y="405709"/>
            <a:ext cx="3783343" cy="242321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71BB74-54BC-7055-9702-0D2A1A1C11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3857" y="3921326"/>
            <a:ext cx="3926217" cy="28702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96E0E0-A812-4A8D-7364-10F92C4C1052}"/>
              </a:ext>
            </a:extLst>
          </p:cNvPr>
          <p:cNvSpPr txBox="1"/>
          <p:nvPr/>
        </p:nvSpPr>
        <p:spPr>
          <a:xfrm>
            <a:off x="7737038" y="36377"/>
            <a:ext cx="4235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kDa</a:t>
            </a:r>
            <a:endParaRPr lang="en-US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097FA-287D-72C6-F6DF-8FB0565506AF}"/>
              </a:ext>
            </a:extLst>
          </p:cNvPr>
          <p:cNvSpPr txBox="1"/>
          <p:nvPr/>
        </p:nvSpPr>
        <p:spPr>
          <a:xfrm>
            <a:off x="7777915" y="45242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88C862-DCEB-B17D-3F40-74E96FABF1A9}"/>
              </a:ext>
            </a:extLst>
          </p:cNvPr>
          <p:cNvSpPr txBox="1"/>
          <p:nvPr/>
        </p:nvSpPr>
        <p:spPr>
          <a:xfrm>
            <a:off x="7777915" y="76214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73EBE2-E2D5-DAE3-068D-A20480B904B6}"/>
              </a:ext>
            </a:extLst>
          </p:cNvPr>
          <p:cNvSpPr txBox="1"/>
          <p:nvPr/>
        </p:nvSpPr>
        <p:spPr>
          <a:xfrm>
            <a:off x="7777915" y="98242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1D57C7-E13B-97A2-E92E-623B6D7CD5D8}"/>
              </a:ext>
            </a:extLst>
          </p:cNvPr>
          <p:cNvSpPr txBox="1"/>
          <p:nvPr/>
        </p:nvSpPr>
        <p:spPr>
          <a:xfrm>
            <a:off x="7777915" y="118544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0340286-70E4-E75D-B653-E610BA909051}"/>
              </a:ext>
            </a:extLst>
          </p:cNvPr>
          <p:cNvSpPr txBox="1"/>
          <p:nvPr/>
        </p:nvSpPr>
        <p:spPr>
          <a:xfrm>
            <a:off x="7818792" y="181297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587AE5-0A75-ED5E-3E7B-12FE977438F8}"/>
              </a:ext>
            </a:extLst>
          </p:cNvPr>
          <p:cNvSpPr txBox="1"/>
          <p:nvPr/>
        </p:nvSpPr>
        <p:spPr>
          <a:xfrm>
            <a:off x="7818792" y="212269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4E425F-3C9B-875E-9EA1-44000C316044}"/>
              </a:ext>
            </a:extLst>
          </p:cNvPr>
          <p:cNvSpPr txBox="1"/>
          <p:nvPr/>
        </p:nvSpPr>
        <p:spPr>
          <a:xfrm>
            <a:off x="7818792" y="234298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6C3186-4D21-6F4A-E4F8-DCAA211994CC}"/>
              </a:ext>
            </a:extLst>
          </p:cNvPr>
          <p:cNvSpPr txBox="1"/>
          <p:nvPr/>
        </p:nvSpPr>
        <p:spPr>
          <a:xfrm>
            <a:off x="7818792" y="254600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EA01E9-7E52-CBFB-6845-5618E4312837}"/>
              </a:ext>
            </a:extLst>
          </p:cNvPr>
          <p:cNvSpPr txBox="1"/>
          <p:nvPr/>
        </p:nvSpPr>
        <p:spPr>
          <a:xfrm>
            <a:off x="7818792" y="414056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5F9979-8364-2993-65DD-C0BBD6F4214B}"/>
              </a:ext>
            </a:extLst>
          </p:cNvPr>
          <p:cNvSpPr txBox="1"/>
          <p:nvPr/>
        </p:nvSpPr>
        <p:spPr>
          <a:xfrm>
            <a:off x="7818792" y="445028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7AEEE2-B1A3-504F-24EB-4A1536225D8F}"/>
              </a:ext>
            </a:extLst>
          </p:cNvPr>
          <p:cNvSpPr txBox="1"/>
          <p:nvPr/>
        </p:nvSpPr>
        <p:spPr>
          <a:xfrm>
            <a:off x="7818792" y="467057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EA6F9B-F593-0498-7DF1-A8D62FB39BCD}"/>
              </a:ext>
            </a:extLst>
          </p:cNvPr>
          <p:cNvSpPr txBox="1"/>
          <p:nvPr/>
        </p:nvSpPr>
        <p:spPr>
          <a:xfrm>
            <a:off x="7818792" y="487359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DF25574-2AA5-43B8-6557-A6F59C246C16}"/>
              </a:ext>
            </a:extLst>
          </p:cNvPr>
          <p:cNvSpPr txBox="1"/>
          <p:nvPr/>
        </p:nvSpPr>
        <p:spPr>
          <a:xfrm>
            <a:off x="7818792" y="562663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5E64A7-2510-272A-6ADF-EB0590DA60B2}"/>
              </a:ext>
            </a:extLst>
          </p:cNvPr>
          <p:cNvSpPr txBox="1"/>
          <p:nvPr/>
        </p:nvSpPr>
        <p:spPr>
          <a:xfrm>
            <a:off x="7818792" y="593635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F8CD0DD-3B1B-761A-7AAA-DDF71F2E8898}"/>
              </a:ext>
            </a:extLst>
          </p:cNvPr>
          <p:cNvSpPr txBox="1"/>
          <p:nvPr/>
        </p:nvSpPr>
        <p:spPr>
          <a:xfrm>
            <a:off x="7818792" y="6156642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506FE8-A5C8-45F8-2647-16A7F53D1DE3}"/>
              </a:ext>
            </a:extLst>
          </p:cNvPr>
          <p:cNvSpPr txBox="1"/>
          <p:nvPr/>
        </p:nvSpPr>
        <p:spPr>
          <a:xfrm>
            <a:off x="7818792" y="635966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64A84D4-9BB8-466D-A62B-D6FDE7EC68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618" t="19832" r="54322" b="59964"/>
          <a:stretch/>
        </p:blipFill>
        <p:spPr>
          <a:xfrm>
            <a:off x="2043485" y="882595"/>
            <a:ext cx="1455089" cy="57985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384FF77-23CB-A035-D922-B357A4DC34A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51" t="74348" r="54588" b="10415"/>
          <a:stretch/>
        </p:blipFill>
        <p:spPr>
          <a:xfrm>
            <a:off x="2069139" y="2684504"/>
            <a:ext cx="1455089" cy="43732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9D6B8C9-CE6C-8CA1-9963-E6C22D2D68F1}"/>
              </a:ext>
            </a:extLst>
          </p:cNvPr>
          <p:cNvSpPr txBox="1"/>
          <p:nvPr/>
        </p:nvSpPr>
        <p:spPr>
          <a:xfrm>
            <a:off x="159684" y="954509"/>
            <a:ext cx="1464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Pull-downs with</a:t>
            </a:r>
          </a:p>
          <a:p>
            <a:r>
              <a:rPr lang="en-US" sz="1200" dirty="0"/>
              <a:t>PG from plain media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4A45054A-B4C3-BC35-A306-EBCD8FED00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344" t="19832" r="9971" b="59964"/>
          <a:stretch/>
        </p:blipFill>
        <p:spPr>
          <a:xfrm>
            <a:off x="4234876" y="882593"/>
            <a:ext cx="1440359" cy="579853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4848A2F3-0D5F-8CC5-97D5-69A7D1E873DF}"/>
              </a:ext>
            </a:extLst>
          </p:cNvPr>
          <p:cNvSpPr txBox="1"/>
          <p:nvPr/>
        </p:nvSpPr>
        <p:spPr>
          <a:xfrm>
            <a:off x="2314012" y="623456"/>
            <a:ext cx="8378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 </a:t>
            </a:r>
            <a:r>
              <a:rPr lang="en-US" sz="1200" dirty="0" err="1"/>
              <a:t>uM</a:t>
            </a:r>
            <a:r>
              <a:rPr lang="en-US" sz="1200" dirty="0"/>
              <a:t> Tae1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7CC9C2-B408-8480-B738-E5A64F6FE6DF}"/>
              </a:ext>
            </a:extLst>
          </p:cNvPr>
          <p:cNvSpPr txBox="1"/>
          <p:nvPr/>
        </p:nvSpPr>
        <p:spPr>
          <a:xfrm>
            <a:off x="4552509" y="623456"/>
            <a:ext cx="9548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0.1 </a:t>
            </a:r>
            <a:r>
              <a:rPr lang="en-US" sz="1200" dirty="0" err="1"/>
              <a:t>uM</a:t>
            </a:r>
            <a:r>
              <a:rPr lang="en-US" sz="1200" dirty="0"/>
              <a:t> Tae1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46B95C5-8398-04F8-80A9-8CB55EF341A8}"/>
              </a:ext>
            </a:extLst>
          </p:cNvPr>
          <p:cNvSpPr txBox="1"/>
          <p:nvPr/>
        </p:nvSpPr>
        <p:spPr>
          <a:xfrm>
            <a:off x="2091373" y="143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A5E3F4-7EBF-7BCF-D7FB-32669529873A}"/>
              </a:ext>
            </a:extLst>
          </p:cNvPr>
          <p:cNvSpPr txBox="1"/>
          <p:nvPr/>
        </p:nvSpPr>
        <p:spPr>
          <a:xfrm>
            <a:off x="2443622" y="143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DC55120-6D23-151C-6C5B-E3310850651B}"/>
              </a:ext>
            </a:extLst>
          </p:cNvPr>
          <p:cNvSpPr txBox="1"/>
          <p:nvPr/>
        </p:nvSpPr>
        <p:spPr>
          <a:xfrm>
            <a:off x="2796684" y="143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0F96B67-DEAE-FA91-C137-9F6569E41733}"/>
              </a:ext>
            </a:extLst>
          </p:cNvPr>
          <p:cNvSpPr txBox="1"/>
          <p:nvPr/>
        </p:nvSpPr>
        <p:spPr>
          <a:xfrm>
            <a:off x="3171443" y="143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952DEA-2066-5FCA-4C18-07DEC7B93642}"/>
              </a:ext>
            </a:extLst>
          </p:cNvPr>
          <p:cNvSpPr txBox="1"/>
          <p:nvPr/>
        </p:nvSpPr>
        <p:spPr>
          <a:xfrm>
            <a:off x="4299303" y="143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5E4CDCD-4CF0-65C2-B868-005F4C2B2462}"/>
              </a:ext>
            </a:extLst>
          </p:cNvPr>
          <p:cNvSpPr txBox="1"/>
          <p:nvPr/>
        </p:nvSpPr>
        <p:spPr>
          <a:xfrm>
            <a:off x="4651552" y="143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80B5117-2E24-B4E7-AA49-56D0B1ED5987}"/>
              </a:ext>
            </a:extLst>
          </p:cNvPr>
          <p:cNvSpPr txBox="1"/>
          <p:nvPr/>
        </p:nvSpPr>
        <p:spPr>
          <a:xfrm>
            <a:off x="5004614" y="143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B521593-FBEF-FB0C-414C-1E48A6BAAB86}"/>
              </a:ext>
            </a:extLst>
          </p:cNvPr>
          <p:cNvSpPr txBox="1"/>
          <p:nvPr/>
        </p:nvSpPr>
        <p:spPr>
          <a:xfrm>
            <a:off x="5379373" y="143655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69D09230-4440-8938-2AED-5A2BFAE7C5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528" t="74348" r="16416" b="10415"/>
          <a:stretch/>
        </p:blipFill>
        <p:spPr>
          <a:xfrm>
            <a:off x="4201192" y="2684505"/>
            <a:ext cx="1494174" cy="437323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67C8B394-8DBD-88B8-81F9-CA3C3F47E418}"/>
              </a:ext>
            </a:extLst>
          </p:cNvPr>
          <p:cNvSpPr txBox="1"/>
          <p:nvPr/>
        </p:nvSpPr>
        <p:spPr>
          <a:xfrm>
            <a:off x="161668" y="2684504"/>
            <a:ext cx="1559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Pull-downs with</a:t>
            </a:r>
          </a:p>
          <a:p>
            <a:r>
              <a:rPr lang="en-US" sz="1200" dirty="0"/>
              <a:t>PG from D-Met media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BE329D4-383C-0C44-CBDF-F8AD414C920F}"/>
              </a:ext>
            </a:extLst>
          </p:cNvPr>
          <p:cNvSpPr txBox="1"/>
          <p:nvPr/>
        </p:nvSpPr>
        <p:spPr>
          <a:xfrm>
            <a:off x="2301158" y="2400464"/>
            <a:ext cx="8378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 </a:t>
            </a:r>
            <a:r>
              <a:rPr lang="en-US" sz="1200" dirty="0" err="1"/>
              <a:t>uM</a:t>
            </a:r>
            <a:r>
              <a:rPr lang="en-US" sz="1200" dirty="0"/>
              <a:t> Tae1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97DC9AE-6218-902A-F9B3-606EF99EF0F5}"/>
              </a:ext>
            </a:extLst>
          </p:cNvPr>
          <p:cNvSpPr txBox="1"/>
          <p:nvPr/>
        </p:nvSpPr>
        <p:spPr>
          <a:xfrm>
            <a:off x="4539655" y="2400463"/>
            <a:ext cx="9548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0.1 </a:t>
            </a:r>
            <a:r>
              <a:rPr lang="en-US" sz="1200" dirty="0" err="1"/>
              <a:t>uM</a:t>
            </a:r>
            <a:r>
              <a:rPr lang="en-US" sz="1200" dirty="0"/>
              <a:t> Tae1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2B2E2B0-D517-3C7F-A340-63810199554D}"/>
              </a:ext>
            </a:extLst>
          </p:cNvPr>
          <p:cNvSpPr txBox="1"/>
          <p:nvPr/>
        </p:nvSpPr>
        <p:spPr>
          <a:xfrm>
            <a:off x="2111649" y="30876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BB8F843-CD1C-EC53-BD04-87AA25A0EDBD}"/>
              </a:ext>
            </a:extLst>
          </p:cNvPr>
          <p:cNvSpPr txBox="1"/>
          <p:nvPr/>
        </p:nvSpPr>
        <p:spPr>
          <a:xfrm>
            <a:off x="2463898" y="30876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3EF7240-F889-A6CE-3828-E11CE3C6627E}"/>
              </a:ext>
            </a:extLst>
          </p:cNvPr>
          <p:cNvSpPr txBox="1"/>
          <p:nvPr/>
        </p:nvSpPr>
        <p:spPr>
          <a:xfrm>
            <a:off x="2816960" y="30876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82B9CFC-0E4E-A4B4-4ABB-557BBFD8D85A}"/>
              </a:ext>
            </a:extLst>
          </p:cNvPr>
          <p:cNvSpPr txBox="1"/>
          <p:nvPr/>
        </p:nvSpPr>
        <p:spPr>
          <a:xfrm>
            <a:off x="3191719" y="30876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712D625-2C6B-7610-599C-5E9B05C54989}"/>
              </a:ext>
            </a:extLst>
          </p:cNvPr>
          <p:cNvSpPr txBox="1"/>
          <p:nvPr/>
        </p:nvSpPr>
        <p:spPr>
          <a:xfrm>
            <a:off x="4286449" y="30876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6C436F2-2613-31AD-3F2E-13FFB1FDBCA5}"/>
              </a:ext>
            </a:extLst>
          </p:cNvPr>
          <p:cNvSpPr txBox="1"/>
          <p:nvPr/>
        </p:nvSpPr>
        <p:spPr>
          <a:xfrm>
            <a:off x="4638698" y="30876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086CCBB-D352-D32B-3225-6D116B5CF6C2}"/>
              </a:ext>
            </a:extLst>
          </p:cNvPr>
          <p:cNvSpPr txBox="1"/>
          <p:nvPr/>
        </p:nvSpPr>
        <p:spPr>
          <a:xfrm>
            <a:off x="4991760" y="30876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24C524D-6EA9-E5BA-DF6C-C4840DF2D61F}"/>
              </a:ext>
            </a:extLst>
          </p:cNvPr>
          <p:cNvSpPr txBox="1"/>
          <p:nvPr/>
        </p:nvSpPr>
        <p:spPr>
          <a:xfrm>
            <a:off x="5366519" y="30876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3080008-A1E7-17CB-B815-E83EA85B0FF7}"/>
              </a:ext>
            </a:extLst>
          </p:cNvPr>
          <p:cNvSpPr txBox="1"/>
          <p:nvPr/>
        </p:nvSpPr>
        <p:spPr>
          <a:xfrm>
            <a:off x="7772893" y="3683543"/>
            <a:ext cx="4235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kDa</a:t>
            </a:r>
            <a:endParaRPr lang="en-US" sz="12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58042B5-3ECD-AEED-440E-65EB88A3B826}"/>
              </a:ext>
            </a:extLst>
          </p:cNvPr>
          <p:cNvSpPr txBox="1"/>
          <p:nvPr/>
        </p:nvSpPr>
        <p:spPr>
          <a:xfrm>
            <a:off x="9810333" y="61562"/>
            <a:ext cx="933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MW marker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102F8BC-0743-A266-4931-870E72FB388C}"/>
              </a:ext>
            </a:extLst>
          </p:cNvPr>
          <p:cNvSpPr txBox="1"/>
          <p:nvPr/>
        </p:nvSpPr>
        <p:spPr>
          <a:xfrm>
            <a:off x="9810332" y="3644327"/>
            <a:ext cx="851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Blot image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5BC3796-CA47-CBEC-9577-63176AC50D29}"/>
              </a:ext>
            </a:extLst>
          </p:cNvPr>
          <p:cNvSpPr txBox="1"/>
          <p:nvPr/>
        </p:nvSpPr>
        <p:spPr>
          <a:xfrm>
            <a:off x="2668672" y="4244342"/>
            <a:ext cx="25188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Lanes:</a:t>
            </a:r>
          </a:p>
          <a:p>
            <a:r>
              <a:rPr lang="en-US" sz="1200" dirty="0">
                <a:latin typeface="Helvetica" pitchFamily="2" charset="0"/>
              </a:rPr>
              <a:t>1-Tae1 WT</a:t>
            </a:r>
          </a:p>
          <a:p>
            <a:r>
              <a:rPr lang="en-US" sz="1200" dirty="0">
                <a:latin typeface="Helvetica" pitchFamily="2" charset="0"/>
              </a:rPr>
              <a:t>2-Tae1 C30A</a:t>
            </a:r>
          </a:p>
          <a:p>
            <a:r>
              <a:rPr lang="en-US" sz="1200" dirty="0">
                <a:latin typeface="Helvetica" pitchFamily="2" charset="0"/>
              </a:rPr>
              <a:t>3-Tae1 G48S</a:t>
            </a:r>
          </a:p>
          <a:p>
            <a:r>
              <a:rPr lang="en-US" sz="1200" dirty="0">
                <a:latin typeface="Helvetica" pitchFamily="2" charset="0"/>
              </a:rPr>
              <a:t>4-Tae1 S144A</a:t>
            </a:r>
          </a:p>
          <a:p>
            <a:endParaRPr lang="en-US" sz="1200" dirty="0">
              <a:latin typeface="Helvetica" pitchFamily="2" charset="0"/>
            </a:endParaRPr>
          </a:p>
          <a:p>
            <a:r>
              <a:rPr lang="en-US" sz="1200" dirty="0">
                <a:latin typeface="Helvetica" pitchFamily="2" charset="0"/>
              </a:rPr>
              <a:t>Both Tae1 G48S and Tae1 S144A </a:t>
            </a:r>
          </a:p>
          <a:p>
            <a:r>
              <a:rPr lang="en-US" sz="1200" dirty="0">
                <a:latin typeface="Helvetica" pitchFamily="2" charset="0"/>
              </a:rPr>
              <a:t>are LOF variants</a:t>
            </a:r>
          </a:p>
        </p:txBody>
      </p:sp>
    </p:spTree>
    <p:extLst>
      <p:ext uri="{BB962C8B-B14F-4D97-AF65-F5344CB8AC3E}">
        <p14:creationId xmlns:p14="http://schemas.microsoft.com/office/powerpoint/2010/main" val="968566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85D6F2C-4BCA-3DCC-0506-21BD760B42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18" t="19832" r="54322" b="59964"/>
          <a:stretch/>
        </p:blipFill>
        <p:spPr>
          <a:xfrm>
            <a:off x="2293856" y="882595"/>
            <a:ext cx="1455089" cy="57985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044775A-92AB-2B45-C345-C9F272869E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51" t="74348" r="54588" b="10415"/>
          <a:stretch/>
        </p:blipFill>
        <p:spPr>
          <a:xfrm>
            <a:off x="2319510" y="2684504"/>
            <a:ext cx="1455089" cy="4373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33BFAE0-82B6-B822-FB8D-9EB5726C6C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344" t="19832" r="9971" b="59964"/>
          <a:stretch/>
        </p:blipFill>
        <p:spPr>
          <a:xfrm>
            <a:off x="4485247" y="882593"/>
            <a:ext cx="1440359" cy="5798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F0B9E1-2E90-E67A-9634-7978DBDD2531}"/>
              </a:ext>
            </a:extLst>
          </p:cNvPr>
          <p:cNvSpPr txBox="1"/>
          <p:nvPr/>
        </p:nvSpPr>
        <p:spPr>
          <a:xfrm>
            <a:off x="2564383" y="623456"/>
            <a:ext cx="902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1 µM Tae1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499A5E-0912-FEE0-E7BB-668BA8CAC155}"/>
              </a:ext>
            </a:extLst>
          </p:cNvPr>
          <p:cNvSpPr txBox="1"/>
          <p:nvPr/>
        </p:nvSpPr>
        <p:spPr>
          <a:xfrm>
            <a:off x="4802880" y="623456"/>
            <a:ext cx="1030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0.1 µM Tae1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76E116-560E-9647-FBA3-A46105860DA4}"/>
              </a:ext>
            </a:extLst>
          </p:cNvPr>
          <p:cNvSpPr txBox="1"/>
          <p:nvPr/>
        </p:nvSpPr>
        <p:spPr>
          <a:xfrm rot="16200000">
            <a:off x="2254656" y="1492942"/>
            <a:ext cx="4251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WT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09C724-02BC-281C-B710-11EB238A3F64}"/>
              </a:ext>
            </a:extLst>
          </p:cNvPr>
          <p:cNvSpPr txBox="1"/>
          <p:nvPr/>
        </p:nvSpPr>
        <p:spPr>
          <a:xfrm rot="16200000">
            <a:off x="2543662" y="1564276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C30A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271FBA-3F64-7D21-E74E-E0110B153D91}"/>
              </a:ext>
            </a:extLst>
          </p:cNvPr>
          <p:cNvSpPr txBox="1"/>
          <p:nvPr/>
        </p:nvSpPr>
        <p:spPr>
          <a:xfrm rot="16200000">
            <a:off x="2899193" y="1569085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G48S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DCE88B-0617-83A9-17B1-A9AF04878BC9}"/>
              </a:ext>
            </a:extLst>
          </p:cNvPr>
          <p:cNvSpPr txBox="1"/>
          <p:nvPr/>
        </p:nvSpPr>
        <p:spPr>
          <a:xfrm rot="16200000">
            <a:off x="3225871" y="1602748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S144A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3BDAA8A-1CA0-7166-E49C-587B84D0A6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528" t="74348" r="16416" b="10415"/>
          <a:stretch/>
        </p:blipFill>
        <p:spPr>
          <a:xfrm>
            <a:off x="4451563" y="2684505"/>
            <a:ext cx="1494174" cy="43732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89E919B-8DD1-68F3-8A07-4E0599A81F19}"/>
              </a:ext>
            </a:extLst>
          </p:cNvPr>
          <p:cNvSpPr txBox="1"/>
          <p:nvPr/>
        </p:nvSpPr>
        <p:spPr>
          <a:xfrm>
            <a:off x="2551529" y="2400464"/>
            <a:ext cx="902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1 µM Tae1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A7743C1-EEDB-D7CE-8E97-DD017697EB5B}"/>
              </a:ext>
            </a:extLst>
          </p:cNvPr>
          <p:cNvSpPr txBox="1"/>
          <p:nvPr/>
        </p:nvSpPr>
        <p:spPr>
          <a:xfrm>
            <a:off x="4790026" y="2400463"/>
            <a:ext cx="1030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0.1 µM Tae1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36CF6F-C4AF-A95C-1A47-B33EFB6C425D}"/>
              </a:ext>
            </a:extLst>
          </p:cNvPr>
          <p:cNvSpPr txBox="1"/>
          <p:nvPr/>
        </p:nvSpPr>
        <p:spPr>
          <a:xfrm>
            <a:off x="699036" y="990475"/>
            <a:ext cx="1495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Helvetica" pitchFamily="2" charset="0"/>
              </a:rPr>
              <a:t>Bait for pull-down:</a:t>
            </a:r>
          </a:p>
          <a:p>
            <a:pPr algn="ctr"/>
            <a:r>
              <a:rPr lang="en-US" sz="1200" dirty="0">
                <a:latin typeface="Helvetica" pitchFamily="2" charset="0"/>
              </a:rPr>
              <a:t>Plain media sacculi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E296900-D751-5CF5-4AA8-6F221675E73E}"/>
              </a:ext>
            </a:extLst>
          </p:cNvPr>
          <p:cNvSpPr txBox="1"/>
          <p:nvPr/>
        </p:nvSpPr>
        <p:spPr>
          <a:xfrm>
            <a:off x="699036" y="2692820"/>
            <a:ext cx="1574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Helvetica" pitchFamily="2" charset="0"/>
              </a:rPr>
              <a:t>Bait for pull-down:</a:t>
            </a:r>
          </a:p>
          <a:p>
            <a:pPr algn="ctr"/>
            <a:r>
              <a:rPr lang="en-US" sz="1200" dirty="0">
                <a:latin typeface="Helvetica" pitchFamily="2" charset="0"/>
              </a:rPr>
              <a:t>D-Met media sacculi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BC044DE-8D1B-87E2-CDC8-E064142051F9}"/>
              </a:ext>
            </a:extLst>
          </p:cNvPr>
          <p:cNvSpPr txBox="1"/>
          <p:nvPr/>
        </p:nvSpPr>
        <p:spPr>
          <a:xfrm rot="16200000">
            <a:off x="4469013" y="1526199"/>
            <a:ext cx="4251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WT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DAB898F-B983-3B01-5816-F244B212D67C}"/>
              </a:ext>
            </a:extLst>
          </p:cNvPr>
          <p:cNvSpPr txBox="1"/>
          <p:nvPr/>
        </p:nvSpPr>
        <p:spPr>
          <a:xfrm rot="16200000">
            <a:off x="4758019" y="1597533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C30A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07F4C79-19F3-643E-2CD5-458A54DB0549}"/>
              </a:ext>
            </a:extLst>
          </p:cNvPr>
          <p:cNvSpPr txBox="1"/>
          <p:nvPr/>
        </p:nvSpPr>
        <p:spPr>
          <a:xfrm rot="16200000">
            <a:off x="5113550" y="1602342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G48S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70E3FDB-E6A4-80F5-ED3D-8349A52CB627}"/>
              </a:ext>
            </a:extLst>
          </p:cNvPr>
          <p:cNvSpPr txBox="1"/>
          <p:nvPr/>
        </p:nvSpPr>
        <p:spPr>
          <a:xfrm rot="16200000">
            <a:off x="5440228" y="1636005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S144A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D11D428-BE6C-BADB-1A90-D08AE417A386}"/>
              </a:ext>
            </a:extLst>
          </p:cNvPr>
          <p:cNvSpPr txBox="1"/>
          <p:nvPr/>
        </p:nvSpPr>
        <p:spPr>
          <a:xfrm rot="16200000">
            <a:off x="4450617" y="3164015"/>
            <a:ext cx="4251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WT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8FF1912-EBBD-AFBE-2570-0F58724BD4B5}"/>
              </a:ext>
            </a:extLst>
          </p:cNvPr>
          <p:cNvSpPr txBox="1"/>
          <p:nvPr/>
        </p:nvSpPr>
        <p:spPr>
          <a:xfrm rot="16200000">
            <a:off x="4739623" y="3235349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C30A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AF75AD0-FF06-B0D1-FD0E-4A25807EA7A9}"/>
              </a:ext>
            </a:extLst>
          </p:cNvPr>
          <p:cNvSpPr txBox="1"/>
          <p:nvPr/>
        </p:nvSpPr>
        <p:spPr>
          <a:xfrm rot="16200000">
            <a:off x="5095154" y="3240158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G48S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C1570C8-60DE-CDD2-D822-165270BCB17D}"/>
              </a:ext>
            </a:extLst>
          </p:cNvPr>
          <p:cNvSpPr txBox="1"/>
          <p:nvPr/>
        </p:nvSpPr>
        <p:spPr>
          <a:xfrm rot="16200000">
            <a:off x="5421832" y="3273821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S144A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0B79C90-46D2-844E-5180-14AB09235D50}"/>
              </a:ext>
            </a:extLst>
          </p:cNvPr>
          <p:cNvSpPr txBox="1"/>
          <p:nvPr/>
        </p:nvSpPr>
        <p:spPr>
          <a:xfrm rot="16200000">
            <a:off x="2254656" y="3164015"/>
            <a:ext cx="4251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WT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FF1DD76-1FA1-DF1D-138A-F7AD92B08DB1}"/>
              </a:ext>
            </a:extLst>
          </p:cNvPr>
          <p:cNvSpPr txBox="1"/>
          <p:nvPr/>
        </p:nvSpPr>
        <p:spPr>
          <a:xfrm rot="16200000">
            <a:off x="2543662" y="3235349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C30A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C1647CF-6C54-832D-A7D3-B1937775953C}"/>
              </a:ext>
            </a:extLst>
          </p:cNvPr>
          <p:cNvSpPr txBox="1"/>
          <p:nvPr/>
        </p:nvSpPr>
        <p:spPr>
          <a:xfrm rot="16200000">
            <a:off x="2899193" y="3240158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G48S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60960AC-69A0-A5D5-1DCB-707DB4E9D7FC}"/>
              </a:ext>
            </a:extLst>
          </p:cNvPr>
          <p:cNvSpPr txBox="1"/>
          <p:nvPr/>
        </p:nvSpPr>
        <p:spPr>
          <a:xfrm rot="16200000">
            <a:off x="3225871" y="3273821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 pitchFamily="2" charset="0"/>
              </a:rPr>
              <a:t>S144A</a:t>
            </a:r>
          </a:p>
        </p:txBody>
      </p:sp>
    </p:spTree>
    <p:extLst>
      <p:ext uri="{BB962C8B-B14F-4D97-AF65-F5344CB8AC3E}">
        <p14:creationId xmlns:p14="http://schemas.microsoft.com/office/powerpoint/2010/main" val="223709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123</Words>
  <Application>Microsoft Macintosh PowerPoint</Application>
  <PresentationFormat>Widescreen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Radkov, Atanas</dc:creator>
  <cp:lastModifiedBy>Radkov, Atanas</cp:lastModifiedBy>
  <cp:revision>11</cp:revision>
  <dcterms:created xsi:type="dcterms:W3CDTF">2022-05-01T17:06:43Z</dcterms:created>
  <dcterms:modified xsi:type="dcterms:W3CDTF">2022-06-26T17:45:31Z</dcterms:modified>
</cp:coreProperties>
</file>