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2381-B93E-8F4E-888A-C50198C3E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3E428-8B2C-A647-A48B-6C07272C5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02BA-9DE7-CC43-9ADD-E6AA6311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AD5D9-BA3C-9E44-8DBA-455F1DAB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74A8C-6EFF-6248-9B7A-1FA860B5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7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3901-7BDB-D54D-B6E1-A298ED86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B2C43-6125-4242-AE8C-ED8A3E0A6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F7498-8CEA-094F-B521-8187ECD8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58772-9104-4145-AE7E-C023E162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3AC52-1AC7-DC46-BCC9-3BA120DF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9A9C0-E8DC-2F44-B1C8-15CEF5CBA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7C18A-9DF1-5745-8AD7-16578F79C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10CAD-253B-554F-AA02-DD35FD31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E0DD7-39E9-8F41-B2E5-C6E36258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1DF60-DB33-5340-BC77-E9126131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0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B8B2-DAA6-004F-BF81-9CC50416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DFA31-C0CB-004B-B51A-0AD3B73F1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9E08-B9F6-424F-99ED-B19D73D6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6EA94-7DC8-4747-BD9B-16E39881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B99C0-DC40-0245-B936-3BF096A2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53C1-2EEF-444A-8E80-D3CBAD10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A36DB-7B59-6A41-9B1D-B740335C4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03507-CD0F-5B47-90CF-36C77FC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6C0E0-C039-E94D-A6E4-D664BFD9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D4B3E-D45D-724F-8B56-10D955E7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2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D74F-55CE-3744-BBB0-5305ECEE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0051B-DC1B-0044-B76A-8280BFA05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659B3-1785-F94B-8C61-60EE79F1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FF7E9-B72F-F142-8C25-5E105BCF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47CF2-EDC3-5E45-9D3A-33390E3A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6FC02-B952-2A46-BA41-DE80FA11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5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2A5C-4633-1049-9780-A991965C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0DA5C-19AD-AC42-9660-2BAE21BE3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33948-1FC5-6343-95D1-0D309C4AB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A6410-2CEB-0F41-82C9-9E8D5D67F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875DA-686A-1B40-8461-C33918CE8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61726-FC3B-5146-9B0B-3B92468B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0404C-5121-3D48-B196-94189136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B449F-55A3-5F47-A79A-E9559D8D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ACF4-8CDC-E24F-9552-969CCCE9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7204F-3C03-0144-9684-B1736D6E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69DE9-E0C0-274C-A276-98146A4D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79243-5E95-5046-A90B-5CA95A85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8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8AFF9-8BCB-8544-A29C-9B889A22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7AA22-D280-8849-89F2-6FE4BBEF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F6AAA-E552-6F48-909C-33450DE2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4D75-75DC-D74A-A76C-E52CF1D2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FDE4-CC1A-9447-BF77-C82F00EC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7A758-F7A1-7A45-8312-FB7B416AA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27EA0-6B94-CD4A-9E7F-0D7075F6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0CFF2-368D-CC43-A65B-085B3C56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65F2D-9B8F-D042-B6FC-8CA93DC9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ACAF-89FB-3747-B517-EFAE921B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6A3F0-1167-B84C-B2C7-99F56E08F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EF098-4843-5542-B0BA-B9B536E40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883A-3B81-3A4F-B41A-2F0953D3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59F95-AE68-7847-8832-1B939DB3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CB75B-0B47-104C-9F0F-30E7C202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2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58CF6-3265-294F-8BE0-C2A7199A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A8622-8D28-BB4C-959B-2DAAB7DF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174B2-BB60-9C47-AB99-45E9A07A2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A7CB-055B-924B-81A4-11423D16BB4E}" type="datetimeFigureOut">
              <a:rPr lang="en-US" smtClean="0"/>
              <a:t>6/26/22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836FA-2AC8-C042-B3F2-504901725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1FE0A-D109-C944-BC20-BDEBA5527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3B9D-A585-9940-ADA9-4F57F8990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7366ED-155B-6649-8F18-6B83071B1E2F}"/>
              </a:ext>
            </a:extLst>
          </p:cNvPr>
          <p:cNvSpPr txBox="1"/>
          <p:nvPr/>
        </p:nvSpPr>
        <p:spPr>
          <a:xfrm>
            <a:off x="969645" y="1211373"/>
            <a:ext cx="73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aTae1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12F08-6965-554B-85FF-875039A33CF2}"/>
              </a:ext>
            </a:extLst>
          </p:cNvPr>
          <p:cNvSpPr txBox="1"/>
          <p:nvPr/>
        </p:nvSpPr>
        <p:spPr>
          <a:xfrm>
            <a:off x="937746" y="53162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aRNAP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88897-F463-554F-9E7A-40E57A8393DA}"/>
              </a:ext>
            </a:extLst>
          </p:cNvPr>
          <p:cNvSpPr txBox="1"/>
          <p:nvPr/>
        </p:nvSpPr>
        <p:spPr>
          <a:xfrm>
            <a:off x="211281" y="2201454"/>
            <a:ext cx="22261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/>
              <a:t>PA liquid culture:</a:t>
            </a:r>
          </a:p>
          <a:p>
            <a:pPr algn="just"/>
            <a:r>
              <a:rPr lang="en-US" dirty="0"/>
              <a:t>(PA cells alone grown </a:t>
            </a:r>
          </a:p>
          <a:p>
            <a:pPr algn="just"/>
            <a:r>
              <a:rPr lang="en-US" dirty="0"/>
              <a:t>in liquid media)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1 – PA ∆Tae1</a:t>
            </a:r>
          </a:p>
          <a:p>
            <a:r>
              <a:rPr lang="en-US" dirty="0"/>
              <a:t>2 – PA WT</a:t>
            </a:r>
          </a:p>
          <a:p>
            <a:r>
              <a:rPr lang="en-US" dirty="0"/>
              <a:t>3 – PA C110S</a:t>
            </a:r>
          </a:p>
          <a:p>
            <a:r>
              <a:rPr lang="en-US" dirty="0"/>
              <a:t>4 – PA ∆</a:t>
            </a:r>
            <a:r>
              <a:rPr lang="en-US" dirty="0" err="1"/>
              <a:t>icmF</a:t>
            </a:r>
            <a:endParaRPr lang="en-US" dirty="0"/>
          </a:p>
          <a:p>
            <a:r>
              <a:rPr lang="en-US" dirty="0"/>
              <a:t>5 – PA C30A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589AF-7992-154B-B27F-A9027A3ABF24}"/>
              </a:ext>
            </a:extLst>
          </p:cNvPr>
          <p:cNvSpPr txBox="1"/>
          <p:nvPr/>
        </p:nvSpPr>
        <p:spPr>
          <a:xfrm>
            <a:off x="1835649" y="16586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56F34-F6D2-A045-A4E4-79128703D555}"/>
              </a:ext>
            </a:extLst>
          </p:cNvPr>
          <p:cNvSpPr txBox="1"/>
          <p:nvPr/>
        </p:nvSpPr>
        <p:spPr>
          <a:xfrm>
            <a:off x="2482236" y="16586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11039-34D6-3E4F-8192-FE672C0D2654}"/>
              </a:ext>
            </a:extLst>
          </p:cNvPr>
          <p:cNvSpPr txBox="1"/>
          <p:nvPr/>
        </p:nvSpPr>
        <p:spPr>
          <a:xfrm>
            <a:off x="3109326" y="16586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CA7346-7209-FC44-B8F6-BB3CB25783C2}"/>
              </a:ext>
            </a:extLst>
          </p:cNvPr>
          <p:cNvSpPr txBox="1"/>
          <p:nvPr/>
        </p:nvSpPr>
        <p:spPr>
          <a:xfrm>
            <a:off x="3795607" y="16586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9CAFF-F3EE-B340-B4C3-0888C80D954A}"/>
              </a:ext>
            </a:extLst>
          </p:cNvPr>
          <p:cNvSpPr txBox="1"/>
          <p:nvPr/>
        </p:nvSpPr>
        <p:spPr>
          <a:xfrm>
            <a:off x="4479692" y="16586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C8361-484C-BA4E-A9B6-B99CBE193272}"/>
              </a:ext>
            </a:extLst>
          </p:cNvPr>
          <p:cNvSpPr txBox="1"/>
          <p:nvPr/>
        </p:nvSpPr>
        <p:spPr>
          <a:xfrm>
            <a:off x="2785395" y="4556815"/>
            <a:ext cx="30339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WB - PA liquid growth</a:t>
            </a:r>
          </a:p>
          <a:p>
            <a:r>
              <a:rPr lang="en-US" b="1" dirty="0"/>
              <a:t>-to test Tae1 expression levels</a:t>
            </a:r>
          </a:p>
          <a:p>
            <a:r>
              <a:rPr lang="en-US" b="1" dirty="0"/>
              <a:t>in PA cells</a:t>
            </a:r>
          </a:p>
          <a:p>
            <a:endParaRPr lang="en-US" dirty="0"/>
          </a:p>
          <a:p>
            <a:r>
              <a:rPr lang="en-US" dirty="0"/>
              <a:t>-included ∆Tae1 here as </a:t>
            </a:r>
          </a:p>
          <a:p>
            <a:r>
              <a:rPr lang="en-US" dirty="0"/>
              <a:t>a negative control for the WB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D34F9-3C23-4F43-9D35-5BBB5550CF8F}"/>
              </a:ext>
            </a:extLst>
          </p:cNvPr>
          <p:cNvSpPr txBox="1"/>
          <p:nvPr/>
        </p:nvSpPr>
        <p:spPr>
          <a:xfrm>
            <a:off x="9010706" y="204813"/>
            <a:ext cx="259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image - MW marker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9135DE-FAD1-BD49-8105-B22138C324D1}"/>
              </a:ext>
            </a:extLst>
          </p:cNvPr>
          <p:cNvSpPr txBox="1"/>
          <p:nvPr/>
        </p:nvSpPr>
        <p:spPr>
          <a:xfrm>
            <a:off x="9346822" y="3630042"/>
            <a:ext cx="17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image - WB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B45BBE-3995-3FDA-AEF1-3C262DBA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61" y="429374"/>
            <a:ext cx="1315635" cy="29261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B34D96-8B94-632F-59D0-3632991CF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696" y="3999374"/>
            <a:ext cx="3903586" cy="2796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538CED-A63E-7000-EE91-8A7A6168F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696" y="536926"/>
            <a:ext cx="3903586" cy="28186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7AC465-504D-4DEC-5668-0942F6F46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3" t="8780" b="82542"/>
          <a:stretch/>
        </p:blipFill>
        <p:spPr>
          <a:xfrm>
            <a:off x="1758805" y="592647"/>
            <a:ext cx="3246093" cy="2426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1C1E1B-8A66-217F-6FB2-D009F8BAB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3" t="77953" b="12000"/>
          <a:stretch/>
        </p:blipFill>
        <p:spPr>
          <a:xfrm>
            <a:off x="1758804" y="1254961"/>
            <a:ext cx="3246094" cy="2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1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7366ED-155B-6649-8F18-6B83071B1E2F}"/>
              </a:ext>
            </a:extLst>
          </p:cNvPr>
          <p:cNvSpPr txBox="1"/>
          <p:nvPr/>
        </p:nvSpPr>
        <p:spPr>
          <a:xfrm>
            <a:off x="969645" y="1211373"/>
            <a:ext cx="73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aTae1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12F08-6965-554B-85FF-875039A33CF2}"/>
              </a:ext>
            </a:extLst>
          </p:cNvPr>
          <p:cNvSpPr txBox="1"/>
          <p:nvPr/>
        </p:nvSpPr>
        <p:spPr>
          <a:xfrm>
            <a:off x="937746" y="53162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aRNAP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88897-F463-554F-9E7A-40E57A8393DA}"/>
              </a:ext>
            </a:extLst>
          </p:cNvPr>
          <p:cNvSpPr txBox="1"/>
          <p:nvPr/>
        </p:nvSpPr>
        <p:spPr>
          <a:xfrm>
            <a:off x="196178" y="2201454"/>
            <a:ext cx="22563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/>
              <a:t>PA fitness assays:</a:t>
            </a:r>
          </a:p>
          <a:p>
            <a:pPr algn="just"/>
            <a:r>
              <a:rPr lang="en-US" dirty="0"/>
              <a:t>(PA cells alone on</a:t>
            </a:r>
          </a:p>
          <a:p>
            <a:pPr algn="just"/>
            <a:r>
              <a:rPr lang="en-US" dirty="0"/>
              <a:t>a membrane on agar)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1 – PA ∆Tae1</a:t>
            </a:r>
          </a:p>
          <a:p>
            <a:r>
              <a:rPr lang="en-US" dirty="0"/>
              <a:t>2 – PA WT</a:t>
            </a:r>
          </a:p>
          <a:p>
            <a:r>
              <a:rPr lang="en-US" dirty="0"/>
              <a:t>3 – PA C110S</a:t>
            </a:r>
          </a:p>
          <a:p>
            <a:r>
              <a:rPr lang="en-US" dirty="0"/>
              <a:t>4 – PA ∆</a:t>
            </a:r>
            <a:r>
              <a:rPr lang="en-US" dirty="0" err="1"/>
              <a:t>icmF</a:t>
            </a:r>
            <a:endParaRPr lang="en-US" dirty="0"/>
          </a:p>
          <a:p>
            <a:r>
              <a:rPr lang="en-US" dirty="0"/>
              <a:t>5 – PA C30A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589AF-7992-154B-B27F-A9027A3ABF24}"/>
              </a:ext>
            </a:extLst>
          </p:cNvPr>
          <p:cNvSpPr txBox="1"/>
          <p:nvPr/>
        </p:nvSpPr>
        <p:spPr>
          <a:xfrm>
            <a:off x="1835649" y="16586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56F34-F6D2-A045-A4E4-79128703D555}"/>
              </a:ext>
            </a:extLst>
          </p:cNvPr>
          <p:cNvSpPr txBox="1"/>
          <p:nvPr/>
        </p:nvSpPr>
        <p:spPr>
          <a:xfrm>
            <a:off x="2558436" y="16586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11039-34D6-3E4F-8192-FE672C0D2654}"/>
              </a:ext>
            </a:extLst>
          </p:cNvPr>
          <p:cNvSpPr txBox="1"/>
          <p:nvPr/>
        </p:nvSpPr>
        <p:spPr>
          <a:xfrm>
            <a:off x="3185526" y="16586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CA7346-7209-FC44-B8F6-BB3CB25783C2}"/>
              </a:ext>
            </a:extLst>
          </p:cNvPr>
          <p:cNvSpPr txBox="1"/>
          <p:nvPr/>
        </p:nvSpPr>
        <p:spPr>
          <a:xfrm>
            <a:off x="3887047" y="16586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9CAFF-F3EE-B340-B4C3-0888C80D954A}"/>
              </a:ext>
            </a:extLst>
          </p:cNvPr>
          <p:cNvSpPr txBox="1"/>
          <p:nvPr/>
        </p:nvSpPr>
        <p:spPr>
          <a:xfrm>
            <a:off x="4555892" y="165867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8C8361-484C-BA4E-A9B6-B99CBE193272}"/>
              </a:ext>
            </a:extLst>
          </p:cNvPr>
          <p:cNvSpPr txBox="1"/>
          <p:nvPr/>
        </p:nvSpPr>
        <p:spPr>
          <a:xfrm>
            <a:off x="2785395" y="2945976"/>
            <a:ext cx="30339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WB - PA fitness assays</a:t>
            </a:r>
          </a:p>
          <a:p>
            <a:r>
              <a:rPr lang="en-US" b="1" dirty="0"/>
              <a:t>-to test Tae1 expression levels</a:t>
            </a:r>
          </a:p>
          <a:p>
            <a:r>
              <a:rPr lang="en-US" b="1" dirty="0"/>
              <a:t>in PA cells</a:t>
            </a:r>
          </a:p>
          <a:p>
            <a:endParaRPr lang="en-US" dirty="0"/>
          </a:p>
          <a:p>
            <a:r>
              <a:rPr lang="en-US" dirty="0"/>
              <a:t>-included ∆Tae1 here as </a:t>
            </a:r>
          </a:p>
          <a:p>
            <a:r>
              <a:rPr lang="en-US" dirty="0"/>
              <a:t>a negative control for the WB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D34F9-3C23-4F43-9D35-5BBB5550CF8F}"/>
              </a:ext>
            </a:extLst>
          </p:cNvPr>
          <p:cNvSpPr txBox="1"/>
          <p:nvPr/>
        </p:nvSpPr>
        <p:spPr>
          <a:xfrm>
            <a:off x="9010706" y="204813"/>
            <a:ext cx="259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image - MW marker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9135DE-FAD1-BD49-8105-B22138C324D1}"/>
              </a:ext>
            </a:extLst>
          </p:cNvPr>
          <p:cNvSpPr txBox="1"/>
          <p:nvPr/>
        </p:nvSpPr>
        <p:spPr>
          <a:xfrm>
            <a:off x="9346822" y="3630042"/>
            <a:ext cx="17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image - WB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9CA84A-BB82-3016-C649-1B67078A5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3" b="78526"/>
          <a:stretch/>
        </p:blipFill>
        <p:spPr>
          <a:xfrm>
            <a:off x="1760011" y="555688"/>
            <a:ext cx="3353166" cy="3818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0BB552-93BA-1403-F5C7-64E2D1CDF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26" b="8969"/>
          <a:stretch/>
        </p:blipFill>
        <p:spPr>
          <a:xfrm>
            <a:off x="1758805" y="1213222"/>
            <a:ext cx="3353166" cy="365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CCD99D-5276-E208-075A-86EC9262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427" y="4020558"/>
            <a:ext cx="3903586" cy="27815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5B95DB-77C1-A26A-9BD9-101AF4585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427" y="567962"/>
            <a:ext cx="3903586" cy="27289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B45BBE-3995-3FDA-AEF1-3C262DBA3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61" y="429374"/>
            <a:ext cx="1315635" cy="29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A466AB-41DC-6E49-810E-08F1D2E61970}"/>
              </a:ext>
            </a:extLst>
          </p:cNvPr>
          <p:cNvSpPr txBox="1"/>
          <p:nvPr/>
        </p:nvSpPr>
        <p:spPr>
          <a:xfrm>
            <a:off x="702600" y="1281734"/>
            <a:ext cx="73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aTae1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DE354-D0D2-0D42-A5E8-A15FC6C4B9BA}"/>
              </a:ext>
            </a:extLst>
          </p:cNvPr>
          <p:cNvSpPr txBox="1"/>
          <p:nvPr/>
        </p:nvSpPr>
        <p:spPr>
          <a:xfrm>
            <a:off x="670701" y="601989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aRNAP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FB44-AC4E-C246-A7C2-CA70DB95E674}"/>
              </a:ext>
            </a:extLst>
          </p:cNvPr>
          <p:cNvSpPr txBox="1"/>
          <p:nvPr/>
        </p:nvSpPr>
        <p:spPr>
          <a:xfrm>
            <a:off x="1649109" y="172904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C3107D-A8F2-0049-A3D0-E04FF29D40E7}"/>
              </a:ext>
            </a:extLst>
          </p:cNvPr>
          <p:cNvSpPr txBox="1"/>
          <p:nvPr/>
        </p:nvSpPr>
        <p:spPr>
          <a:xfrm>
            <a:off x="2329523" y="172904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578F6-F0E2-5F43-8283-CC7BAECAAC71}"/>
              </a:ext>
            </a:extLst>
          </p:cNvPr>
          <p:cNvSpPr txBox="1"/>
          <p:nvPr/>
        </p:nvSpPr>
        <p:spPr>
          <a:xfrm>
            <a:off x="3035443" y="172904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E0697-CFD2-2845-A0B7-7B0EC70416B7}"/>
              </a:ext>
            </a:extLst>
          </p:cNvPr>
          <p:cNvSpPr txBox="1"/>
          <p:nvPr/>
        </p:nvSpPr>
        <p:spPr>
          <a:xfrm>
            <a:off x="3736964" y="172904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FDBF4-BF98-634A-A7CE-2A5CB9265C97}"/>
              </a:ext>
            </a:extLst>
          </p:cNvPr>
          <p:cNvSpPr txBox="1"/>
          <p:nvPr/>
        </p:nvSpPr>
        <p:spPr>
          <a:xfrm>
            <a:off x="4397926" y="172904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9ECB4-96A0-F94F-BABF-A33901476D96}"/>
              </a:ext>
            </a:extLst>
          </p:cNvPr>
          <p:cNvSpPr txBox="1"/>
          <p:nvPr/>
        </p:nvSpPr>
        <p:spPr>
          <a:xfrm>
            <a:off x="-26231" y="2296987"/>
            <a:ext cx="28732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/>
              <a:t>Competitions against E. coli:</a:t>
            </a:r>
          </a:p>
          <a:p>
            <a:pPr algn="just"/>
            <a:r>
              <a:rPr lang="en-US" dirty="0"/>
              <a:t>(PA and E. coli cells on</a:t>
            </a:r>
          </a:p>
          <a:p>
            <a:pPr algn="just"/>
            <a:r>
              <a:rPr lang="en-US" dirty="0"/>
              <a:t>a membrane on agar)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1 – PA ∆Tae1</a:t>
            </a:r>
          </a:p>
          <a:p>
            <a:r>
              <a:rPr lang="en-US" dirty="0"/>
              <a:t>2 – PA WT</a:t>
            </a:r>
          </a:p>
          <a:p>
            <a:r>
              <a:rPr lang="en-US" dirty="0"/>
              <a:t>3 – PA C110S</a:t>
            </a:r>
          </a:p>
          <a:p>
            <a:r>
              <a:rPr lang="en-US" dirty="0"/>
              <a:t>4 – PA ∆</a:t>
            </a:r>
            <a:r>
              <a:rPr lang="en-US" dirty="0" err="1"/>
              <a:t>icmF</a:t>
            </a:r>
            <a:endParaRPr lang="en-US" dirty="0"/>
          </a:p>
          <a:p>
            <a:r>
              <a:rPr lang="en-US" dirty="0"/>
              <a:t>5 – PA C30A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6203C4-1F63-6E4F-9FDC-70E0D708825C}"/>
              </a:ext>
            </a:extLst>
          </p:cNvPr>
          <p:cNvSpPr txBox="1"/>
          <p:nvPr/>
        </p:nvSpPr>
        <p:spPr>
          <a:xfrm>
            <a:off x="2847129" y="3719761"/>
            <a:ext cx="30339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WB - competition assays</a:t>
            </a:r>
          </a:p>
          <a:p>
            <a:r>
              <a:rPr lang="en-US" b="1" dirty="0"/>
              <a:t>-to test Tae1 expression levels</a:t>
            </a:r>
          </a:p>
          <a:p>
            <a:r>
              <a:rPr lang="en-US" b="1" dirty="0"/>
              <a:t>in PA cells</a:t>
            </a:r>
            <a:endParaRPr lang="en-US" dirty="0"/>
          </a:p>
          <a:p>
            <a:endParaRPr lang="en-US" dirty="0"/>
          </a:p>
          <a:p>
            <a:r>
              <a:rPr lang="en-US" dirty="0"/>
              <a:t>-included ∆Tae1 here as </a:t>
            </a:r>
          </a:p>
          <a:p>
            <a:r>
              <a:rPr lang="en-US" dirty="0"/>
              <a:t>a negative control for the WB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A53434-96A8-434E-91AD-02B1BFA2280B}"/>
              </a:ext>
            </a:extLst>
          </p:cNvPr>
          <p:cNvSpPr txBox="1"/>
          <p:nvPr/>
        </p:nvSpPr>
        <p:spPr>
          <a:xfrm>
            <a:off x="8681697" y="-10845"/>
            <a:ext cx="250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image - MW marker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427A6C-F139-1B40-AF34-DEA137A24007}"/>
              </a:ext>
            </a:extLst>
          </p:cNvPr>
          <p:cNvSpPr txBox="1"/>
          <p:nvPr/>
        </p:nvSpPr>
        <p:spPr>
          <a:xfrm>
            <a:off x="8934201" y="3525752"/>
            <a:ext cx="171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image - WB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2C5B50-24FD-76D1-A2DB-7CE66CC6A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7" t="13910" b="76127"/>
          <a:stretch/>
        </p:blipFill>
        <p:spPr>
          <a:xfrm>
            <a:off x="1437146" y="626878"/>
            <a:ext cx="3816270" cy="2973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97ACC8-ADCA-5053-87BA-8F36534EE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7" t="78528" b="9336"/>
          <a:stretch/>
        </p:blipFill>
        <p:spPr>
          <a:xfrm>
            <a:off x="1437146" y="1304855"/>
            <a:ext cx="3816270" cy="3621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3C2325-C1E9-92B3-0634-5AFAF90E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233" y="3869754"/>
            <a:ext cx="4368800" cy="298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CD14F5-A2A2-EB7F-9CF0-5CD94A0AE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233" y="331030"/>
            <a:ext cx="4368800" cy="29083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410B03-A5E5-977F-9F04-05D372EA6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598" y="391636"/>
            <a:ext cx="1315635" cy="29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58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237</Words>
  <Application>Microsoft Macintosh PowerPoint</Application>
  <PresentationFormat>Widescreen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Radkov, Atanas</dc:creator>
  <cp:lastModifiedBy>Radkov, Atanas</cp:lastModifiedBy>
  <cp:revision>59</cp:revision>
  <dcterms:created xsi:type="dcterms:W3CDTF">2022-04-10T22:33:40Z</dcterms:created>
  <dcterms:modified xsi:type="dcterms:W3CDTF">2022-06-26T17:52:26Z</dcterms:modified>
</cp:coreProperties>
</file>