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5" r:id="rId3"/>
    <p:sldId id="292" r:id="rId4"/>
  </p:sldIdLst>
  <p:sldSz cx="9144000" cy="6858000" type="screen4x3"/>
  <p:notesSz cx="7315200" cy="9601200"/>
  <p:custDataLst>
    <p:tags r:id="rId9"/>
  </p:custData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EEF4"/>
    <a:srgbClr val="1552D1"/>
    <a:srgbClr val="1D41D5"/>
    <a:srgbClr val="FFFFFF"/>
    <a:srgbClr val="F9680D"/>
    <a:srgbClr val="A7ADCD"/>
    <a:srgbClr val="F2E6B4"/>
    <a:srgbClr val="00FF9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65"/>
  </p:normalViewPr>
  <p:slideViewPr>
    <p:cSldViewPr showGuides="1">
      <p:cViewPr varScale="1">
        <p:scale>
          <a:sx n="112" d="100"/>
          <a:sy n="112" d="100"/>
        </p:scale>
        <p:origin x="1620" y="96"/>
      </p:cViewPr>
      <p:guideLst>
        <p:guide orient="horz" pos="2098"/>
        <p:guide pos="287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ECC95BC-241A-4A72-BFB9-2DC7F864B041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/>
            <a:fld id="{9A0DB2DC-4C9A-4742-B13C-FB6460FD3503}" type="slidenum">
              <a:rPr lang="zh-CN" altLang="en-US" sz="1200" dirty="0">
                <a:ea typeface="等线" panose="02010600030101010101" pitchFamily="2" charset="-122"/>
              </a:rPr>
            </a:fld>
            <a:endParaRPr lang="zh-CN" altLang="en-US" sz="1200" dirty="0"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altLang="en-US" dirty="0"/>
              <a:t>Click to edit Master title style</a:t>
            </a:r>
            <a:endParaRPr lang="en-US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lvl="0" eaLnBrk="1" hangingPunct="1">
              <a:buNone/>
            </a:pPr>
            <a:endParaRPr lang="en-US" altLang="en-US" dirty="0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en-US" dirty="0">
                <a:latin typeface="Arial" panose="020B0604020202020204" pitchFamily="34" charset="0"/>
              </a:rPr>
            </a:fld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panose="020B0604020202020204" pitchFamily="34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eg"/><Relationship Id="rId8" Type="http://schemas.openxmlformats.org/officeDocument/2006/relationships/image" Target="../media/image8.jpe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8" Type="http://schemas.openxmlformats.org/officeDocument/2006/relationships/slideLayout" Target="../slideLayouts/slideLayout7.xml"/><Relationship Id="rId27" Type="http://schemas.microsoft.com/office/2007/relationships/hdphoto" Target="../media/image27.wdp"/><Relationship Id="rId26" Type="http://schemas.openxmlformats.org/officeDocument/2006/relationships/image" Target="../media/image26.png"/><Relationship Id="rId25" Type="http://schemas.microsoft.com/office/2007/relationships/hdphoto" Target="../media/image25.wdp"/><Relationship Id="rId24" Type="http://schemas.openxmlformats.org/officeDocument/2006/relationships/image" Target="../media/image24.png"/><Relationship Id="rId23" Type="http://schemas.microsoft.com/office/2007/relationships/hdphoto" Target="../media/image23.wdp"/><Relationship Id="rId22" Type="http://schemas.openxmlformats.org/officeDocument/2006/relationships/image" Target="../media/image22.png"/><Relationship Id="rId21" Type="http://schemas.microsoft.com/office/2007/relationships/hdphoto" Target="../media/image21.wdp"/><Relationship Id="rId20" Type="http://schemas.openxmlformats.org/officeDocument/2006/relationships/image" Target="../media/image20.png"/><Relationship Id="rId2" Type="http://schemas.openxmlformats.org/officeDocument/2006/relationships/image" Target="../media/image2.png"/><Relationship Id="rId19" Type="http://schemas.microsoft.com/office/2007/relationships/hdphoto" Target="../media/image19.wdp"/><Relationship Id="rId18" Type="http://schemas.openxmlformats.org/officeDocument/2006/relationships/image" Target="../media/image18.png"/><Relationship Id="rId17" Type="http://schemas.microsoft.com/office/2007/relationships/hdphoto" Target="../media/image17.wdp"/><Relationship Id="rId16" Type="http://schemas.openxmlformats.org/officeDocument/2006/relationships/image" Target="../media/image16.png"/><Relationship Id="rId15" Type="http://schemas.openxmlformats.org/officeDocument/2006/relationships/image" Target="../media/image15.jpeg"/><Relationship Id="rId14" Type="http://schemas.openxmlformats.org/officeDocument/2006/relationships/image" Target="../media/image14.jpeg"/><Relationship Id="rId13" Type="http://schemas.openxmlformats.org/officeDocument/2006/relationships/image" Target="../media/image13.jpeg"/><Relationship Id="rId12" Type="http://schemas.openxmlformats.org/officeDocument/2006/relationships/image" Target="../media/image12.png"/><Relationship Id="rId11" Type="http://schemas.openxmlformats.org/officeDocument/2006/relationships/image" Target="../media/image11.jpeg"/><Relationship Id="rId10" Type="http://schemas.openxmlformats.org/officeDocument/2006/relationships/image" Target="../media/image10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image" Target="../media/image35.jpeg"/><Relationship Id="rId7" Type="http://schemas.openxmlformats.org/officeDocument/2006/relationships/image" Target="../media/image34.jpeg"/><Relationship Id="rId6" Type="http://schemas.openxmlformats.org/officeDocument/2006/relationships/image" Target="../media/image33.jpeg"/><Relationship Id="rId5" Type="http://schemas.openxmlformats.org/officeDocument/2006/relationships/image" Target="../media/image32.tiff"/><Relationship Id="rId4" Type="http://schemas.openxmlformats.org/officeDocument/2006/relationships/image" Target="../media/image31.tiff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43.png"/><Relationship Id="rId15" Type="http://schemas.openxmlformats.org/officeDocument/2006/relationships/image" Target="../media/image42.png"/><Relationship Id="rId14" Type="http://schemas.openxmlformats.org/officeDocument/2006/relationships/image" Target="../media/image41.png"/><Relationship Id="rId13" Type="http://schemas.openxmlformats.org/officeDocument/2006/relationships/image" Target="../media/image40.png"/><Relationship Id="rId12" Type="http://schemas.openxmlformats.org/officeDocument/2006/relationships/image" Target="../media/image39.png"/><Relationship Id="rId11" Type="http://schemas.openxmlformats.org/officeDocument/2006/relationships/image" Target="../media/image38.png"/><Relationship Id="rId10" Type="http://schemas.openxmlformats.org/officeDocument/2006/relationships/image" Target="../media/image37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76200" y="180975"/>
            <a:ext cx="8745220" cy="6376670"/>
            <a:chOff x="120" y="285"/>
            <a:chExt cx="13772" cy="10042"/>
          </a:xfrm>
        </p:grpSpPr>
        <p:grpSp>
          <p:nvGrpSpPr>
            <p:cNvPr id="89" name="Group 7"/>
            <p:cNvGrpSpPr/>
            <p:nvPr/>
          </p:nvGrpSpPr>
          <p:grpSpPr>
            <a:xfrm rot="0">
              <a:off x="4800" y="600"/>
              <a:ext cx="5471" cy="6190"/>
              <a:chOff x="2519042" y="280010"/>
              <a:chExt cx="2742892" cy="2661915"/>
            </a:xfrm>
          </p:grpSpPr>
          <p:grpSp>
            <p:nvGrpSpPr>
              <p:cNvPr id="15387" name="Group 109"/>
              <p:cNvGrpSpPr/>
              <p:nvPr/>
            </p:nvGrpSpPr>
            <p:grpSpPr bwMode="auto">
              <a:xfrm>
                <a:off x="2597479" y="446088"/>
                <a:ext cx="921455" cy="1147584"/>
                <a:chOff x="3962" y="1332"/>
                <a:chExt cx="765" cy="831"/>
              </a:xfrm>
            </p:grpSpPr>
            <p:pic>
              <p:nvPicPr>
                <p:cNvPr id="15410" name="Picture 6" descr="DC4547PA2M2799L3X2"/>
                <p:cNvPicPr>
                  <a:picLocks noChangeAspect="1" noChangeArrowheads="1"/>
                </p:cNvPicPr>
                <p:nvPr/>
              </p:nvPicPr>
              <p:blipFill>
                <a:blip r:embed="rId1">
                  <a:lum bright="82000" contrast="88000"/>
                </a:blip>
                <a:srcRect l="15759" r="15759"/>
                <a:stretch>
                  <a:fillRect/>
                </a:stretch>
              </p:blipFill>
              <p:spPr bwMode="auto">
                <a:xfrm>
                  <a:off x="3962" y="1332"/>
                  <a:ext cx="765" cy="831"/>
                </a:xfrm>
                <a:prstGeom prst="rect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</p:pic>
            <p:cxnSp>
              <p:nvCxnSpPr>
                <p:cNvPr id="95" name="Straight Connector 94"/>
                <p:cNvCxnSpPr/>
                <p:nvPr/>
              </p:nvCxnSpPr>
              <p:spPr>
                <a:xfrm>
                  <a:off x="4559" y="2093"/>
                  <a:ext cx="138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388" name="Group 108"/>
              <p:cNvGrpSpPr/>
              <p:nvPr/>
            </p:nvGrpSpPr>
            <p:grpSpPr bwMode="auto">
              <a:xfrm>
                <a:off x="3606007" y="446088"/>
                <a:ext cx="812090" cy="1148838"/>
                <a:chOff x="4814" y="1332"/>
                <a:chExt cx="674" cy="832"/>
              </a:xfrm>
            </p:grpSpPr>
            <p:pic>
              <p:nvPicPr>
                <p:cNvPr id="15408" name="Picture 3" descr="DC4527PA2M2793L1X2"/>
                <p:cNvPicPr>
                  <a:picLocks noChangeAspect="1" noChangeArrowheads="1"/>
                </p:cNvPicPr>
                <p:nvPr/>
              </p:nvPicPr>
              <p:blipFill>
                <a:blip r:embed="rId2">
                  <a:lum bright="84000" contrast="90000"/>
                </a:blip>
                <a:srcRect l="17159" r="22336"/>
                <a:stretch>
                  <a:fillRect/>
                </a:stretch>
              </p:blipFill>
              <p:spPr bwMode="auto">
                <a:xfrm>
                  <a:off x="4814" y="1332"/>
                  <a:ext cx="674" cy="832"/>
                </a:xfrm>
                <a:prstGeom prst="rect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</p:pic>
            <p:cxnSp>
              <p:nvCxnSpPr>
                <p:cNvPr id="90" name="Straight Connector 101"/>
                <p:cNvCxnSpPr/>
                <p:nvPr/>
              </p:nvCxnSpPr>
              <p:spPr>
                <a:xfrm>
                  <a:off x="5279" y="2093"/>
                  <a:ext cx="161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389" name="Group 107"/>
              <p:cNvGrpSpPr/>
              <p:nvPr/>
            </p:nvGrpSpPr>
            <p:grpSpPr bwMode="auto">
              <a:xfrm>
                <a:off x="4518770" y="446088"/>
                <a:ext cx="653252" cy="1147584"/>
                <a:chOff x="5588" y="1333"/>
                <a:chExt cx="542" cy="831"/>
              </a:xfrm>
            </p:grpSpPr>
            <p:pic>
              <p:nvPicPr>
                <p:cNvPr id="15406" name="Picture 5" descr="DC4544PA2M2797L2X2"/>
                <p:cNvPicPr>
                  <a:picLocks noChangeAspect="1" noChangeArrowheads="1"/>
                </p:cNvPicPr>
                <p:nvPr/>
              </p:nvPicPr>
              <p:blipFill>
                <a:blip r:embed="rId3">
                  <a:lum bright="84000" contrast="88000"/>
                </a:blip>
                <a:srcRect l="22107" r="29166"/>
                <a:stretch>
                  <a:fillRect/>
                </a:stretch>
              </p:blipFill>
              <p:spPr bwMode="auto">
                <a:xfrm>
                  <a:off x="5588" y="1333"/>
                  <a:ext cx="542" cy="831"/>
                </a:xfrm>
                <a:prstGeom prst="rect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</p:pic>
            <p:cxnSp>
              <p:nvCxnSpPr>
                <p:cNvPr id="103" name="Straight Connector 102"/>
                <p:cNvCxnSpPr/>
                <p:nvPr/>
              </p:nvCxnSpPr>
              <p:spPr>
                <a:xfrm>
                  <a:off x="5951" y="2093"/>
                  <a:ext cx="174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390" name="Group 106"/>
              <p:cNvGrpSpPr/>
              <p:nvPr/>
            </p:nvGrpSpPr>
            <p:grpSpPr bwMode="auto">
              <a:xfrm>
                <a:off x="2593741" y="1722849"/>
                <a:ext cx="928423" cy="1083620"/>
                <a:chOff x="3959" y="2194"/>
                <a:chExt cx="771" cy="785"/>
              </a:xfrm>
            </p:grpSpPr>
            <p:pic>
              <p:nvPicPr>
                <p:cNvPr id="15404" name="Picture 2" descr="DC4547PA2M2799L1X10"/>
                <p:cNvPicPr preferRelativeResize="0">
                  <a:picLocks noChangeAspect="1" noChangeArrowheads="1"/>
                </p:cNvPicPr>
                <p:nvPr/>
              </p:nvPicPr>
              <p:blipFill>
                <a:blip r:embed="rId4">
                  <a:lum bright="84000" contrast="88000"/>
                </a:blip>
                <a:srcRect/>
                <a:stretch>
                  <a:fillRect/>
                </a:stretch>
              </p:blipFill>
              <p:spPr bwMode="auto">
                <a:xfrm>
                  <a:off x="3959" y="2194"/>
                  <a:ext cx="771" cy="785"/>
                </a:xfrm>
                <a:prstGeom prst="rect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</p:pic>
            <p:cxnSp>
              <p:nvCxnSpPr>
                <p:cNvPr id="106" name="Straight Connector 105"/>
                <p:cNvCxnSpPr/>
                <p:nvPr/>
              </p:nvCxnSpPr>
              <p:spPr>
                <a:xfrm>
                  <a:off x="4588" y="2941"/>
                  <a:ext cx="109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391" name="Group 105"/>
              <p:cNvGrpSpPr/>
              <p:nvPr/>
            </p:nvGrpSpPr>
            <p:grpSpPr bwMode="auto">
              <a:xfrm>
                <a:off x="3604682" y="1722849"/>
                <a:ext cx="808735" cy="1083620"/>
                <a:chOff x="4814" y="2195"/>
                <a:chExt cx="671" cy="785"/>
              </a:xfrm>
            </p:grpSpPr>
            <p:pic>
              <p:nvPicPr>
                <p:cNvPr id="15400" name="Picture 3" descr="DC4527PA2M2793L1X10"/>
                <p:cNvPicPr preferRelativeResize="0">
                  <a:picLocks noChangeAspect="1" noChangeArrowheads="1"/>
                </p:cNvPicPr>
                <p:nvPr/>
              </p:nvPicPr>
              <p:blipFill>
                <a:blip r:embed="rId5">
                  <a:lum bright="84000" contrast="90000"/>
                </a:blip>
                <a:srcRect l="14999" r="2991"/>
                <a:stretch>
                  <a:fillRect/>
                </a:stretch>
              </p:blipFill>
              <p:spPr bwMode="auto">
                <a:xfrm>
                  <a:off x="4814" y="2195"/>
                  <a:ext cx="671" cy="785"/>
                </a:xfrm>
                <a:prstGeom prst="rect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</p:pic>
            <p:cxnSp>
              <p:nvCxnSpPr>
                <p:cNvPr id="15402" name="Straight Arrow Connector 27"/>
                <p:cNvCxnSpPr>
                  <a:cxnSpLocks noChangeShapeType="1"/>
                </p:cNvCxnSpPr>
                <p:nvPr/>
              </p:nvCxnSpPr>
              <p:spPr bwMode="auto">
                <a:xfrm>
                  <a:off x="4982" y="2681"/>
                  <a:ext cx="109" cy="137"/>
                </a:xfrm>
                <a:prstGeom prst="straightConnector1">
                  <a:avLst/>
                </a:prstGeom>
                <a:noFill/>
                <a:ln w="12700" algn="ctr">
                  <a:solidFill>
                    <a:srgbClr val="0033CC"/>
                  </a:solidFill>
                  <a:round/>
                  <a:tailEnd type="triangle" w="lg" len="lg"/>
                </a:ln>
              </p:spPr>
            </p:cxnSp>
            <p:cxnSp>
              <p:nvCxnSpPr>
                <p:cNvPr id="108" name="Straight Connector 107"/>
                <p:cNvCxnSpPr/>
                <p:nvPr/>
              </p:nvCxnSpPr>
              <p:spPr>
                <a:xfrm>
                  <a:off x="5344" y="2942"/>
                  <a:ext cx="127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392" name="TextBox 67"/>
              <p:cNvSpPr txBox="1">
                <a:spLocks noChangeArrowheads="1"/>
              </p:cNvSpPr>
              <p:nvPr/>
            </p:nvSpPr>
            <p:spPr bwMode="auto">
              <a:xfrm>
                <a:off x="4377750" y="1583481"/>
                <a:ext cx="884184" cy="11396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en-US" sz="500" b="0" i="0" dirty="0"/>
                  <a:t>Scale bars: 500 </a:t>
                </a:r>
                <a:r>
                  <a:rPr lang="el-GR" altLang="en-US" sz="500" b="0" i="0" dirty="0"/>
                  <a:t>μ</a:t>
                </a:r>
                <a:r>
                  <a:rPr lang="en-US" altLang="en-US" sz="500" b="0" i="0" dirty="0"/>
                  <a:t>m</a:t>
                </a:r>
                <a:endParaRPr lang="en-US" altLang="en-US" sz="500" b="0" i="0" dirty="0"/>
              </a:p>
            </p:txBody>
          </p:sp>
          <p:sp>
            <p:nvSpPr>
              <p:cNvPr id="15393" name="Text Box 12"/>
              <p:cNvSpPr txBox="1">
                <a:spLocks noChangeArrowheads="1"/>
              </p:cNvSpPr>
              <p:nvPr/>
            </p:nvSpPr>
            <p:spPr bwMode="auto">
              <a:xfrm>
                <a:off x="2519042" y="280010"/>
                <a:ext cx="289714" cy="16600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en-US" sz="1000" b="1" i="0" dirty="0"/>
                  <a:t>B</a:t>
                </a:r>
                <a:endParaRPr lang="en-US" altLang="en-US" sz="1000" b="1" i="0" dirty="0"/>
              </a:p>
            </p:txBody>
          </p:sp>
          <p:sp>
            <p:nvSpPr>
              <p:cNvPr id="15394" name="Rectangle 25"/>
              <p:cNvSpPr>
                <a:spLocks noChangeArrowheads="1"/>
              </p:cNvSpPr>
              <p:nvPr/>
            </p:nvSpPr>
            <p:spPr bwMode="auto">
              <a:xfrm>
                <a:off x="2885008" y="310974"/>
                <a:ext cx="2287039" cy="1449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en-US" b="0" i="0" dirty="0" err="1"/>
                  <a:t>Cre</a:t>
                </a:r>
                <a:r>
                  <a:rPr lang="en-US" altLang="en-US" b="0" i="0" baseline="30000" dirty="0"/>
                  <a:t>-                                                 </a:t>
                </a:r>
                <a:r>
                  <a:rPr lang="en-US" altLang="en-US" b="0" i="1" dirty="0"/>
                  <a:t>Axin1 </a:t>
                </a:r>
                <a:r>
                  <a:rPr lang="en-US" altLang="en-US" b="0" dirty="0"/>
                  <a:t>cKO</a:t>
                </a:r>
                <a:r>
                  <a:rPr lang="en-US" altLang="en-US" b="0" baseline="30000" dirty="0"/>
                  <a:t>  </a:t>
                </a:r>
                <a:r>
                  <a:rPr lang="en-US" altLang="en-US" b="0" i="1" baseline="30000" dirty="0"/>
                  <a:t>                           </a:t>
                </a:r>
                <a:r>
                  <a:rPr lang="en-US" altLang="en-US" b="0" i="1" dirty="0" err="1"/>
                  <a:t>Axin1 </a:t>
                </a:r>
                <a:r>
                  <a:rPr lang="en-US" altLang="en-US" b="0" dirty="0" err="1"/>
                  <a:t>cKO</a:t>
                </a:r>
                <a:endParaRPr lang="en-US" altLang="en-US" b="0" dirty="0"/>
              </a:p>
            </p:txBody>
          </p:sp>
          <p:sp>
            <p:nvSpPr>
              <p:cNvPr id="15395" name="TextBox 67"/>
              <p:cNvSpPr txBox="1">
                <a:spLocks noChangeArrowheads="1"/>
              </p:cNvSpPr>
              <p:nvPr/>
            </p:nvSpPr>
            <p:spPr bwMode="auto">
              <a:xfrm>
                <a:off x="4535366" y="2807474"/>
                <a:ext cx="651219" cy="11396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en-US" sz="500" b="0" i="0" dirty="0"/>
                  <a:t>Scale bars: 100 </a:t>
                </a:r>
                <a:r>
                  <a:rPr lang="el-GR" altLang="en-US" sz="500" b="0" i="0" dirty="0"/>
                  <a:t>μ</a:t>
                </a:r>
                <a:r>
                  <a:rPr lang="en-US" altLang="en-US" sz="500" b="0" i="0" dirty="0"/>
                  <a:t>m</a:t>
                </a:r>
                <a:endParaRPr lang="en-US" altLang="en-US" sz="500" b="0" i="0" dirty="0"/>
              </a:p>
            </p:txBody>
          </p:sp>
          <p:grpSp>
            <p:nvGrpSpPr>
              <p:cNvPr id="15396" name="Group 3"/>
              <p:cNvGrpSpPr/>
              <p:nvPr/>
            </p:nvGrpSpPr>
            <p:grpSpPr bwMode="auto">
              <a:xfrm>
                <a:off x="4517445" y="1722768"/>
                <a:ext cx="648777" cy="1084875"/>
                <a:chOff x="8992887" y="2177589"/>
                <a:chExt cx="920750" cy="1373188"/>
              </a:xfrm>
            </p:grpSpPr>
            <p:pic>
              <p:nvPicPr>
                <p:cNvPr id="15398" name="Picture 4" descr="DC4544PA2M2797L3X10"/>
                <p:cNvPicPr preferRelativeResize="0">
                  <a:picLocks noChangeAspect="1" noChangeArrowheads="1"/>
                </p:cNvPicPr>
                <p:nvPr/>
              </p:nvPicPr>
              <p:blipFill>
                <a:blip r:embed="rId6">
                  <a:lum bright="84000" contrast="90000"/>
                </a:blip>
                <a:srcRect l="15533" r="18578"/>
                <a:stretch>
                  <a:fillRect/>
                </a:stretch>
              </p:blipFill>
              <p:spPr bwMode="auto">
                <a:xfrm>
                  <a:off x="8992887" y="2177589"/>
                  <a:ext cx="920750" cy="1373188"/>
                </a:xfrm>
                <a:prstGeom prst="rect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</p:pic>
            <p:cxnSp>
              <p:nvCxnSpPr>
                <p:cNvPr id="109" name="Straight Connector 108"/>
                <p:cNvCxnSpPr/>
                <p:nvPr/>
              </p:nvCxnSpPr>
              <p:spPr bwMode="auto">
                <a:xfrm>
                  <a:off x="9638839" y="3483291"/>
                  <a:ext cx="234950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397" name="Straight Arrow Connector 27"/>
              <p:cNvCxnSpPr>
                <a:cxnSpLocks noChangeShapeType="1"/>
              </p:cNvCxnSpPr>
              <p:nvPr/>
            </p:nvCxnSpPr>
            <p:spPr bwMode="auto">
              <a:xfrm flipH="1">
                <a:off x="4985633" y="2089467"/>
                <a:ext cx="152370" cy="164621"/>
              </a:xfrm>
              <a:prstGeom prst="straightConnector1">
                <a:avLst/>
              </a:prstGeom>
              <a:noFill/>
              <a:ln w="12700" algn="ctr">
                <a:solidFill>
                  <a:schemeClr val="tx1"/>
                </a:solidFill>
                <a:round/>
                <a:tailEnd type="triangle" w="lg" len="lg"/>
              </a:ln>
            </p:spPr>
          </p:cxnSp>
          <p:sp>
            <p:nvSpPr>
              <p:cNvPr id="15369" name="Rectangle 25"/>
              <p:cNvSpPr>
                <a:spLocks noChangeArrowheads="1"/>
              </p:cNvSpPr>
              <p:nvPr/>
            </p:nvSpPr>
            <p:spPr bwMode="auto">
              <a:xfrm>
                <a:off x="3562732" y="2807316"/>
                <a:ext cx="893333" cy="13460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en-US" sz="700" b="0" i="0" dirty="0"/>
                  <a:t>8-week-old</a:t>
                </a:r>
                <a:r>
                  <a:rPr lang="en-US" altLang="en-US" sz="700" dirty="0"/>
                  <a:t> </a:t>
                </a:r>
                <a:endParaRPr lang="en-US" altLang="en-US" sz="700" dirty="0"/>
              </a:p>
            </p:txBody>
          </p:sp>
        </p:grpSp>
        <p:grpSp>
          <p:nvGrpSpPr>
            <p:cNvPr id="337" name="Group 5"/>
            <p:cNvGrpSpPr/>
            <p:nvPr/>
          </p:nvGrpSpPr>
          <p:grpSpPr>
            <a:xfrm rot="0">
              <a:off x="560" y="600"/>
              <a:ext cx="4240" cy="5877"/>
              <a:chOff x="256344" y="394390"/>
              <a:chExt cx="2045743" cy="2671669"/>
            </a:xfrm>
          </p:grpSpPr>
          <p:sp>
            <p:nvSpPr>
              <p:cNvPr id="15445" name="Text Box 12"/>
              <p:cNvSpPr txBox="1">
                <a:spLocks noChangeArrowheads="1"/>
              </p:cNvSpPr>
              <p:nvPr/>
            </p:nvSpPr>
            <p:spPr bwMode="auto">
              <a:xfrm>
                <a:off x="256344" y="394390"/>
                <a:ext cx="251390" cy="1754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en-US" sz="1000" b="1" i="0" dirty="0"/>
                  <a:t>A</a:t>
                </a:r>
                <a:endParaRPr lang="en-US" altLang="en-US" sz="1000" b="1" i="0" dirty="0"/>
              </a:p>
            </p:txBody>
          </p:sp>
          <p:pic>
            <p:nvPicPr>
              <p:cNvPr id="15446" name="Picture 31" descr="PAP7 Control Hindlimb 4"/>
              <p:cNvPicPr preferRelativeResize="0"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317335" y="2274810"/>
                <a:ext cx="968185" cy="791249"/>
              </a:xfrm>
              <a:prstGeom prst="rect">
                <a:avLst/>
              </a:prstGeom>
              <a:noFill/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</p:pic>
          <p:pic>
            <p:nvPicPr>
              <p:cNvPr id="15447" name="Picture 5" descr="2768E3Hlimb"/>
              <p:cNvPicPr preferRelativeResize="0"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317335" y="1423562"/>
                <a:ext cx="968185" cy="791249"/>
              </a:xfrm>
              <a:prstGeom prst="rect">
                <a:avLst/>
              </a:prstGeom>
              <a:noFill/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</p:pic>
          <p:pic>
            <p:nvPicPr>
              <p:cNvPr id="15448" name="Picture 4" descr="2835 E13"/>
              <p:cNvPicPr preferRelativeResize="0">
                <a:picLocks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17335" y="573564"/>
                <a:ext cx="964823" cy="793748"/>
              </a:xfrm>
              <a:prstGeom prst="rect">
                <a:avLst/>
              </a:prstGeom>
              <a:noFill/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</p:pic>
          <p:grpSp>
            <p:nvGrpSpPr>
              <p:cNvPr id="15449" name="Group 75"/>
              <p:cNvGrpSpPr/>
              <p:nvPr/>
            </p:nvGrpSpPr>
            <p:grpSpPr bwMode="auto">
              <a:xfrm>
                <a:off x="1333705" y="573564"/>
                <a:ext cx="968185" cy="791249"/>
                <a:chOff x="2372" y="1185"/>
                <a:chExt cx="1095" cy="802"/>
              </a:xfrm>
            </p:grpSpPr>
            <p:pic>
              <p:nvPicPr>
                <p:cNvPr id="15458" name="Picture 5" descr="2835 E13"/>
                <p:cNvPicPr>
                  <a:picLocks noChangeAspect="1" noChangeArrowheads="1"/>
                </p:cNvPicPr>
                <p:nvPr/>
              </p:nvPicPr>
              <p:blipFill>
                <a:blip r:embed="rId10"/>
                <a:srcRect/>
                <a:stretch>
                  <a:fillRect/>
                </a:stretch>
              </p:blipFill>
              <p:spPr bwMode="auto">
                <a:xfrm>
                  <a:off x="2372" y="1185"/>
                  <a:ext cx="1095" cy="802"/>
                </a:xfrm>
                <a:prstGeom prst="rect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</p:pic>
            <p:cxnSp>
              <p:nvCxnSpPr>
                <p:cNvPr id="15459" name="Straight Arrow Connector 27"/>
                <p:cNvCxnSpPr>
                  <a:cxnSpLocks noChangeShapeType="1"/>
                </p:cNvCxnSpPr>
                <p:nvPr/>
              </p:nvCxnSpPr>
              <p:spPr bwMode="auto">
                <a:xfrm flipV="1">
                  <a:off x="2837" y="1549"/>
                  <a:ext cx="127" cy="216"/>
                </a:xfrm>
                <a:prstGeom prst="straightConnector1">
                  <a:avLst/>
                </a:prstGeom>
                <a:noFill/>
                <a:ln w="12700" algn="ctr">
                  <a:solidFill>
                    <a:srgbClr val="FF0000"/>
                  </a:solidFill>
                  <a:round/>
                  <a:tailEnd type="triangle" w="lg" len="lg"/>
                </a:ln>
              </p:spPr>
            </p:cxnSp>
          </p:grpSp>
          <p:grpSp>
            <p:nvGrpSpPr>
              <p:cNvPr id="15450" name="Group 76"/>
              <p:cNvGrpSpPr/>
              <p:nvPr/>
            </p:nvGrpSpPr>
            <p:grpSpPr bwMode="auto">
              <a:xfrm>
                <a:off x="1333705" y="1423562"/>
                <a:ext cx="968185" cy="791249"/>
                <a:chOff x="3520" y="1185"/>
                <a:chExt cx="1005" cy="802"/>
              </a:xfrm>
            </p:grpSpPr>
            <p:pic>
              <p:nvPicPr>
                <p:cNvPr id="15456" name="Picture 6" descr="2768E2Hlimb"/>
                <p:cNvPicPr preferRelativeResize="0">
                  <a:picLocks noChangeArrowheads="1"/>
                </p:cNvPicPr>
                <p:nvPr/>
              </p:nvPicPr>
              <p:blipFill>
                <a:blip r:embed="rId11"/>
                <a:srcRect/>
                <a:stretch>
                  <a:fillRect/>
                </a:stretch>
              </p:blipFill>
              <p:spPr bwMode="auto">
                <a:xfrm>
                  <a:off x="3520" y="1185"/>
                  <a:ext cx="1005" cy="802"/>
                </a:xfrm>
                <a:prstGeom prst="rect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</p:pic>
            <p:cxnSp>
              <p:nvCxnSpPr>
                <p:cNvPr id="15457" name="Straight Arrow Connector 27"/>
                <p:cNvCxnSpPr>
                  <a:cxnSpLocks noChangeShapeType="1"/>
                </p:cNvCxnSpPr>
                <p:nvPr/>
              </p:nvCxnSpPr>
              <p:spPr bwMode="auto">
                <a:xfrm flipV="1">
                  <a:off x="3890" y="1570"/>
                  <a:ext cx="179" cy="149"/>
                </a:xfrm>
                <a:prstGeom prst="straightConnector1">
                  <a:avLst/>
                </a:prstGeom>
                <a:noFill/>
                <a:ln w="12700" algn="ctr">
                  <a:solidFill>
                    <a:srgbClr val="FF0000"/>
                  </a:solidFill>
                  <a:round/>
                  <a:tailEnd type="triangle" w="lg" len="lg"/>
                </a:ln>
              </p:spPr>
            </p:cxnSp>
          </p:grpSp>
          <p:grpSp>
            <p:nvGrpSpPr>
              <p:cNvPr id="15451" name="Group 77"/>
              <p:cNvGrpSpPr/>
              <p:nvPr/>
            </p:nvGrpSpPr>
            <p:grpSpPr bwMode="auto">
              <a:xfrm>
                <a:off x="1333705" y="2274810"/>
                <a:ext cx="968185" cy="791249"/>
                <a:chOff x="4574" y="1184"/>
                <a:chExt cx="831" cy="802"/>
              </a:xfrm>
            </p:grpSpPr>
            <p:pic>
              <p:nvPicPr>
                <p:cNvPr id="15454" name="Picture 32" descr="PAP7 KO Hindlimb 2"/>
                <p:cNvPicPr>
                  <a:picLocks noChangeAspect="1" noChangeArrowheads="1"/>
                </p:cNvPicPr>
                <p:nvPr/>
              </p:nvPicPr>
              <p:blipFill>
                <a:blip r:embed="rId12"/>
                <a:srcRect/>
                <a:stretch>
                  <a:fillRect/>
                </a:stretch>
              </p:blipFill>
              <p:spPr bwMode="auto">
                <a:xfrm>
                  <a:off x="4574" y="1184"/>
                  <a:ext cx="831" cy="802"/>
                </a:xfrm>
                <a:prstGeom prst="rect">
                  <a:avLst/>
                </a:prstGeom>
                <a:noFill/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</p:pic>
            <p:cxnSp>
              <p:nvCxnSpPr>
                <p:cNvPr id="15455" name="Straight Arrow Connector 27"/>
                <p:cNvCxnSpPr>
                  <a:cxnSpLocks noChangeShapeType="1"/>
                </p:cNvCxnSpPr>
                <p:nvPr/>
              </p:nvCxnSpPr>
              <p:spPr bwMode="auto">
                <a:xfrm flipV="1">
                  <a:off x="4716" y="1579"/>
                  <a:ext cx="193" cy="120"/>
                </a:xfrm>
                <a:prstGeom prst="straightConnector1">
                  <a:avLst/>
                </a:prstGeom>
                <a:noFill/>
                <a:ln w="12700" algn="ctr">
                  <a:solidFill>
                    <a:srgbClr val="FF0000"/>
                  </a:solidFill>
                  <a:round/>
                  <a:tailEnd type="triangle" w="lg" len="lg"/>
                </a:ln>
              </p:spPr>
            </p:cxnSp>
          </p:grpSp>
          <p:sp>
            <p:nvSpPr>
              <p:cNvPr id="15452" name="Rectangle 14"/>
              <p:cNvSpPr>
                <a:spLocks noChangeArrowheads="1"/>
              </p:cNvSpPr>
              <p:nvPr/>
            </p:nvSpPr>
            <p:spPr bwMode="auto">
              <a:xfrm>
                <a:off x="642915" y="426457"/>
                <a:ext cx="1540118" cy="1422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en-US" sz="700" b="0" i="0" dirty="0" err="1"/>
                  <a:t>Cre</a:t>
                </a:r>
                <a:r>
                  <a:rPr lang="en-US" altLang="en-US" sz="700" b="0" i="0" baseline="30000" dirty="0"/>
                  <a:t>-</a:t>
                </a:r>
                <a:r>
                  <a:rPr lang="en-US" altLang="en-US" sz="700" b="0" dirty="0"/>
                  <a:t>                                            </a:t>
                </a:r>
                <a:r>
                  <a:rPr lang="en-US" altLang="en-US" sz="700" b="0" i="1" dirty="0"/>
                  <a:t>Axin1 </a:t>
                </a:r>
                <a:r>
                  <a:rPr lang="en-US" altLang="en-US" sz="700" b="0" dirty="0"/>
                  <a:t>cKO</a:t>
                </a:r>
                <a:r>
                  <a:rPr lang="en-US" altLang="en-US" sz="700" baseline="30000" dirty="0"/>
                  <a:t> </a:t>
                </a:r>
                <a:endParaRPr lang="en-US" altLang="en-US" sz="700" b="0" dirty="0"/>
              </a:p>
            </p:txBody>
          </p:sp>
          <p:sp>
            <p:nvSpPr>
              <p:cNvPr id="338" name="Rectangle 14"/>
              <p:cNvSpPr>
                <a:spLocks noChangeArrowheads="1"/>
              </p:cNvSpPr>
              <p:nvPr/>
            </p:nvSpPr>
            <p:spPr bwMode="auto">
              <a:xfrm>
                <a:off x="1952038" y="573614"/>
                <a:ext cx="335819" cy="1313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en-US" sz="600" b="0" i="0" dirty="0"/>
                  <a:t>E13.5</a:t>
                </a:r>
                <a:endParaRPr lang="en-US" altLang="en-US" sz="600" b="0" dirty="0"/>
              </a:p>
            </p:txBody>
          </p:sp>
          <p:sp>
            <p:nvSpPr>
              <p:cNvPr id="339" name="Rectangle 14"/>
              <p:cNvSpPr>
                <a:spLocks noChangeArrowheads="1"/>
              </p:cNvSpPr>
              <p:nvPr/>
            </p:nvSpPr>
            <p:spPr bwMode="auto">
              <a:xfrm>
                <a:off x="951697" y="571418"/>
                <a:ext cx="330601" cy="1313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en-US" sz="600" b="0" i="0" dirty="0"/>
                  <a:t>E13.5</a:t>
                </a:r>
                <a:endParaRPr lang="en-US" altLang="en-US" sz="600" b="0" dirty="0"/>
              </a:p>
            </p:txBody>
          </p:sp>
          <p:sp>
            <p:nvSpPr>
              <p:cNvPr id="340" name="Rectangle 14"/>
              <p:cNvSpPr>
                <a:spLocks noChangeArrowheads="1"/>
              </p:cNvSpPr>
              <p:nvPr/>
            </p:nvSpPr>
            <p:spPr bwMode="auto">
              <a:xfrm>
                <a:off x="2000419" y="1421854"/>
                <a:ext cx="301193" cy="1313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en-US" sz="600" b="0" i="0" dirty="0"/>
                  <a:t>E16.5</a:t>
                </a:r>
                <a:endParaRPr lang="en-US" altLang="en-US" sz="600" b="0" dirty="0"/>
              </a:p>
            </p:txBody>
          </p:sp>
          <p:sp>
            <p:nvSpPr>
              <p:cNvPr id="341" name="Rectangle 14"/>
              <p:cNvSpPr>
                <a:spLocks noChangeArrowheads="1"/>
              </p:cNvSpPr>
              <p:nvPr/>
            </p:nvSpPr>
            <p:spPr bwMode="auto">
              <a:xfrm>
                <a:off x="952172" y="1425807"/>
                <a:ext cx="330127" cy="1313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en-US" sz="600" b="0" i="0" dirty="0"/>
                  <a:t>E16.5</a:t>
                </a:r>
                <a:endParaRPr lang="en-US" altLang="en-US" sz="600" b="0" dirty="0"/>
              </a:p>
            </p:txBody>
          </p:sp>
          <p:sp>
            <p:nvSpPr>
              <p:cNvPr id="342" name="Rectangle 14"/>
              <p:cNvSpPr>
                <a:spLocks noChangeArrowheads="1"/>
              </p:cNvSpPr>
              <p:nvPr/>
            </p:nvSpPr>
            <p:spPr bwMode="auto">
              <a:xfrm>
                <a:off x="2020341" y="2274046"/>
                <a:ext cx="281746" cy="1313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en-US" sz="600" b="0" i="0" dirty="0"/>
                  <a:t>P7</a:t>
                </a:r>
                <a:endParaRPr lang="en-US" altLang="en-US" sz="600" b="0" dirty="0"/>
              </a:p>
            </p:txBody>
          </p:sp>
          <p:sp>
            <p:nvSpPr>
              <p:cNvPr id="343" name="Rectangle 14"/>
              <p:cNvSpPr>
                <a:spLocks noChangeArrowheads="1"/>
              </p:cNvSpPr>
              <p:nvPr/>
            </p:nvSpPr>
            <p:spPr bwMode="auto">
              <a:xfrm>
                <a:off x="1042767" y="2272289"/>
                <a:ext cx="242852" cy="1313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en-US" sz="600" b="0" i="0" dirty="0"/>
                  <a:t>P7</a:t>
                </a:r>
                <a:endParaRPr lang="en-US" altLang="en-US" sz="600" b="0" dirty="0"/>
              </a:p>
            </p:txBody>
          </p:sp>
        </p:grpSp>
        <p:grpSp>
          <p:nvGrpSpPr>
            <p:cNvPr id="123" name="Group 4"/>
            <p:cNvGrpSpPr/>
            <p:nvPr/>
          </p:nvGrpSpPr>
          <p:grpSpPr>
            <a:xfrm rot="0">
              <a:off x="5550" y="6936"/>
              <a:ext cx="5686" cy="3391"/>
              <a:chOff x="5278336" y="375775"/>
              <a:chExt cx="3552403" cy="1360140"/>
            </a:xfrm>
          </p:grpSpPr>
          <p:pic>
            <p:nvPicPr>
              <p:cNvPr id="124" name="Picture 5" descr="PA WT P34  handlimb"/>
              <p:cNvPicPr preferRelativeResize="0">
                <a:picLocks noChangeArrowheads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919" t="3642" r="-1" b="5827"/>
              <a:stretch>
                <a:fillRect/>
              </a:stretch>
            </p:blipFill>
            <p:spPr bwMode="auto">
              <a:xfrm>
                <a:off x="5362080" y="562046"/>
                <a:ext cx="1088317" cy="1039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5" name="Text Box 12"/>
              <p:cNvSpPr txBox="1">
                <a:spLocks noChangeArrowheads="1"/>
              </p:cNvSpPr>
              <p:nvPr/>
            </p:nvSpPr>
            <p:spPr bwMode="auto">
              <a:xfrm>
                <a:off x="5278336" y="375775"/>
                <a:ext cx="338112" cy="154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31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zh-CN" sz="1000" b="1" i="0" dirty="0">
                    <a:ea typeface="宋体" panose="02010600030101010101" pitchFamily="2" charset="-122"/>
                  </a:rPr>
                  <a:t>F</a:t>
                </a:r>
                <a:endParaRPr lang="en-US" altLang="zh-CN" sz="1000" b="1" i="0" dirty="0">
                  <a:ea typeface="宋体" panose="02010600030101010101" pitchFamily="2" charset="-122"/>
                </a:endParaRPr>
              </a:p>
            </p:txBody>
          </p:sp>
          <p:pic>
            <p:nvPicPr>
              <p:cNvPr id="126" name="Picture 4" descr="PA KO P34  handlimb"/>
              <p:cNvPicPr>
                <a:picLocks noChangeAspect="1" noChangeArrowheads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017"/>
              <a:stretch>
                <a:fillRect/>
              </a:stretch>
            </p:blipFill>
            <p:spPr bwMode="auto">
              <a:xfrm>
                <a:off x="6543506" y="564533"/>
                <a:ext cx="1063515" cy="1035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27" name="Straight Arrow Connector 27"/>
              <p:cNvCxnSpPr>
                <a:cxnSpLocks noChangeShapeType="1"/>
              </p:cNvCxnSpPr>
              <p:nvPr/>
            </p:nvCxnSpPr>
            <p:spPr bwMode="auto">
              <a:xfrm flipV="1">
                <a:off x="7032679" y="1183891"/>
                <a:ext cx="191717" cy="164164"/>
              </a:xfrm>
              <a:prstGeom prst="straightConnector1">
                <a:avLst/>
              </a:prstGeom>
              <a:noFill/>
              <a:ln w="12700">
                <a:solidFill>
                  <a:srgbClr val="FF0000"/>
                </a:solidFill>
                <a:round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128" name="Picture 6" descr="PA KO P35  handlimb"/>
              <p:cNvPicPr>
                <a:picLocks noChangeAspect="1" noChangeArrowheads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84" r="13535"/>
              <a:stretch>
                <a:fillRect/>
              </a:stretch>
            </p:blipFill>
            <p:spPr bwMode="auto">
              <a:xfrm>
                <a:off x="7707514" y="561791"/>
                <a:ext cx="1090998" cy="1035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129" name="Straight Arrow Connector 27"/>
              <p:cNvCxnSpPr>
                <a:cxnSpLocks noChangeShapeType="1"/>
              </p:cNvCxnSpPr>
              <p:nvPr/>
            </p:nvCxnSpPr>
            <p:spPr bwMode="auto">
              <a:xfrm>
                <a:off x="8164340" y="1150215"/>
                <a:ext cx="233307" cy="114894"/>
              </a:xfrm>
              <a:prstGeom prst="straightConnector1">
                <a:avLst/>
              </a:prstGeom>
              <a:noFill/>
              <a:ln w="12700">
                <a:solidFill>
                  <a:srgbClr val="00FF00"/>
                </a:solidFill>
                <a:round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30" name="Text Box 9"/>
              <p:cNvSpPr txBox="1">
                <a:spLocks noChangeArrowheads="1"/>
              </p:cNvSpPr>
              <p:nvPr/>
            </p:nvSpPr>
            <p:spPr bwMode="auto">
              <a:xfrm>
                <a:off x="5689757" y="424654"/>
                <a:ext cx="3140982" cy="135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31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800" b="0" i="0" dirty="0" err="1"/>
                  <a:t>Cre</a:t>
                </a:r>
                <a:r>
                  <a:rPr lang="en-US" altLang="en-US" sz="800" b="0" i="0" baseline="30000" dirty="0"/>
                  <a:t>- </a:t>
                </a:r>
                <a:r>
                  <a:rPr lang="en-US" altLang="en-US" sz="800" b="0" baseline="30000" dirty="0"/>
                  <a:t>                                              </a:t>
                </a:r>
                <a:r>
                  <a:rPr lang="en-US" altLang="en-US" sz="800" b="0" i="1" dirty="0"/>
                  <a:t>Axin1 </a:t>
                </a:r>
                <a:r>
                  <a:rPr lang="en-US" altLang="en-US" sz="800" b="0" dirty="0"/>
                  <a:t>cKO</a:t>
                </a:r>
                <a:r>
                  <a:rPr lang="en-US" altLang="en-US" sz="800" b="0" i="1" baseline="30000" dirty="0"/>
                  <a:t>                                      </a:t>
                </a:r>
                <a:r>
                  <a:rPr lang="en-US" altLang="en-US" sz="800" b="0" i="1" dirty="0" err="1"/>
                  <a:t>Axin1 </a:t>
                </a:r>
                <a:r>
                  <a:rPr lang="en-US" altLang="en-US" sz="800" b="0" dirty="0" err="1"/>
                  <a:t>cKO</a:t>
                </a:r>
                <a:endParaRPr lang="en-US" altLang="en-US" sz="800" b="0" dirty="0" err="1"/>
              </a:p>
            </p:txBody>
          </p:sp>
          <p:sp>
            <p:nvSpPr>
              <p:cNvPr id="131" name="TextBox 64"/>
              <p:cNvSpPr txBox="1">
                <a:spLocks noChangeArrowheads="1"/>
              </p:cNvSpPr>
              <p:nvPr/>
            </p:nvSpPr>
            <p:spPr bwMode="auto">
              <a:xfrm>
                <a:off x="6659040" y="1600738"/>
                <a:ext cx="832446" cy="135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31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800" b="0" i="0" dirty="0"/>
                  <a:t>4-week-old</a:t>
                </a:r>
                <a:endParaRPr lang="en-US" altLang="en-US" sz="800" b="0" i="0" dirty="0"/>
              </a:p>
            </p:txBody>
          </p:sp>
        </p:grpSp>
        <p:grpSp>
          <p:nvGrpSpPr>
            <p:cNvPr id="133" name="组合 132"/>
            <p:cNvGrpSpPr/>
            <p:nvPr/>
          </p:nvGrpSpPr>
          <p:grpSpPr>
            <a:xfrm rot="0">
              <a:off x="120" y="6840"/>
              <a:ext cx="4890" cy="3476"/>
              <a:chOff x="1080" y="1560"/>
              <a:chExt cx="4890" cy="3476"/>
            </a:xfrm>
          </p:grpSpPr>
          <p:sp>
            <p:nvSpPr>
              <p:cNvPr id="134" name="object 3"/>
              <p:cNvSpPr txBox="1"/>
              <p:nvPr/>
            </p:nvSpPr>
            <p:spPr>
              <a:xfrm>
                <a:off x="2393" y="4829"/>
                <a:ext cx="2498" cy="207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noAutofit/>
              </a:bodyPr>
              <a:lstStyle/>
              <a:p>
                <a:pPr marL="12700" algn="ctr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en-US" spc="-5" dirty="0" smtClean="0">
                    <a:latin typeface="Arial" panose="020B0604020202020204"/>
                    <a:cs typeface="Arial" panose="020B0604020202020204"/>
                    <a:sym typeface="+mn-ea"/>
                  </a:rPr>
                  <a:t>*</a:t>
                </a:r>
                <a:r>
                  <a:rPr lang="en-US" i="1" spc="-5" dirty="0" smtClean="0">
                    <a:latin typeface="Arial" panose="020B0604020202020204"/>
                    <a:cs typeface="Arial" panose="020B0604020202020204"/>
                    <a:sym typeface="+mn-ea"/>
                  </a:rPr>
                  <a:t>P </a:t>
                </a:r>
                <a:r>
                  <a:rPr lang="en-US" spc="-5" dirty="0" smtClean="0">
                    <a:latin typeface="Arial" panose="020B0604020202020204"/>
                    <a:cs typeface="Arial" panose="020B0604020202020204"/>
                    <a:sym typeface="+mn-ea"/>
                  </a:rPr>
                  <a:t>&lt; 0.05, </a:t>
                </a:r>
                <a:r>
                  <a:rPr lang="en-US" spc="-5" dirty="0">
                    <a:latin typeface="Arial" panose="020B0604020202020204"/>
                    <a:cs typeface="Arial" panose="020B0604020202020204"/>
                  </a:rPr>
                  <a:t>unpaired </a:t>
                </a:r>
                <a:r>
                  <a:rPr lang="en-US" i="1" spc="-5" dirty="0" smtClean="0">
                    <a:latin typeface="Arial" panose="020B0604020202020204"/>
                    <a:cs typeface="Arial" panose="020B0604020202020204"/>
                  </a:rPr>
                  <a:t>t</a:t>
                </a:r>
                <a:r>
                  <a:rPr lang="en-US" spc="-5" dirty="0" smtClean="0">
                    <a:latin typeface="Arial" panose="020B0604020202020204"/>
                    <a:cs typeface="Arial" panose="020B0604020202020204"/>
                  </a:rPr>
                  <a:t>-test</a:t>
                </a:r>
                <a:endParaRPr lang="en-US" spc="-5" dirty="0">
                  <a:latin typeface="Arial" panose="020B0604020202020204"/>
                  <a:cs typeface="Arial" panose="020B0604020202020204"/>
                </a:endParaRPr>
              </a:p>
            </p:txBody>
          </p:sp>
          <p:grpSp>
            <p:nvGrpSpPr>
              <p:cNvPr id="135" name="组合 134"/>
              <p:cNvGrpSpPr/>
              <p:nvPr/>
            </p:nvGrpSpPr>
            <p:grpSpPr>
              <a:xfrm rot="0">
                <a:off x="3600" y="1836"/>
                <a:ext cx="2370" cy="2771"/>
                <a:chOff x="11582" y="5640"/>
                <a:chExt cx="2370" cy="2771"/>
              </a:xfrm>
            </p:grpSpPr>
            <p:sp>
              <p:nvSpPr>
                <p:cNvPr id="202" name="object 3"/>
                <p:cNvSpPr txBox="1"/>
                <p:nvPr/>
              </p:nvSpPr>
              <p:spPr>
                <a:xfrm>
                  <a:off x="12817" y="6111"/>
                  <a:ext cx="563" cy="249"/>
                </a:xfrm>
                <a:prstGeom prst="rect">
                  <a:avLst/>
                </a:prstGeom>
              </p:spPr>
              <p:txBody>
                <a:bodyPr vert="horz" wrap="square" lIns="0" tIns="12065" rIns="0" bIns="0" rtlCol="0">
                  <a:noAutofit/>
                </a:bodyPr>
                <a:lstStyle/>
                <a:p>
                  <a:pPr marL="12700" algn="ctr">
                    <a:lnSpc>
                      <a:spcPct val="100000"/>
                    </a:lnSpc>
                    <a:spcBef>
                      <a:spcPts val="95"/>
                    </a:spcBef>
                  </a:pPr>
                  <a:r>
                    <a:rPr lang="en-US" sz="1400" spc="-5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*</a:t>
                  </a:r>
                  <a:endParaRPr lang="en-US" sz="1400" spc="-5" dirty="0" smtClean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03" name="直接连接符 202"/>
                <p:cNvCxnSpPr/>
                <p:nvPr/>
              </p:nvCxnSpPr>
              <p:spPr>
                <a:xfrm>
                  <a:off x="12772" y="6360"/>
                  <a:ext cx="668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6" name="矩形 135"/>
                <p:cNvSpPr/>
                <p:nvPr/>
              </p:nvSpPr>
              <p:spPr>
                <a:xfrm rot="16200000">
                  <a:off x="10874" y="7006"/>
                  <a:ext cx="1752" cy="33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altLang="zh-CN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</a:t>
                  </a:r>
                  <a:r>
                    <a:rPr lang="zh-CN" alt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ength of tibia (mm)</a:t>
                  </a:r>
                  <a:endParaRPr lang="zh-CN" alt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7" name="Rectangle 179"/>
                <p:cNvSpPr>
                  <a:spLocks noChangeArrowheads="1"/>
                </p:cNvSpPr>
                <p:nvPr/>
              </p:nvSpPr>
              <p:spPr bwMode="auto">
                <a:xfrm>
                  <a:off x="13163" y="7774"/>
                  <a:ext cx="438" cy="545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Rectangle 180"/>
                <p:cNvSpPr>
                  <a:spLocks noChangeArrowheads="1"/>
                </p:cNvSpPr>
                <p:nvPr/>
              </p:nvSpPr>
              <p:spPr bwMode="auto">
                <a:xfrm>
                  <a:off x="13163" y="7262"/>
                  <a:ext cx="438" cy="36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Rectangle 181"/>
                <p:cNvSpPr>
                  <a:spLocks noChangeArrowheads="1"/>
                </p:cNvSpPr>
                <p:nvPr/>
              </p:nvSpPr>
              <p:spPr bwMode="auto">
                <a:xfrm>
                  <a:off x="12635" y="7774"/>
                  <a:ext cx="438" cy="545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Rectangle 182"/>
                <p:cNvSpPr>
                  <a:spLocks noChangeArrowheads="1"/>
                </p:cNvSpPr>
                <p:nvPr/>
              </p:nvSpPr>
              <p:spPr bwMode="auto">
                <a:xfrm>
                  <a:off x="12635" y="6729"/>
                  <a:ext cx="438" cy="8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2" name="Rectangle 201"/>
                <p:cNvSpPr>
                  <a:spLocks noChangeArrowheads="1"/>
                </p:cNvSpPr>
                <p:nvPr/>
              </p:nvSpPr>
              <p:spPr bwMode="auto">
                <a:xfrm>
                  <a:off x="12134" y="8218"/>
                  <a:ext cx="149" cy="1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kumimoji="0" lang="zh-CN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0</a:t>
                  </a:r>
                  <a:endParaRPr kumimoji="0" lang="zh-CN" altLang="zh-CN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93" name="Rectangle 202"/>
                <p:cNvSpPr>
                  <a:spLocks noChangeArrowheads="1"/>
                </p:cNvSpPr>
                <p:nvPr/>
              </p:nvSpPr>
              <p:spPr bwMode="auto">
                <a:xfrm>
                  <a:off x="12134" y="8025"/>
                  <a:ext cx="148" cy="1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kumimoji="0" lang="zh-CN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5</a:t>
                  </a:r>
                  <a:endParaRPr kumimoji="0" lang="zh-CN" altLang="zh-CN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1" name="Rectangle 203"/>
                <p:cNvSpPr>
                  <a:spLocks noChangeArrowheads="1"/>
                </p:cNvSpPr>
                <p:nvPr/>
              </p:nvSpPr>
              <p:spPr bwMode="auto">
                <a:xfrm>
                  <a:off x="12041" y="7800"/>
                  <a:ext cx="239" cy="1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kumimoji="0" lang="zh-CN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10</a:t>
                  </a:r>
                  <a:endParaRPr kumimoji="0" lang="zh-CN" altLang="zh-CN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2" name="Freeform 204"/>
                <p:cNvSpPr>
                  <a:spLocks noEditPoints="1"/>
                </p:cNvSpPr>
                <p:nvPr/>
              </p:nvSpPr>
              <p:spPr bwMode="auto">
                <a:xfrm>
                  <a:off x="12230" y="7782"/>
                  <a:ext cx="150" cy="545"/>
                </a:xfrm>
                <a:custGeom>
                  <a:avLst/>
                  <a:gdLst>
                    <a:gd name="T0" fmla="*/ 23 w 60"/>
                    <a:gd name="T1" fmla="*/ 218 h 218"/>
                    <a:gd name="T2" fmla="*/ 23 w 60"/>
                    <a:gd name="T3" fmla="*/ 0 h 218"/>
                    <a:gd name="T4" fmla="*/ 0 w 60"/>
                    <a:gd name="T5" fmla="*/ 2 h 218"/>
                    <a:gd name="T6" fmla="*/ 46 w 60"/>
                    <a:gd name="T7" fmla="*/ 2 h 218"/>
                    <a:gd name="T8" fmla="*/ 23 w 60"/>
                    <a:gd name="T9" fmla="*/ 215 h 218"/>
                    <a:gd name="T10" fmla="*/ 60 w 60"/>
                    <a:gd name="T11" fmla="*/ 215 h 218"/>
                    <a:gd name="T12" fmla="*/ 23 w 60"/>
                    <a:gd name="T13" fmla="*/ 133 h 218"/>
                    <a:gd name="T14" fmla="*/ 60 w 60"/>
                    <a:gd name="T15" fmla="*/ 133 h 218"/>
                    <a:gd name="T16" fmla="*/ 23 w 60"/>
                    <a:gd name="T17" fmla="*/ 49 h 218"/>
                    <a:gd name="T18" fmla="*/ 60 w 60"/>
                    <a:gd name="T19" fmla="*/ 49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0" h="218">
                      <a:moveTo>
                        <a:pt x="23" y="218"/>
                      </a:moveTo>
                      <a:lnTo>
                        <a:pt x="23" y="0"/>
                      </a:lnTo>
                      <a:moveTo>
                        <a:pt x="0" y="2"/>
                      </a:moveTo>
                      <a:lnTo>
                        <a:pt x="46" y="2"/>
                      </a:lnTo>
                      <a:moveTo>
                        <a:pt x="23" y="215"/>
                      </a:moveTo>
                      <a:lnTo>
                        <a:pt x="60" y="215"/>
                      </a:lnTo>
                      <a:moveTo>
                        <a:pt x="23" y="133"/>
                      </a:moveTo>
                      <a:lnTo>
                        <a:pt x="60" y="133"/>
                      </a:lnTo>
                      <a:moveTo>
                        <a:pt x="23" y="49"/>
                      </a:moveTo>
                      <a:lnTo>
                        <a:pt x="60" y="49"/>
                      </a:lnTo>
                    </a:path>
                  </a:pathLst>
                </a:custGeom>
                <a:noFill/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1" name="Rectangle 208"/>
                <p:cNvSpPr>
                  <a:spLocks noChangeArrowheads="1"/>
                </p:cNvSpPr>
                <p:nvPr/>
              </p:nvSpPr>
              <p:spPr bwMode="auto">
                <a:xfrm>
                  <a:off x="11919" y="5933"/>
                  <a:ext cx="365" cy="1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kumimoji="0" lang="zh-CN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14.0</a:t>
                  </a:r>
                  <a:endParaRPr kumimoji="0" lang="zh-CN" altLang="zh-CN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04" name="Freeform 209"/>
                <p:cNvSpPr>
                  <a:spLocks noEditPoints="1"/>
                </p:cNvSpPr>
                <p:nvPr/>
              </p:nvSpPr>
              <p:spPr bwMode="auto">
                <a:xfrm>
                  <a:off x="12230" y="6014"/>
                  <a:ext cx="150" cy="1607"/>
                </a:xfrm>
                <a:custGeom>
                  <a:avLst/>
                  <a:gdLst>
                    <a:gd name="T0" fmla="*/ 23 w 60"/>
                    <a:gd name="T1" fmla="*/ 643 h 643"/>
                    <a:gd name="T2" fmla="*/ 23 w 60"/>
                    <a:gd name="T3" fmla="*/ 0 h 643"/>
                    <a:gd name="T4" fmla="*/ 0 w 60"/>
                    <a:gd name="T5" fmla="*/ 640 h 643"/>
                    <a:gd name="T6" fmla="*/ 46 w 60"/>
                    <a:gd name="T7" fmla="*/ 640 h 643"/>
                    <a:gd name="T8" fmla="*/ 23 w 60"/>
                    <a:gd name="T9" fmla="*/ 428 h 643"/>
                    <a:gd name="T10" fmla="*/ 60 w 60"/>
                    <a:gd name="T11" fmla="*/ 428 h 643"/>
                    <a:gd name="T12" fmla="*/ 23 w 60"/>
                    <a:gd name="T13" fmla="*/ 215 h 643"/>
                    <a:gd name="T14" fmla="*/ 60 w 60"/>
                    <a:gd name="T15" fmla="*/ 215 h 643"/>
                    <a:gd name="T16" fmla="*/ 23 w 60"/>
                    <a:gd name="T17" fmla="*/ 2 h 643"/>
                    <a:gd name="T18" fmla="*/ 60 w 60"/>
                    <a:gd name="T19" fmla="*/ 2 h 6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0" h="643">
                      <a:moveTo>
                        <a:pt x="23" y="643"/>
                      </a:moveTo>
                      <a:lnTo>
                        <a:pt x="23" y="0"/>
                      </a:lnTo>
                      <a:moveTo>
                        <a:pt x="0" y="640"/>
                      </a:moveTo>
                      <a:lnTo>
                        <a:pt x="46" y="640"/>
                      </a:lnTo>
                      <a:moveTo>
                        <a:pt x="23" y="428"/>
                      </a:moveTo>
                      <a:lnTo>
                        <a:pt x="60" y="428"/>
                      </a:lnTo>
                      <a:moveTo>
                        <a:pt x="23" y="215"/>
                      </a:moveTo>
                      <a:lnTo>
                        <a:pt x="60" y="215"/>
                      </a:lnTo>
                      <a:moveTo>
                        <a:pt x="23" y="2"/>
                      </a:moveTo>
                      <a:lnTo>
                        <a:pt x="60" y="2"/>
                      </a:lnTo>
                    </a:path>
                  </a:pathLst>
                </a:custGeom>
                <a:noFill/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5" name="Line 210"/>
                <p:cNvSpPr>
                  <a:spLocks noChangeShapeType="1"/>
                </p:cNvSpPr>
                <p:nvPr/>
              </p:nvSpPr>
              <p:spPr bwMode="auto">
                <a:xfrm>
                  <a:off x="13380" y="7059"/>
                  <a:ext cx="0" cy="202"/>
                </a:xfrm>
                <a:prstGeom prst="line">
                  <a:avLst/>
                </a:prstGeom>
                <a:noFill/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Line 211"/>
                <p:cNvSpPr>
                  <a:spLocks noChangeShapeType="1"/>
                </p:cNvSpPr>
                <p:nvPr/>
              </p:nvSpPr>
              <p:spPr bwMode="auto">
                <a:xfrm>
                  <a:off x="13380" y="7262"/>
                  <a:ext cx="0" cy="202"/>
                </a:xfrm>
                <a:prstGeom prst="line">
                  <a:avLst/>
                </a:prstGeom>
                <a:noFill/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Line 212"/>
                <p:cNvSpPr>
                  <a:spLocks noChangeShapeType="1"/>
                </p:cNvSpPr>
                <p:nvPr/>
              </p:nvSpPr>
              <p:spPr bwMode="auto">
                <a:xfrm>
                  <a:off x="13273" y="7059"/>
                  <a:ext cx="218" cy="0"/>
                </a:xfrm>
                <a:prstGeom prst="line">
                  <a:avLst/>
                </a:prstGeom>
                <a:noFill/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Line 213"/>
                <p:cNvSpPr>
                  <a:spLocks noChangeShapeType="1"/>
                </p:cNvSpPr>
                <p:nvPr/>
              </p:nvSpPr>
              <p:spPr bwMode="auto">
                <a:xfrm>
                  <a:off x="13273" y="7464"/>
                  <a:ext cx="218" cy="0"/>
                </a:xfrm>
                <a:prstGeom prst="line">
                  <a:avLst/>
                </a:prstGeom>
                <a:noFill/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Oval 214"/>
                <p:cNvSpPr>
                  <a:spLocks noChangeArrowheads="1"/>
                </p:cNvSpPr>
                <p:nvPr/>
              </p:nvSpPr>
              <p:spPr bwMode="auto">
                <a:xfrm>
                  <a:off x="13348" y="7184"/>
                  <a:ext cx="68" cy="67"/>
                </a:xfrm>
                <a:prstGeom prst="ellipse">
                  <a:avLst/>
                </a:prstGeom>
                <a:solidFill>
                  <a:srgbClr val="D4D4D4"/>
                </a:solidFill>
                <a:ln w="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Oval 215"/>
                <p:cNvSpPr>
                  <a:spLocks noChangeArrowheads="1"/>
                </p:cNvSpPr>
                <p:nvPr/>
              </p:nvSpPr>
              <p:spPr bwMode="auto">
                <a:xfrm>
                  <a:off x="13348" y="7184"/>
                  <a:ext cx="68" cy="67"/>
                </a:xfrm>
                <a:prstGeom prst="ellipse">
                  <a:avLst/>
                </a:prstGeom>
                <a:solidFill>
                  <a:schemeClr val="tx1"/>
                </a:solidFill>
                <a:ln w="1588" cap="flat">
                  <a:solidFill>
                    <a:schemeClr val="tx1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1" name="Oval 216"/>
                <p:cNvSpPr>
                  <a:spLocks noChangeArrowheads="1"/>
                </p:cNvSpPr>
                <p:nvPr/>
              </p:nvSpPr>
              <p:spPr bwMode="auto">
                <a:xfrm>
                  <a:off x="13348" y="7049"/>
                  <a:ext cx="68" cy="70"/>
                </a:xfrm>
                <a:prstGeom prst="ellipse">
                  <a:avLst/>
                </a:prstGeom>
                <a:solidFill>
                  <a:srgbClr val="D4D4D4"/>
                </a:solidFill>
                <a:ln w="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2" name="Oval 217"/>
                <p:cNvSpPr>
                  <a:spLocks noChangeArrowheads="1"/>
                </p:cNvSpPr>
                <p:nvPr/>
              </p:nvSpPr>
              <p:spPr bwMode="auto">
                <a:xfrm>
                  <a:off x="13348" y="7049"/>
                  <a:ext cx="68" cy="70"/>
                </a:xfrm>
                <a:prstGeom prst="ellipse">
                  <a:avLst/>
                </a:prstGeom>
                <a:solidFill>
                  <a:schemeClr val="tx1"/>
                </a:solidFill>
                <a:ln w="1588" cap="flat">
                  <a:solidFill>
                    <a:schemeClr val="tx1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3" name="Oval 218"/>
                <p:cNvSpPr>
                  <a:spLocks noChangeArrowheads="1"/>
                </p:cNvSpPr>
                <p:nvPr/>
              </p:nvSpPr>
              <p:spPr bwMode="auto">
                <a:xfrm>
                  <a:off x="13348" y="7447"/>
                  <a:ext cx="68" cy="70"/>
                </a:xfrm>
                <a:prstGeom prst="ellipse">
                  <a:avLst/>
                </a:prstGeom>
                <a:solidFill>
                  <a:srgbClr val="D4D4D4"/>
                </a:solidFill>
                <a:ln w="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" name="Oval 219"/>
                <p:cNvSpPr>
                  <a:spLocks noChangeArrowheads="1"/>
                </p:cNvSpPr>
                <p:nvPr/>
              </p:nvSpPr>
              <p:spPr bwMode="auto">
                <a:xfrm>
                  <a:off x="13348" y="7447"/>
                  <a:ext cx="68" cy="70"/>
                </a:xfrm>
                <a:prstGeom prst="ellipse">
                  <a:avLst/>
                </a:prstGeom>
                <a:solidFill>
                  <a:schemeClr val="tx1"/>
                </a:solidFill>
                <a:ln w="1588" cap="flat">
                  <a:solidFill>
                    <a:schemeClr val="tx1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" name="Line 220"/>
                <p:cNvSpPr>
                  <a:spLocks noChangeShapeType="1"/>
                </p:cNvSpPr>
                <p:nvPr/>
              </p:nvSpPr>
              <p:spPr bwMode="auto">
                <a:xfrm>
                  <a:off x="12855" y="6574"/>
                  <a:ext cx="0" cy="155"/>
                </a:xfrm>
                <a:prstGeom prst="line">
                  <a:avLst/>
                </a:prstGeom>
                <a:noFill/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6" name="Line 221"/>
                <p:cNvSpPr>
                  <a:spLocks noChangeShapeType="1"/>
                </p:cNvSpPr>
                <p:nvPr/>
              </p:nvSpPr>
              <p:spPr bwMode="auto">
                <a:xfrm>
                  <a:off x="12855" y="6729"/>
                  <a:ext cx="0" cy="152"/>
                </a:xfrm>
                <a:prstGeom prst="line">
                  <a:avLst/>
                </a:prstGeom>
                <a:noFill/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7" name="Line 222"/>
                <p:cNvSpPr>
                  <a:spLocks noChangeShapeType="1"/>
                </p:cNvSpPr>
                <p:nvPr/>
              </p:nvSpPr>
              <p:spPr bwMode="auto">
                <a:xfrm>
                  <a:off x="12745" y="6574"/>
                  <a:ext cx="218" cy="0"/>
                </a:xfrm>
                <a:prstGeom prst="line">
                  <a:avLst/>
                </a:prstGeom>
                <a:noFill/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8" name="Line 223"/>
                <p:cNvSpPr>
                  <a:spLocks noChangeShapeType="1"/>
                </p:cNvSpPr>
                <p:nvPr/>
              </p:nvSpPr>
              <p:spPr bwMode="auto">
                <a:xfrm>
                  <a:off x="12745" y="6882"/>
                  <a:ext cx="218" cy="0"/>
                </a:xfrm>
                <a:prstGeom prst="line">
                  <a:avLst/>
                </a:prstGeom>
                <a:noFill/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" name="Oval 224"/>
                <p:cNvSpPr>
                  <a:spLocks noChangeArrowheads="1"/>
                </p:cNvSpPr>
                <p:nvPr/>
              </p:nvSpPr>
              <p:spPr bwMode="auto">
                <a:xfrm>
                  <a:off x="12888" y="6782"/>
                  <a:ext cx="70" cy="70"/>
                </a:xfrm>
                <a:prstGeom prst="ellipse">
                  <a:avLst/>
                </a:prstGeom>
                <a:solidFill>
                  <a:srgbClr val="D4D4D4"/>
                </a:solidFill>
                <a:ln w="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0" name="Oval 225"/>
                <p:cNvSpPr>
                  <a:spLocks noChangeArrowheads="1"/>
                </p:cNvSpPr>
                <p:nvPr/>
              </p:nvSpPr>
              <p:spPr bwMode="auto">
                <a:xfrm>
                  <a:off x="12888" y="6782"/>
                  <a:ext cx="70" cy="70"/>
                </a:xfrm>
                <a:prstGeom prst="ellipse">
                  <a:avLst/>
                </a:prstGeom>
                <a:solidFill>
                  <a:schemeClr val="tx1"/>
                </a:solidFill>
                <a:ln w="1588" cap="flat">
                  <a:solidFill>
                    <a:schemeClr val="tx1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1" name="Oval 226"/>
                <p:cNvSpPr>
                  <a:spLocks noChangeArrowheads="1"/>
                </p:cNvSpPr>
                <p:nvPr/>
              </p:nvSpPr>
              <p:spPr bwMode="auto">
                <a:xfrm>
                  <a:off x="12750" y="6782"/>
                  <a:ext cx="70" cy="70"/>
                </a:xfrm>
                <a:prstGeom prst="ellipse">
                  <a:avLst/>
                </a:prstGeom>
                <a:solidFill>
                  <a:srgbClr val="D4D4D4"/>
                </a:solidFill>
                <a:ln w="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2" name="Oval 227"/>
                <p:cNvSpPr>
                  <a:spLocks noChangeArrowheads="1"/>
                </p:cNvSpPr>
                <p:nvPr/>
              </p:nvSpPr>
              <p:spPr bwMode="auto">
                <a:xfrm>
                  <a:off x="12750" y="6782"/>
                  <a:ext cx="70" cy="70"/>
                </a:xfrm>
                <a:prstGeom prst="ellipse">
                  <a:avLst/>
                </a:prstGeom>
                <a:solidFill>
                  <a:schemeClr val="tx1"/>
                </a:solidFill>
                <a:ln w="1588" cap="flat">
                  <a:solidFill>
                    <a:schemeClr val="tx1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3" name="Oval 228"/>
                <p:cNvSpPr>
                  <a:spLocks noChangeArrowheads="1"/>
                </p:cNvSpPr>
                <p:nvPr/>
              </p:nvSpPr>
              <p:spPr bwMode="auto">
                <a:xfrm>
                  <a:off x="12820" y="6517"/>
                  <a:ext cx="68" cy="70"/>
                </a:xfrm>
                <a:prstGeom prst="ellipse">
                  <a:avLst/>
                </a:prstGeom>
                <a:solidFill>
                  <a:srgbClr val="D4D4D4"/>
                </a:solidFill>
                <a:ln w="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4" name="Oval 229"/>
                <p:cNvSpPr>
                  <a:spLocks noChangeArrowheads="1"/>
                </p:cNvSpPr>
                <p:nvPr/>
              </p:nvSpPr>
              <p:spPr bwMode="auto">
                <a:xfrm>
                  <a:off x="12820" y="6517"/>
                  <a:ext cx="68" cy="70"/>
                </a:xfrm>
                <a:prstGeom prst="ellipse">
                  <a:avLst/>
                </a:prstGeom>
                <a:solidFill>
                  <a:schemeClr val="tx1"/>
                </a:solidFill>
                <a:ln w="1588" cap="flat">
                  <a:solidFill>
                    <a:schemeClr val="tx1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grpSp>
              <p:nvGrpSpPr>
                <p:cNvPr id="151" name="组合 150"/>
                <p:cNvGrpSpPr/>
                <p:nvPr/>
              </p:nvGrpSpPr>
              <p:grpSpPr>
                <a:xfrm>
                  <a:off x="12636" y="5640"/>
                  <a:ext cx="1316" cy="531"/>
                  <a:chOff x="12636" y="5501"/>
                  <a:chExt cx="1316" cy="531"/>
                </a:xfrm>
              </p:grpSpPr>
              <p:sp>
                <p:nvSpPr>
                  <p:cNvPr id="152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787" y="5501"/>
                    <a:ext cx="1165" cy="53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square"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650" b="0" i="0" dirty="0" err="1">
                        <a:ea typeface="宋体" panose="02010600030101010101" pitchFamily="2" charset="-122"/>
                      </a:rPr>
                      <a:t>Cre</a:t>
                    </a:r>
                    <a:r>
                      <a:rPr lang="en-US" altLang="zh-CN" sz="650" b="0" i="0" baseline="30000" dirty="0">
                        <a:ea typeface="宋体" panose="02010600030101010101" pitchFamily="2" charset="-122"/>
                      </a:rPr>
                      <a:t>-</a:t>
                    </a:r>
                    <a:r>
                      <a:rPr lang="en-US" altLang="zh-CN" sz="650" b="0" i="0" dirty="0">
                        <a:ea typeface="宋体" panose="02010600030101010101" pitchFamily="2" charset="-122"/>
                      </a:rPr>
                      <a:t>                                       </a:t>
                    </a:r>
                    <a:r>
                      <a:rPr lang="en-US" altLang="zh-CN" sz="650" b="0" i="1" dirty="0">
                        <a:ea typeface="宋体" panose="02010600030101010101" pitchFamily="2" charset="-122"/>
                      </a:rPr>
                      <a:t>                              Axin1 cKO  </a:t>
                    </a:r>
                    <a:r>
                      <a:rPr lang="en-US" altLang="zh-CN" sz="650" b="0" i="0" dirty="0">
                        <a:ea typeface="宋体" panose="02010600030101010101" pitchFamily="2" charset="-122"/>
                      </a:rPr>
                      <a:t>                             </a:t>
                    </a:r>
                    <a:endParaRPr lang="en-US" altLang="zh-CN" sz="650" b="0" i="1" baseline="30000" dirty="0"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153" name="Group 247"/>
                  <p:cNvGrpSpPr/>
                  <p:nvPr/>
                </p:nvGrpSpPr>
                <p:grpSpPr>
                  <a:xfrm rot="0">
                    <a:off x="12636" y="5597"/>
                    <a:ext cx="215" cy="259"/>
                    <a:chOff x="3264422" y="4826387"/>
                    <a:chExt cx="139812" cy="196021"/>
                  </a:xfrm>
                </p:grpSpPr>
                <p:sp>
                  <p:nvSpPr>
                    <p:cNvPr id="154" name="Rectangle 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4422" y="4826387"/>
                      <a:ext cx="139812" cy="82233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 w="12700">
                      <a:noFill/>
                      <a:miter lim="800000"/>
                      <a:tailEnd type="none" w="lg" len="lg"/>
                    </a:ln>
                  </p:spPr>
                  <p:txBody>
                    <a:bodyPr wrap="none" anchor="ctr"/>
                    <a:p>
                      <a:endParaRPr lang="zh-CN" altLang="en-US" sz="1800" b="0" i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55" name="Rectangle 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4422" y="4940175"/>
                      <a:ext cx="139812" cy="82233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12700">
                      <a:noFill/>
                      <a:miter lim="800000"/>
                      <a:tailEnd type="none" w="lg" len="lg"/>
                    </a:ln>
                  </p:spPr>
                  <p:txBody>
                    <a:bodyPr wrap="none" anchor="ctr"/>
                    <a:p>
                      <a:endParaRPr lang="zh-CN" altLang="en-US" sz="1800" b="0" i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</p:grpSp>
            </p:grpSp>
            <p:sp>
              <p:nvSpPr>
                <p:cNvPr id="156" name="Rectangle 208"/>
                <p:cNvSpPr>
                  <a:spLocks noChangeArrowheads="1"/>
                </p:cNvSpPr>
                <p:nvPr/>
              </p:nvSpPr>
              <p:spPr bwMode="auto">
                <a:xfrm>
                  <a:off x="11919" y="6455"/>
                  <a:ext cx="365" cy="1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kumimoji="0" lang="zh-CN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</a:t>
                  </a:r>
                  <a:r>
                    <a:rPr kumimoji="0" lang="en-US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3</a:t>
                  </a:r>
                  <a:r>
                    <a:rPr kumimoji="0" lang="zh-CN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.</a:t>
                  </a:r>
                  <a:r>
                    <a:rPr kumimoji="0" lang="en-US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6</a:t>
                  </a:r>
                  <a:endPara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7" name="Rectangle 208"/>
                <p:cNvSpPr>
                  <a:spLocks noChangeArrowheads="1"/>
                </p:cNvSpPr>
                <p:nvPr/>
              </p:nvSpPr>
              <p:spPr bwMode="auto">
                <a:xfrm>
                  <a:off x="11919" y="6987"/>
                  <a:ext cx="365" cy="1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kumimoji="0" lang="zh-CN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</a:t>
                  </a:r>
                  <a:r>
                    <a:rPr kumimoji="0" lang="en-US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3</a:t>
                  </a:r>
                  <a:r>
                    <a:rPr kumimoji="0" lang="zh-CN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.</a:t>
                  </a:r>
                  <a:r>
                    <a:rPr kumimoji="0" lang="en-US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2</a:t>
                  </a:r>
                  <a:endPara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8" name="Rectangle 208"/>
                <p:cNvSpPr>
                  <a:spLocks noChangeArrowheads="1"/>
                </p:cNvSpPr>
                <p:nvPr/>
              </p:nvSpPr>
              <p:spPr bwMode="auto">
                <a:xfrm>
                  <a:off x="11919" y="7517"/>
                  <a:ext cx="365" cy="1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kumimoji="0" lang="zh-CN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</a:t>
                  </a:r>
                  <a:r>
                    <a:rPr kumimoji="0" lang="en-US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2</a:t>
                  </a:r>
                  <a:r>
                    <a:rPr kumimoji="0" lang="zh-CN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.</a:t>
                  </a:r>
                  <a:r>
                    <a:rPr kumimoji="0" lang="en-US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8</a:t>
                  </a:r>
                  <a:endPara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cxnSp>
              <p:nvCxnSpPr>
                <p:cNvPr id="159" name="直接连接符 158"/>
                <p:cNvCxnSpPr/>
                <p:nvPr/>
              </p:nvCxnSpPr>
              <p:spPr>
                <a:xfrm>
                  <a:off x="12380" y="8319"/>
                  <a:ext cx="1572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0" name="组合 159"/>
              <p:cNvGrpSpPr/>
              <p:nvPr/>
            </p:nvGrpSpPr>
            <p:grpSpPr>
              <a:xfrm rot="0">
                <a:off x="1080" y="1560"/>
                <a:ext cx="2291" cy="3264"/>
                <a:chOff x="3840" y="6121"/>
                <a:chExt cx="2291" cy="3264"/>
              </a:xfrm>
            </p:grpSpPr>
            <p:sp>
              <p:nvSpPr>
                <p:cNvPr id="161" name="object 3"/>
                <p:cNvSpPr txBox="1"/>
                <p:nvPr/>
              </p:nvSpPr>
              <p:spPr>
                <a:xfrm>
                  <a:off x="4949" y="6623"/>
                  <a:ext cx="563" cy="249"/>
                </a:xfrm>
                <a:prstGeom prst="rect">
                  <a:avLst/>
                </a:prstGeom>
              </p:spPr>
              <p:txBody>
                <a:bodyPr vert="horz" wrap="square" lIns="0" tIns="12065" rIns="0" bIns="0" rtlCol="0">
                  <a:noAutofit/>
                </a:bodyPr>
                <a:lstStyle/>
                <a:p>
                  <a:pPr marL="12700" algn="ctr">
                    <a:lnSpc>
                      <a:spcPct val="100000"/>
                    </a:lnSpc>
                    <a:spcBef>
                      <a:spcPts val="95"/>
                    </a:spcBef>
                  </a:pPr>
                  <a:r>
                    <a:rPr lang="en-US" sz="1400" spc="-5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*</a:t>
                  </a:r>
                  <a:endParaRPr lang="en-US" sz="1400" spc="-5" dirty="0" smtClean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00" name="直接连接符 199"/>
                <p:cNvCxnSpPr/>
                <p:nvPr/>
              </p:nvCxnSpPr>
              <p:spPr>
                <a:xfrm>
                  <a:off x="4900" y="6899"/>
                  <a:ext cx="668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2" name="矩形 161"/>
                <p:cNvSpPr/>
                <p:nvPr/>
              </p:nvSpPr>
              <p:spPr>
                <a:xfrm rot="16200000">
                  <a:off x="3097" y="7820"/>
                  <a:ext cx="1822" cy="33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L</a:t>
                  </a:r>
                  <a:r>
                    <a:rPr lang="zh-CN" alt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ength of femur (mm)</a:t>
                  </a:r>
                  <a:endParaRPr lang="zh-CN" altLang="en-US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3" name="Rectangle 426"/>
                <p:cNvSpPr>
                  <a:spLocks noChangeArrowheads="1"/>
                </p:cNvSpPr>
                <p:nvPr/>
              </p:nvSpPr>
              <p:spPr bwMode="auto">
                <a:xfrm>
                  <a:off x="5285" y="7695"/>
                  <a:ext cx="430" cy="1375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4" name="Rectangle 427"/>
                <p:cNvSpPr>
                  <a:spLocks noChangeArrowheads="1"/>
                </p:cNvSpPr>
                <p:nvPr/>
              </p:nvSpPr>
              <p:spPr bwMode="auto">
                <a:xfrm>
                  <a:off x="4765" y="7255"/>
                  <a:ext cx="430" cy="1815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5" name="Rectangle 453"/>
                <p:cNvSpPr>
                  <a:spLocks noChangeArrowheads="1"/>
                </p:cNvSpPr>
                <p:nvPr/>
              </p:nvSpPr>
              <p:spPr bwMode="auto">
                <a:xfrm>
                  <a:off x="4177" y="6706"/>
                  <a:ext cx="243" cy="1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kumimoji="0" lang="zh-CN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14</a:t>
                  </a:r>
                  <a:endParaRPr kumimoji="0" lang="zh-CN" altLang="zh-CN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6" name="Freeform 454"/>
                <p:cNvSpPr>
                  <a:spLocks noEditPoints="1"/>
                </p:cNvSpPr>
                <p:nvPr/>
              </p:nvSpPr>
              <p:spPr bwMode="auto">
                <a:xfrm>
                  <a:off x="4420" y="6800"/>
                  <a:ext cx="90" cy="2275"/>
                </a:xfrm>
                <a:custGeom>
                  <a:avLst/>
                  <a:gdLst>
                    <a:gd name="T0" fmla="*/ 0 w 36"/>
                    <a:gd name="T1" fmla="*/ 910 h 910"/>
                    <a:gd name="T2" fmla="*/ 0 w 36"/>
                    <a:gd name="T3" fmla="*/ 0 h 910"/>
                    <a:gd name="T4" fmla="*/ 0 w 36"/>
                    <a:gd name="T5" fmla="*/ 908 h 910"/>
                    <a:gd name="T6" fmla="*/ 36 w 36"/>
                    <a:gd name="T7" fmla="*/ 908 h 910"/>
                    <a:gd name="T8" fmla="*/ 0 w 36"/>
                    <a:gd name="T9" fmla="*/ 779 h 910"/>
                    <a:gd name="T10" fmla="*/ 36 w 36"/>
                    <a:gd name="T11" fmla="*/ 779 h 910"/>
                    <a:gd name="T12" fmla="*/ 0 w 36"/>
                    <a:gd name="T13" fmla="*/ 650 h 910"/>
                    <a:gd name="T14" fmla="*/ 36 w 36"/>
                    <a:gd name="T15" fmla="*/ 650 h 910"/>
                    <a:gd name="T16" fmla="*/ 0 w 36"/>
                    <a:gd name="T17" fmla="*/ 520 h 910"/>
                    <a:gd name="T18" fmla="*/ 36 w 36"/>
                    <a:gd name="T19" fmla="*/ 520 h 910"/>
                    <a:gd name="T20" fmla="*/ 0 w 36"/>
                    <a:gd name="T21" fmla="*/ 391 h 910"/>
                    <a:gd name="T22" fmla="*/ 36 w 36"/>
                    <a:gd name="T23" fmla="*/ 391 h 910"/>
                    <a:gd name="T24" fmla="*/ 0 w 36"/>
                    <a:gd name="T25" fmla="*/ 261 h 910"/>
                    <a:gd name="T26" fmla="*/ 36 w 36"/>
                    <a:gd name="T27" fmla="*/ 261 h 910"/>
                    <a:gd name="T28" fmla="*/ 0 w 36"/>
                    <a:gd name="T29" fmla="*/ 132 h 910"/>
                    <a:gd name="T30" fmla="*/ 36 w 36"/>
                    <a:gd name="T31" fmla="*/ 132 h 910"/>
                    <a:gd name="T32" fmla="*/ 0 w 36"/>
                    <a:gd name="T33" fmla="*/ 2 h 910"/>
                    <a:gd name="T34" fmla="*/ 36 w 36"/>
                    <a:gd name="T35" fmla="*/ 2 h 9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" h="910">
                      <a:moveTo>
                        <a:pt x="0" y="910"/>
                      </a:moveTo>
                      <a:lnTo>
                        <a:pt x="0" y="0"/>
                      </a:lnTo>
                      <a:moveTo>
                        <a:pt x="0" y="908"/>
                      </a:moveTo>
                      <a:lnTo>
                        <a:pt x="36" y="908"/>
                      </a:lnTo>
                      <a:moveTo>
                        <a:pt x="0" y="779"/>
                      </a:moveTo>
                      <a:lnTo>
                        <a:pt x="36" y="779"/>
                      </a:lnTo>
                      <a:moveTo>
                        <a:pt x="0" y="650"/>
                      </a:moveTo>
                      <a:lnTo>
                        <a:pt x="36" y="650"/>
                      </a:lnTo>
                      <a:moveTo>
                        <a:pt x="0" y="520"/>
                      </a:moveTo>
                      <a:lnTo>
                        <a:pt x="36" y="520"/>
                      </a:lnTo>
                      <a:moveTo>
                        <a:pt x="0" y="391"/>
                      </a:moveTo>
                      <a:lnTo>
                        <a:pt x="36" y="391"/>
                      </a:lnTo>
                      <a:moveTo>
                        <a:pt x="0" y="261"/>
                      </a:moveTo>
                      <a:lnTo>
                        <a:pt x="36" y="261"/>
                      </a:lnTo>
                      <a:moveTo>
                        <a:pt x="0" y="132"/>
                      </a:moveTo>
                      <a:lnTo>
                        <a:pt x="36" y="132"/>
                      </a:lnTo>
                      <a:moveTo>
                        <a:pt x="0" y="2"/>
                      </a:moveTo>
                      <a:lnTo>
                        <a:pt x="36" y="2"/>
                      </a:lnTo>
                    </a:path>
                  </a:pathLst>
                </a:custGeom>
                <a:noFill/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7" name="Line 455"/>
                <p:cNvSpPr>
                  <a:spLocks noChangeShapeType="1"/>
                </p:cNvSpPr>
                <p:nvPr/>
              </p:nvSpPr>
              <p:spPr bwMode="auto">
                <a:xfrm>
                  <a:off x="5500" y="7633"/>
                  <a:ext cx="0" cy="63"/>
                </a:xfrm>
                <a:prstGeom prst="line">
                  <a:avLst/>
                </a:prstGeom>
                <a:noFill/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8" name="Line 456"/>
                <p:cNvSpPr>
                  <a:spLocks noChangeShapeType="1"/>
                </p:cNvSpPr>
                <p:nvPr/>
              </p:nvSpPr>
              <p:spPr bwMode="auto">
                <a:xfrm>
                  <a:off x="5500" y="7695"/>
                  <a:ext cx="0" cy="68"/>
                </a:xfrm>
                <a:prstGeom prst="line">
                  <a:avLst/>
                </a:prstGeom>
                <a:noFill/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9" name="Line 457"/>
                <p:cNvSpPr>
                  <a:spLocks noChangeShapeType="1"/>
                </p:cNvSpPr>
                <p:nvPr/>
              </p:nvSpPr>
              <p:spPr bwMode="auto">
                <a:xfrm>
                  <a:off x="5393" y="7633"/>
                  <a:ext cx="215" cy="0"/>
                </a:xfrm>
                <a:prstGeom prst="line">
                  <a:avLst/>
                </a:prstGeom>
                <a:noFill/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0" name="Line 458"/>
                <p:cNvSpPr>
                  <a:spLocks noChangeShapeType="1"/>
                </p:cNvSpPr>
                <p:nvPr/>
              </p:nvSpPr>
              <p:spPr bwMode="auto">
                <a:xfrm>
                  <a:off x="5393" y="7763"/>
                  <a:ext cx="215" cy="0"/>
                </a:xfrm>
                <a:prstGeom prst="line">
                  <a:avLst/>
                </a:prstGeom>
                <a:noFill/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1" name="Oval 459"/>
                <p:cNvSpPr>
                  <a:spLocks noChangeArrowheads="1"/>
                </p:cNvSpPr>
                <p:nvPr/>
              </p:nvSpPr>
              <p:spPr bwMode="auto">
                <a:xfrm>
                  <a:off x="5465" y="7735"/>
                  <a:ext cx="68" cy="68"/>
                </a:xfrm>
                <a:prstGeom prst="ellipse">
                  <a:avLst/>
                </a:prstGeom>
                <a:solidFill>
                  <a:srgbClr val="D4D4D4"/>
                </a:solidFill>
                <a:ln w="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2" name="Oval 460"/>
                <p:cNvSpPr>
                  <a:spLocks noChangeArrowheads="1"/>
                </p:cNvSpPr>
                <p:nvPr/>
              </p:nvSpPr>
              <p:spPr bwMode="auto">
                <a:xfrm>
                  <a:off x="5465" y="7735"/>
                  <a:ext cx="68" cy="68"/>
                </a:xfrm>
                <a:prstGeom prst="ellipse">
                  <a:avLst/>
                </a:prstGeom>
                <a:solidFill>
                  <a:schemeClr val="tx1"/>
                </a:solidFill>
                <a:ln w="1588" cap="flat">
                  <a:solidFill>
                    <a:schemeClr val="tx1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3" name="Oval 461"/>
                <p:cNvSpPr>
                  <a:spLocks noChangeArrowheads="1"/>
                </p:cNvSpPr>
                <p:nvPr/>
              </p:nvSpPr>
              <p:spPr bwMode="auto">
                <a:xfrm>
                  <a:off x="5533" y="7638"/>
                  <a:ext cx="70" cy="68"/>
                </a:xfrm>
                <a:prstGeom prst="ellipse">
                  <a:avLst/>
                </a:prstGeom>
                <a:solidFill>
                  <a:srgbClr val="D4D4D4"/>
                </a:solidFill>
                <a:ln w="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4" name="Oval 462"/>
                <p:cNvSpPr>
                  <a:spLocks noChangeArrowheads="1"/>
                </p:cNvSpPr>
                <p:nvPr/>
              </p:nvSpPr>
              <p:spPr bwMode="auto">
                <a:xfrm>
                  <a:off x="5533" y="7638"/>
                  <a:ext cx="70" cy="68"/>
                </a:xfrm>
                <a:prstGeom prst="ellipse">
                  <a:avLst/>
                </a:prstGeom>
                <a:solidFill>
                  <a:schemeClr val="tx1"/>
                </a:solidFill>
                <a:ln w="1588" cap="flat">
                  <a:solidFill>
                    <a:schemeClr val="tx1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5" name="Oval 463"/>
                <p:cNvSpPr>
                  <a:spLocks noChangeArrowheads="1"/>
                </p:cNvSpPr>
                <p:nvPr/>
              </p:nvSpPr>
              <p:spPr bwMode="auto">
                <a:xfrm>
                  <a:off x="5398" y="7613"/>
                  <a:ext cx="68" cy="68"/>
                </a:xfrm>
                <a:prstGeom prst="ellipse">
                  <a:avLst/>
                </a:prstGeom>
                <a:solidFill>
                  <a:srgbClr val="D4D4D4"/>
                </a:solidFill>
                <a:ln w="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6" name="Oval 464"/>
                <p:cNvSpPr>
                  <a:spLocks noChangeArrowheads="1"/>
                </p:cNvSpPr>
                <p:nvPr/>
              </p:nvSpPr>
              <p:spPr bwMode="auto">
                <a:xfrm>
                  <a:off x="5398" y="7613"/>
                  <a:ext cx="68" cy="68"/>
                </a:xfrm>
                <a:prstGeom prst="ellipse">
                  <a:avLst/>
                </a:prstGeom>
                <a:solidFill>
                  <a:schemeClr val="tx1"/>
                </a:solidFill>
                <a:ln w="1588" cap="flat">
                  <a:solidFill>
                    <a:schemeClr val="tx1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7" name="Line 465"/>
                <p:cNvSpPr>
                  <a:spLocks noChangeShapeType="1"/>
                </p:cNvSpPr>
                <p:nvPr/>
              </p:nvSpPr>
              <p:spPr bwMode="auto">
                <a:xfrm>
                  <a:off x="4980" y="7063"/>
                  <a:ext cx="0" cy="193"/>
                </a:xfrm>
                <a:prstGeom prst="line">
                  <a:avLst/>
                </a:prstGeom>
                <a:noFill/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8" name="Line 466"/>
                <p:cNvSpPr>
                  <a:spLocks noChangeShapeType="1"/>
                </p:cNvSpPr>
                <p:nvPr/>
              </p:nvSpPr>
              <p:spPr bwMode="auto">
                <a:xfrm>
                  <a:off x="4980" y="7255"/>
                  <a:ext cx="0" cy="188"/>
                </a:xfrm>
                <a:prstGeom prst="line">
                  <a:avLst/>
                </a:prstGeom>
                <a:noFill/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9" name="Line 467"/>
                <p:cNvSpPr>
                  <a:spLocks noChangeShapeType="1"/>
                </p:cNvSpPr>
                <p:nvPr/>
              </p:nvSpPr>
              <p:spPr bwMode="auto">
                <a:xfrm>
                  <a:off x="4873" y="7063"/>
                  <a:ext cx="215" cy="0"/>
                </a:xfrm>
                <a:prstGeom prst="line">
                  <a:avLst/>
                </a:prstGeom>
                <a:noFill/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0" name="Line 468"/>
                <p:cNvSpPr>
                  <a:spLocks noChangeShapeType="1"/>
                </p:cNvSpPr>
                <p:nvPr/>
              </p:nvSpPr>
              <p:spPr bwMode="auto">
                <a:xfrm>
                  <a:off x="4873" y="7443"/>
                  <a:ext cx="215" cy="0"/>
                </a:xfrm>
                <a:prstGeom prst="line">
                  <a:avLst/>
                </a:prstGeom>
                <a:noFill/>
                <a:ln w="7938" cap="flat">
                  <a:solidFill>
                    <a:srgbClr val="000000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1" name="Oval 469"/>
                <p:cNvSpPr>
                  <a:spLocks noChangeArrowheads="1"/>
                </p:cNvSpPr>
                <p:nvPr/>
              </p:nvSpPr>
              <p:spPr bwMode="auto">
                <a:xfrm>
                  <a:off x="4945" y="7435"/>
                  <a:ext cx="68" cy="68"/>
                </a:xfrm>
                <a:prstGeom prst="ellipse">
                  <a:avLst/>
                </a:prstGeom>
                <a:solidFill>
                  <a:srgbClr val="D4D4D4"/>
                </a:solidFill>
                <a:ln w="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2" name="Oval 470"/>
                <p:cNvSpPr>
                  <a:spLocks noChangeArrowheads="1"/>
                </p:cNvSpPr>
                <p:nvPr/>
              </p:nvSpPr>
              <p:spPr bwMode="auto">
                <a:xfrm>
                  <a:off x="4945" y="7435"/>
                  <a:ext cx="68" cy="68"/>
                </a:xfrm>
                <a:prstGeom prst="ellipse">
                  <a:avLst/>
                </a:prstGeom>
                <a:solidFill>
                  <a:schemeClr val="tx1"/>
                </a:solidFill>
                <a:ln w="1588" cap="flat">
                  <a:solidFill>
                    <a:schemeClr val="tx1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3" name="Oval 471"/>
                <p:cNvSpPr>
                  <a:spLocks noChangeArrowheads="1"/>
                </p:cNvSpPr>
                <p:nvPr/>
              </p:nvSpPr>
              <p:spPr bwMode="auto">
                <a:xfrm>
                  <a:off x="4878" y="7078"/>
                  <a:ext cx="68" cy="70"/>
                </a:xfrm>
                <a:prstGeom prst="ellipse">
                  <a:avLst/>
                </a:prstGeom>
                <a:solidFill>
                  <a:srgbClr val="D4D4D4"/>
                </a:solidFill>
                <a:ln w="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4" name="Oval 472"/>
                <p:cNvSpPr>
                  <a:spLocks noChangeArrowheads="1"/>
                </p:cNvSpPr>
                <p:nvPr/>
              </p:nvSpPr>
              <p:spPr bwMode="auto">
                <a:xfrm>
                  <a:off x="4878" y="7078"/>
                  <a:ext cx="68" cy="70"/>
                </a:xfrm>
                <a:prstGeom prst="ellipse">
                  <a:avLst/>
                </a:prstGeom>
                <a:solidFill>
                  <a:schemeClr val="tx1"/>
                </a:solidFill>
                <a:ln w="1588" cap="flat">
                  <a:solidFill>
                    <a:schemeClr val="tx1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4" name="Oval 473"/>
                <p:cNvSpPr>
                  <a:spLocks noChangeArrowheads="1"/>
                </p:cNvSpPr>
                <p:nvPr/>
              </p:nvSpPr>
              <p:spPr bwMode="auto">
                <a:xfrm>
                  <a:off x="5013" y="7145"/>
                  <a:ext cx="70" cy="68"/>
                </a:xfrm>
                <a:prstGeom prst="ellipse">
                  <a:avLst/>
                </a:prstGeom>
                <a:solidFill>
                  <a:srgbClr val="D4D4D4"/>
                </a:solidFill>
                <a:ln w="0">
                  <a:solidFill>
                    <a:srgbClr val="00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5" name="Oval 474"/>
                <p:cNvSpPr>
                  <a:spLocks noChangeArrowheads="1"/>
                </p:cNvSpPr>
                <p:nvPr/>
              </p:nvSpPr>
              <p:spPr bwMode="auto">
                <a:xfrm>
                  <a:off x="5013" y="7145"/>
                  <a:ext cx="70" cy="68"/>
                </a:xfrm>
                <a:prstGeom prst="ellipse">
                  <a:avLst/>
                </a:prstGeom>
                <a:solidFill>
                  <a:schemeClr val="tx1"/>
                </a:solidFill>
                <a:ln w="1588" cap="flat">
                  <a:solidFill>
                    <a:schemeClr val="tx1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grpSp>
              <p:nvGrpSpPr>
                <p:cNvPr id="186" name="Group 240"/>
                <p:cNvGrpSpPr/>
                <p:nvPr/>
              </p:nvGrpSpPr>
              <p:grpSpPr>
                <a:xfrm rot="0">
                  <a:off x="4757" y="6121"/>
                  <a:ext cx="1374" cy="529"/>
                  <a:chOff x="3312978" y="4761598"/>
                  <a:chExt cx="889296" cy="343824"/>
                </a:xfrm>
              </p:grpSpPr>
              <p:sp>
                <p:nvSpPr>
                  <p:cNvPr id="187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410710" y="4761598"/>
                    <a:ext cx="791564" cy="34382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square">
                    <a:spAutoFit/>
                  </a:bodyPr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650" b="0" i="0" dirty="0" err="1">
                        <a:ea typeface="宋体" panose="02010600030101010101" pitchFamily="2" charset="-122"/>
                      </a:rPr>
                      <a:t>Cre</a:t>
                    </a:r>
                    <a:r>
                      <a:rPr lang="en-US" altLang="zh-CN" sz="650" b="0" i="0" baseline="30000" dirty="0">
                        <a:ea typeface="宋体" panose="02010600030101010101" pitchFamily="2" charset="-122"/>
                      </a:rPr>
                      <a:t>-</a:t>
                    </a:r>
                    <a:r>
                      <a:rPr lang="en-US" altLang="zh-CN" sz="650" b="0" i="0" dirty="0">
                        <a:ea typeface="宋体" panose="02010600030101010101" pitchFamily="2" charset="-122"/>
                      </a:rPr>
                      <a:t>                                       </a:t>
                    </a:r>
                    <a:r>
                      <a:rPr lang="en-US" altLang="zh-CN" sz="650" b="0" i="1" dirty="0">
                        <a:ea typeface="宋体" panose="02010600030101010101" pitchFamily="2" charset="-122"/>
                      </a:rPr>
                      <a:t>                              Axin1</a:t>
                    </a:r>
                    <a:r>
                      <a:rPr lang="en-US" altLang="zh-CN" sz="650" b="0" dirty="0">
                        <a:ea typeface="宋体" panose="02010600030101010101" pitchFamily="2" charset="-122"/>
                      </a:rPr>
                      <a:t> cKO </a:t>
                    </a:r>
                    <a:r>
                      <a:rPr lang="en-US" altLang="zh-CN" sz="650" b="0" i="1" dirty="0">
                        <a:ea typeface="宋体" panose="02010600030101010101" pitchFamily="2" charset="-122"/>
                      </a:rPr>
                      <a:t> </a:t>
                    </a:r>
                    <a:r>
                      <a:rPr lang="en-US" altLang="zh-CN" sz="650" b="0" i="0" dirty="0">
                        <a:ea typeface="宋体" panose="02010600030101010101" pitchFamily="2" charset="-122"/>
                      </a:rPr>
                      <a:t>                             </a:t>
                    </a:r>
                    <a:endParaRPr lang="en-US" altLang="zh-CN" sz="650" b="0" i="1" baseline="30000" dirty="0"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189" name="Group 247"/>
                  <p:cNvGrpSpPr/>
                  <p:nvPr/>
                </p:nvGrpSpPr>
                <p:grpSpPr>
                  <a:xfrm>
                    <a:off x="3312978" y="4824006"/>
                    <a:ext cx="138881" cy="168331"/>
                    <a:chOff x="3264422" y="4826387"/>
                    <a:chExt cx="139812" cy="196021"/>
                  </a:xfrm>
                </p:grpSpPr>
                <p:sp>
                  <p:nvSpPr>
                    <p:cNvPr id="190" name="Rectangle 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4422" y="4826387"/>
                      <a:ext cx="139812" cy="82233"/>
                    </a:xfrm>
                    <a:prstGeom prst="rect">
                      <a:avLst/>
                    </a:prstGeom>
                    <a:solidFill>
                      <a:schemeClr val="accent1">
                        <a:lumMod val="75000"/>
                      </a:schemeClr>
                    </a:solidFill>
                    <a:ln w="12700">
                      <a:noFill/>
                      <a:miter lim="800000"/>
                      <a:tailEnd type="none" w="lg" len="lg"/>
                    </a:ln>
                  </p:spPr>
                  <p:txBody>
                    <a:bodyPr wrap="none" anchor="ctr"/>
                    <a:p>
                      <a:endParaRPr lang="zh-CN" altLang="en-US" sz="1800" b="0" i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91" name="Rectangle 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64422" y="4940175"/>
                      <a:ext cx="139812" cy="82233"/>
                    </a:xfrm>
                    <a:prstGeom prst="rect">
                      <a:avLst/>
                    </a:prstGeom>
                    <a:solidFill>
                      <a:srgbClr val="C00000"/>
                    </a:solidFill>
                    <a:ln w="12700">
                      <a:noFill/>
                      <a:miter lim="800000"/>
                      <a:tailEnd type="none" w="lg" len="lg"/>
                    </a:ln>
                  </p:spPr>
                  <p:txBody>
                    <a:bodyPr wrap="none" anchor="ctr"/>
                    <a:p>
                      <a:endParaRPr lang="zh-CN" altLang="en-US" sz="1800" b="0" i="0"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p:txBody>
                </p:sp>
              </p:grpSp>
            </p:grpSp>
            <p:cxnSp>
              <p:nvCxnSpPr>
                <p:cNvPr id="199" name="直接连接符 198"/>
                <p:cNvCxnSpPr/>
                <p:nvPr/>
              </p:nvCxnSpPr>
              <p:spPr>
                <a:xfrm>
                  <a:off x="4510" y="9070"/>
                  <a:ext cx="1572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25" name="Rectangle 453"/>
                <p:cNvSpPr>
                  <a:spLocks noChangeArrowheads="1"/>
                </p:cNvSpPr>
                <p:nvPr/>
              </p:nvSpPr>
              <p:spPr bwMode="auto">
                <a:xfrm>
                  <a:off x="4177" y="7346"/>
                  <a:ext cx="243" cy="1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kumimoji="0" lang="zh-CN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</a:t>
                  </a:r>
                  <a:r>
                    <a:rPr kumimoji="0" lang="en-US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0</a:t>
                  </a:r>
                  <a:endPara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6" name="Rectangle 453"/>
                <p:cNvSpPr>
                  <a:spLocks noChangeArrowheads="1"/>
                </p:cNvSpPr>
                <p:nvPr/>
              </p:nvSpPr>
              <p:spPr bwMode="auto">
                <a:xfrm>
                  <a:off x="4177" y="7672"/>
                  <a:ext cx="243" cy="1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kumimoji="0" lang="en-US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 8</a:t>
                  </a:r>
                  <a:endPara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7" name="Rectangle 453"/>
                <p:cNvSpPr>
                  <a:spLocks noChangeArrowheads="1"/>
                </p:cNvSpPr>
                <p:nvPr/>
              </p:nvSpPr>
              <p:spPr bwMode="auto">
                <a:xfrm>
                  <a:off x="4177" y="7016"/>
                  <a:ext cx="243" cy="1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kumimoji="0" lang="zh-CN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1</a:t>
                  </a:r>
                  <a:r>
                    <a:rPr kumimoji="0" lang="en-US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2</a:t>
                  </a:r>
                  <a:endPara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8" name="Rectangle 453"/>
                <p:cNvSpPr>
                  <a:spLocks noChangeArrowheads="1"/>
                </p:cNvSpPr>
                <p:nvPr/>
              </p:nvSpPr>
              <p:spPr bwMode="auto">
                <a:xfrm>
                  <a:off x="4177" y="8012"/>
                  <a:ext cx="243" cy="1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kumimoji="0" lang="en-US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 6</a:t>
                  </a:r>
                  <a:endPara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29" name="Rectangle 453"/>
                <p:cNvSpPr>
                  <a:spLocks noChangeArrowheads="1"/>
                </p:cNvSpPr>
                <p:nvPr/>
              </p:nvSpPr>
              <p:spPr bwMode="auto">
                <a:xfrm>
                  <a:off x="4177" y="8330"/>
                  <a:ext cx="243" cy="1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kumimoji="0" lang="en-US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 4</a:t>
                  </a:r>
                  <a:endPara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0" name="Rectangle 453"/>
                <p:cNvSpPr>
                  <a:spLocks noChangeArrowheads="1"/>
                </p:cNvSpPr>
                <p:nvPr/>
              </p:nvSpPr>
              <p:spPr bwMode="auto">
                <a:xfrm>
                  <a:off x="4177" y="8638"/>
                  <a:ext cx="243" cy="1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kumimoji="0" lang="en-US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 2</a:t>
                  </a:r>
                  <a:endPara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1" name="Rectangle 453"/>
                <p:cNvSpPr>
                  <a:spLocks noChangeArrowheads="1"/>
                </p:cNvSpPr>
                <p:nvPr/>
              </p:nvSpPr>
              <p:spPr bwMode="auto">
                <a:xfrm>
                  <a:off x="4177" y="8974"/>
                  <a:ext cx="243" cy="1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r>
                    <a:rPr kumimoji="0" lang="en-US" altLang="zh-CN" b="0" i="0" u="none" strike="noStrike" cap="none" normalizeH="0" baseline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Arial" panose="020B0604020202020204" pitchFamily="34" charset="0"/>
                    </a:rPr>
                    <a:t>  0</a:t>
                  </a:r>
                  <a:endParaRPr kumimoji="0" lang="en-US" altLang="zh-CN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2" name="object 3"/>
                <p:cNvSpPr txBox="1"/>
                <p:nvPr/>
              </p:nvSpPr>
              <p:spPr>
                <a:xfrm>
                  <a:off x="4549" y="9070"/>
                  <a:ext cx="1507" cy="315"/>
                </a:xfrm>
                <a:prstGeom prst="rect">
                  <a:avLst/>
                </a:prstGeom>
              </p:spPr>
              <p:txBody>
                <a:bodyPr vert="horz" wrap="square" lIns="0" tIns="12065" rIns="0" bIns="0" rtlCol="0">
                  <a:noAutofit/>
                </a:bodyPr>
                <a:p>
                  <a:pPr marL="12700" algn="ctr">
                    <a:lnSpc>
                      <a:spcPct val="100000"/>
                    </a:lnSpc>
                    <a:spcBef>
                      <a:spcPts val="95"/>
                    </a:spcBef>
                  </a:pPr>
                  <a:r>
                    <a:rPr lang="en-US" spc="-5" dirty="0">
                      <a:latin typeface="Arial" panose="020B0604020202020204"/>
                      <a:cs typeface="Arial" panose="020B0604020202020204"/>
                    </a:rPr>
                    <a:t>3-week-old</a:t>
                  </a:r>
                  <a:endParaRPr lang="en-US" spc="-5" dirty="0">
                    <a:latin typeface="Arial" panose="020B0604020202020204"/>
                    <a:cs typeface="Arial" panose="020B0604020202020204"/>
                  </a:endParaRPr>
                </a:p>
              </p:txBody>
            </p:sp>
          </p:grpSp>
          <p:sp>
            <p:nvSpPr>
              <p:cNvPr id="233" name="object 3"/>
              <p:cNvSpPr txBox="1"/>
              <p:nvPr/>
            </p:nvSpPr>
            <p:spPr>
              <a:xfrm>
                <a:off x="4358" y="4514"/>
                <a:ext cx="1507" cy="315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noAutofit/>
              </a:bodyPr>
              <a:p>
                <a:pPr marL="12700" algn="ctr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en-US" spc="-5" dirty="0">
                    <a:latin typeface="Arial" panose="020B0604020202020204"/>
                    <a:cs typeface="Arial" panose="020B0604020202020204"/>
                  </a:rPr>
                  <a:t>3-week-old</a:t>
                </a:r>
                <a:endParaRPr lang="en-US" spc="-5" dirty="0">
                  <a:latin typeface="Arial" panose="020B0604020202020204"/>
                  <a:cs typeface="Arial" panose="020B0604020202020204"/>
                </a:endParaRPr>
              </a:p>
            </p:txBody>
          </p:sp>
        </p:grpSp>
        <p:sp>
          <p:nvSpPr>
            <p:cNvPr id="234" name="Text Box 12"/>
            <p:cNvSpPr txBox="1">
              <a:spLocks noChangeArrowheads="1"/>
            </p:cNvSpPr>
            <p:nvPr/>
          </p:nvSpPr>
          <p:spPr bwMode="auto">
            <a:xfrm>
              <a:off x="496" y="6948"/>
              <a:ext cx="541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1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000" b="1" i="0" dirty="0">
                  <a:ea typeface="宋体" panose="02010600030101010101" pitchFamily="2" charset="-122"/>
                </a:rPr>
                <a:t>D</a:t>
              </a:r>
              <a:endParaRPr lang="en-US" altLang="zh-CN" sz="1000" b="1" i="0" dirty="0">
                <a:ea typeface="宋体" panose="02010600030101010101" pitchFamily="2" charset="-122"/>
              </a:endParaRPr>
            </a:p>
          </p:txBody>
        </p:sp>
        <p:sp>
          <p:nvSpPr>
            <p:cNvPr id="235" name="Text Box 12"/>
            <p:cNvSpPr txBox="1">
              <a:spLocks noChangeArrowheads="1"/>
            </p:cNvSpPr>
            <p:nvPr/>
          </p:nvSpPr>
          <p:spPr bwMode="auto">
            <a:xfrm>
              <a:off x="3136" y="6976"/>
              <a:ext cx="541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1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7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000" b="1" i="0" dirty="0">
                  <a:ea typeface="宋体" panose="02010600030101010101" pitchFamily="2" charset="-122"/>
                </a:rPr>
                <a:t>E</a:t>
              </a:r>
              <a:endParaRPr lang="en-US" altLang="zh-CN" sz="1000" b="1" i="0" dirty="0">
                <a:ea typeface="宋体" panose="02010600030101010101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0404" y="285"/>
              <a:ext cx="3488" cy="7577"/>
              <a:chOff x="10404" y="285"/>
              <a:chExt cx="3488" cy="7577"/>
            </a:xfrm>
          </p:grpSpPr>
          <p:grpSp>
            <p:nvGrpSpPr>
              <p:cNvPr id="44" name="组合 43"/>
              <p:cNvGrpSpPr/>
              <p:nvPr/>
            </p:nvGrpSpPr>
            <p:grpSpPr>
              <a:xfrm rot="0">
                <a:off x="10478" y="977"/>
                <a:ext cx="3337" cy="3252"/>
                <a:chOff x="6308" y="416"/>
                <a:chExt cx="4794" cy="4803"/>
              </a:xfrm>
            </p:grpSpPr>
            <p:pic>
              <p:nvPicPr>
                <p:cNvPr id="45" name="图片 44" descr="2438 A12P M-22-10-12-17-34-19-172"/>
                <p:cNvPicPr>
                  <a:picLocks noChangeAspect="1"/>
                </p:cNvPicPr>
                <p:nvPr/>
              </p:nvPicPr>
              <p:blipFill>
                <a:blip r:embed="rId16">
                  <a:extLst>
                    <a:ext uri="{BEBA8EAE-BF5A-486C-A8C5-ECC9F3942E4B}">
                      <a14:imgProps xmlns:a14="http://schemas.microsoft.com/office/drawing/2010/main">
                        <a14:imgLayer r:embed="rId17">
                          <a14:imgEffect>
                            <a14:brightnessContrast contrast="30000"/>
                          </a14:imgEffect>
                          <a14:imgEffect>
                            <a14:sharpenSoften amount="2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5846" y="890"/>
                  <a:ext cx="2771" cy="1848"/>
                </a:xfrm>
                <a:prstGeom prst="rect">
                  <a:avLst/>
                </a:prstGeom>
              </p:spPr>
            </p:pic>
            <p:pic>
              <p:nvPicPr>
                <p:cNvPr id="46" name="图片 45" descr="2438 A12P M-22-10-12-17-36-07-575"/>
                <p:cNvPicPr>
                  <a:picLocks noChangeAspect="1"/>
                </p:cNvPicPr>
                <p:nvPr/>
              </p:nvPicPr>
              <p:blipFill>
                <a:blip r:embed="rId18">
                  <a:extLst>
                    <a:ext uri="{BEBA8EAE-BF5A-486C-A8C5-ECC9F3942E4B}">
                      <a14:imgProps xmlns:a14="http://schemas.microsoft.com/office/drawing/2010/main">
                        <a14:imgLayer r:embed="rId19">
                          <a14:imgEffect>
                            <a14:brightnessContrast contrast="30000"/>
                          </a14:imgEffect>
                          <a14:imgEffect>
                            <a14:sharpenSoften amount="20000"/>
                          </a14:imgEffect>
                        </a14:imgLayer>
                      </a14:imgProps>
                    </a:ext>
                  </a:extLst>
                </a:blip>
                <a:srcRect l="3939" t="6285" r="1818" b="16162"/>
                <a:stretch>
                  <a:fillRect/>
                </a:stretch>
              </p:blipFill>
              <p:spPr>
                <a:xfrm rot="5400000">
                  <a:off x="6951" y="1844"/>
                  <a:ext cx="3955" cy="1099"/>
                </a:xfrm>
                <a:prstGeom prst="rect">
                  <a:avLst/>
                </a:prstGeom>
              </p:spPr>
            </p:pic>
            <p:pic>
              <p:nvPicPr>
                <p:cNvPr id="47" name="图片 46" descr="2438 A12P M-22-10-12-17-38-15-436"/>
                <p:cNvPicPr>
                  <a:picLocks noChangeAspect="1"/>
                </p:cNvPicPr>
                <p:nvPr/>
              </p:nvPicPr>
              <p:blipFill>
                <a:blip r:embed="rId20">
                  <a:extLst>
                    <a:ext uri="{BEBA8EAE-BF5A-486C-A8C5-ECC9F3942E4B}">
                      <a14:imgProps xmlns:a14="http://schemas.microsoft.com/office/drawing/2010/main">
                        <a14:imgLayer r:embed="rId21">
                          <a14:imgEffect>
                            <a14:brightnessContrast contrast="30000"/>
                          </a14:imgEffect>
                          <a14:imgEffect>
                            <a14:sharpenSoften amount="20000"/>
                          </a14:imgEffect>
                        </a14:imgLayer>
                      </a14:imgProps>
                    </a:ext>
                  </a:extLst>
                </a:blip>
                <a:srcRect l="2642" t="23344" r="4560" b="2392"/>
                <a:stretch>
                  <a:fillRect/>
                </a:stretch>
              </p:blipFill>
              <p:spPr>
                <a:xfrm rot="16200000">
                  <a:off x="8017" y="2134"/>
                  <a:ext cx="4803" cy="1367"/>
                </a:xfrm>
                <a:prstGeom prst="rect">
                  <a:avLst/>
                </a:prstGeom>
              </p:spPr>
            </p:pic>
            <p:cxnSp>
              <p:nvCxnSpPr>
                <p:cNvPr id="48" name="Straight Connector 7"/>
                <p:cNvCxnSpPr/>
                <p:nvPr/>
              </p:nvCxnSpPr>
              <p:spPr bwMode="auto">
                <a:xfrm>
                  <a:off x="7885" y="3059"/>
                  <a:ext cx="159" cy="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0" name="TextBox 9"/>
              <p:cNvSpPr txBox="1">
                <a:spLocks noChangeArrowheads="1"/>
              </p:cNvSpPr>
              <p:nvPr/>
            </p:nvSpPr>
            <p:spPr bwMode="auto">
              <a:xfrm>
                <a:off x="10471" y="2860"/>
                <a:ext cx="1324" cy="2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p>
                <a:r>
                  <a:rPr lang="en-US" sz="600" dirty="0">
                    <a:cs typeface="Arial" panose="020B0604020202020204" pitchFamily="34" charset="0"/>
                  </a:rPr>
                  <a:t>Scale Bar: 200 </a:t>
                </a:r>
                <a:r>
                  <a:rPr lang="el-GR" sz="600" dirty="0">
                    <a:cs typeface="Arial" panose="020B0604020202020204" pitchFamily="34" charset="0"/>
                  </a:rPr>
                  <a:t>μ</a:t>
                </a:r>
                <a:r>
                  <a:rPr lang="en-US" altLang="el-GR" sz="600" dirty="0">
                    <a:cs typeface="Arial" panose="020B0604020202020204" pitchFamily="34" charset="0"/>
                  </a:rPr>
                  <a:t>m</a:t>
                </a:r>
                <a:endParaRPr lang="en-US" altLang="el-GR" sz="600" dirty="0">
                  <a:cs typeface="Arial" panose="020B0604020202020204" pitchFamily="34" charset="0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>
                <a:off x="10471" y="672"/>
                <a:ext cx="3344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2" name="object 3"/>
              <p:cNvSpPr txBox="1"/>
              <p:nvPr/>
            </p:nvSpPr>
            <p:spPr>
              <a:xfrm>
                <a:off x="11416" y="402"/>
                <a:ext cx="1680" cy="240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noAutofit/>
              </a:bodyPr>
              <a:p>
                <a:pPr marL="12700" algn="ctr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en-US" spc="-5" dirty="0">
                    <a:latin typeface="Arial" panose="020B0604020202020204"/>
                    <a:cs typeface="Arial" panose="020B0604020202020204"/>
                  </a:rPr>
                  <a:t>Cre</a:t>
                </a:r>
                <a:r>
                  <a:rPr lang="en-US" spc="-5" baseline="30000" dirty="0">
                    <a:latin typeface="Arial" panose="020B0604020202020204"/>
                    <a:cs typeface="Arial" panose="020B0604020202020204"/>
                  </a:rPr>
                  <a:t>-</a:t>
                </a:r>
                <a:endParaRPr lang="en-US" spc="-5" dirty="0">
                  <a:latin typeface="Arial" panose="020B0604020202020204"/>
                  <a:cs typeface="Arial" panose="020B0604020202020204"/>
                </a:endParaRP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 rot="0">
                <a:off x="10478" y="4846"/>
                <a:ext cx="2275" cy="1836"/>
                <a:chOff x="8968" y="1319"/>
                <a:chExt cx="3261" cy="2770"/>
              </a:xfrm>
            </p:grpSpPr>
            <p:pic>
              <p:nvPicPr>
                <p:cNvPr id="33" name="图片 32" descr="2412 A12P M-22-10-12-17-39-38-851"/>
                <p:cNvPicPr>
                  <a:picLocks noChangeAspect="1"/>
                </p:cNvPicPr>
                <p:nvPr/>
              </p:nvPicPr>
              <p:blipFill>
                <a:blip r:embed="rId22">
                  <a:extLst>
                    <a:ext uri="{BEBA8EAE-BF5A-486C-A8C5-ECC9F3942E4B}">
                      <a14:imgProps xmlns:a14="http://schemas.microsoft.com/office/drawing/2010/main">
                        <a14:imgLayer r:embed="rId23">
                          <a14:imgEffect>
                            <a14:brightnessContrast contrast="30000"/>
                          </a14:imgEffect>
                          <a14:imgEffect>
                            <a14:sharpenSoften amount="2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8506" y="1780"/>
                  <a:ext cx="2770" cy="1847"/>
                </a:xfrm>
                <a:prstGeom prst="rect">
                  <a:avLst/>
                </a:prstGeom>
              </p:spPr>
            </p:pic>
            <p:pic>
              <p:nvPicPr>
                <p:cNvPr id="34" name="图片 33" descr="2412 A12P M-22-10-12-17-42-06-237"/>
                <p:cNvPicPr>
                  <a:picLocks noChangeAspect="1"/>
                </p:cNvPicPr>
                <p:nvPr/>
              </p:nvPicPr>
              <p:blipFill>
                <a:blip r:embed="rId24">
                  <a:extLst>
                    <a:ext uri="{BEBA8EAE-BF5A-486C-A8C5-ECC9F3942E4B}">
                      <a14:imgProps xmlns:a14="http://schemas.microsoft.com/office/drawing/2010/main">
                        <a14:imgLayer r:embed="rId25">
                          <a14:imgEffect>
                            <a14:brightnessContrast contrast="30000"/>
                          </a14:imgEffect>
                          <a14:imgEffect>
                            <a14:sharpenSoften amount="20000"/>
                          </a14:imgEffect>
                        </a14:imgLayer>
                      </a14:imgProps>
                    </a:ext>
                  </a:extLst>
                </a:blip>
                <a:srcRect l="7676" t="6649" r="4451" b="13279"/>
                <a:stretch>
                  <a:fillRect/>
                </a:stretch>
              </p:blipFill>
              <p:spPr>
                <a:xfrm rot="5400000">
                  <a:off x="10196" y="2056"/>
                  <a:ext cx="2768" cy="1298"/>
                </a:xfrm>
                <a:prstGeom prst="rect">
                  <a:avLst/>
                </a:prstGeom>
              </p:spPr>
            </p:pic>
            <p:cxnSp>
              <p:nvCxnSpPr>
                <p:cNvPr id="35" name="Straight Connector 7"/>
                <p:cNvCxnSpPr/>
                <p:nvPr/>
              </p:nvCxnSpPr>
              <p:spPr bwMode="auto">
                <a:xfrm>
                  <a:off x="10539" y="3942"/>
                  <a:ext cx="159" cy="0"/>
                </a:xfrm>
                <a:prstGeom prst="line">
                  <a:avLst/>
                </a:prstGeom>
                <a:ln w="222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4" name="直接连接符 53"/>
              <p:cNvCxnSpPr/>
              <p:nvPr/>
            </p:nvCxnSpPr>
            <p:spPr>
              <a:xfrm>
                <a:off x="10478" y="4586"/>
                <a:ext cx="3351" cy="0"/>
              </a:xfrm>
              <a:prstGeom prst="line">
                <a:avLst/>
              </a:prstGeom>
              <a:ln w="31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85" name="object 3"/>
              <p:cNvSpPr txBox="1"/>
              <p:nvPr/>
            </p:nvSpPr>
            <p:spPr>
              <a:xfrm>
                <a:off x="10749" y="714"/>
                <a:ext cx="3143" cy="263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noAutofit/>
              </a:bodyPr>
              <a:p>
                <a:pPr marL="12700" algn="l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en-US" spc="-5" dirty="0">
                    <a:latin typeface="Arial" panose="020B0604020202020204"/>
                    <a:cs typeface="Arial" panose="020B0604020202020204"/>
                  </a:rPr>
                  <a:t>knee joint               femur                tibia</a:t>
                </a:r>
                <a:endParaRPr lang="en-US" spc="-5" dirty="0">
                  <a:latin typeface="Arial" panose="020B0604020202020204"/>
                  <a:cs typeface="Arial" panose="020B0604020202020204"/>
                </a:endParaRPr>
              </a:p>
            </p:txBody>
          </p:sp>
          <p:sp>
            <p:nvSpPr>
              <p:cNvPr id="88" name="object 3"/>
              <p:cNvSpPr txBox="1"/>
              <p:nvPr/>
            </p:nvSpPr>
            <p:spPr>
              <a:xfrm>
                <a:off x="10749" y="4586"/>
                <a:ext cx="3143" cy="263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noAutofit/>
              </a:bodyPr>
              <a:p>
                <a:pPr marL="12700" algn="l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en-US" spc="-5" dirty="0">
                    <a:latin typeface="Arial" panose="020B0604020202020204"/>
                    <a:cs typeface="Arial" panose="020B0604020202020204"/>
                  </a:rPr>
                  <a:t>knee joint               femur               tibia</a:t>
                </a:r>
                <a:endParaRPr lang="en-US" spc="-5" dirty="0">
                  <a:latin typeface="Arial" panose="020B0604020202020204"/>
                  <a:cs typeface="Arial" panose="020B0604020202020204"/>
                </a:endParaRPr>
              </a:p>
            </p:txBody>
          </p:sp>
          <p:sp>
            <p:nvSpPr>
              <p:cNvPr id="91" name="object 3"/>
              <p:cNvSpPr txBox="1"/>
              <p:nvPr/>
            </p:nvSpPr>
            <p:spPr>
              <a:xfrm>
                <a:off x="11625" y="4320"/>
                <a:ext cx="1392" cy="263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noAutofit/>
              </a:bodyPr>
              <a:p>
                <a:pPr marL="12700" algn="ctr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en-US" i="1" spc="-5" dirty="0">
                    <a:latin typeface="Arial" panose="020B0604020202020204"/>
                    <a:cs typeface="Arial" panose="020B0604020202020204"/>
                  </a:rPr>
                  <a:t>Axin1 </a:t>
                </a:r>
                <a:r>
                  <a:rPr lang="en-US" spc="-5" dirty="0">
                    <a:latin typeface="Arial" panose="020B0604020202020204"/>
                    <a:cs typeface="Arial" panose="020B0604020202020204"/>
                  </a:rPr>
                  <a:t>cKO</a:t>
                </a:r>
                <a:endParaRPr lang="en-US" spc="-5" baseline="30000" dirty="0">
                  <a:latin typeface="Arial" panose="020B0604020202020204"/>
                  <a:cs typeface="Arial" panose="020B0604020202020204"/>
                </a:endParaRPr>
              </a:p>
            </p:txBody>
          </p:sp>
          <p:sp>
            <p:nvSpPr>
              <p:cNvPr id="98" name="object 3"/>
              <p:cNvSpPr txBox="1"/>
              <p:nvPr/>
            </p:nvSpPr>
            <p:spPr>
              <a:xfrm>
                <a:off x="11624" y="7146"/>
                <a:ext cx="1129" cy="263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noAutofit/>
              </a:bodyPr>
              <a:p>
                <a:pPr marL="12700" algn="ctr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en-US" spc="-5" dirty="0">
                    <a:latin typeface="Arial" panose="020B0604020202020204"/>
                    <a:cs typeface="Arial" panose="020B0604020202020204"/>
                  </a:rPr>
                  <a:t>3-week-old</a:t>
                </a:r>
                <a:endParaRPr lang="en-US" spc="-5" dirty="0">
                  <a:latin typeface="Arial" panose="020B0604020202020204"/>
                  <a:cs typeface="Arial" panose="020B0604020202020204"/>
                </a:endParaRPr>
              </a:p>
            </p:txBody>
          </p:sp>
          <p:sp>
            <p:nvSpPr>
              <p:cNvPr id="99" name="TextBox 67"/>
              <p:cNvSpPr txBox="1">
                <a:spLocks noChangeArrowheads="1"/>
              </p:cNvSpPr>
              <p:nvPr/>
            </p:nvSpPr>
            <p:spPr bwMode="auto">
              <a:xfrm>
                <a:off x="10404" y="6671"/>
                <a:ext cx="1443" cy="2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p>
                <a:pPr algn="l"/>
                <a:r>
                  <a:rPr lang="en-US" altLang="en-US" sz="600" b="0" i="0" dirty="0"/>
                  <a:t>Scale bars: 200 </a:t>
                </a:r>
                <a:r>
                  <a:rPr lang="el-GR" altLang="en-US" sz="600" b="0" i="0" dirty="0"/>
                  <a:t>μ</a:t>
                </a:r>
                <a:r>
                  <a:rPr lang="en-US" altLang="en-US" sz="600" b="0" i="0" dirty="0"/>
                  <a:t>m</a:t>
                </a:r>
                <a:endParaRPr lang="en-US" altLang="en-US" sz="600" b="0" i="0" dirty="0"/>
              </a:p>
            </p:txBody>
          </p:sp>
          <p:sp>
            <p:nvSpPr>
              <p:cNvPr id="101" name="Text Box 12"/>
              <p:cNvSpPr txBox="1">
                <a:spLocks noChangeArrowheads="1"/>
              </p:cNvSpPr>
              <p:nvPr/>
            </p:nvSpPr>
            <p:spPr bwMode="auto">
              <a:xfrm>
                <a:off x="10404" y="285"/>
                <a:ext cx="469" cy="38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en-US" sz="1000" b="1" i="0" dirty="0"/>
                  <a:t>C</a:t>
                </a:r>
                <a:endParaRPr lang="en-US" altLang="en-US" sz="1000" b="1" i="0" dirty="0"/>
              </a:p>
            </p:txBody>
          </p:sp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26" cstate="print">
                <a:extLst>
                  <a:ext uri="{BEBA8EAE-BF5A-486C-A8C5-ECC9F3942E4B}">
                    <a14:imgProps xmlns:a14="http://schemas.microsoft.com/office/drawing/2010/main">
                      <a14:imgLayer r:embed="rId27">
                        <a14:imgEffect>
                          <a14:brightnessContrast bright="5000" contrast="25000"/>
                        </a14:imgEffect>
                        <a14:imgEffect>
                          <a14:sharpenSoften amount="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707" t="20606" r="47980" b="11784"/>
              <a:stretch>
                <a:fillRect/>
              </a:stretch>
            </p:blipFill>
            <p:spPr>
              <a:xfrm>
                <a:off x="12960" y="4843"/>
                <a:ext cx="699" cy="3019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533400" y="228600"/>
            <a:ext cx="8150171" cy="4392295"/>
            <a:chOff x="840" y="360"/>
            <a:chExt cx="12835" cy="6917"/>
          </a:xfrm>
        </p:grpSpPr>
        <p:grpSp>
          <p:nvGrpSpPr>
            <p:cNvPr id="310" name="Group 8"/>
            <p:cNvGrpSpPr/>
            <p:nvPr/>
          </p:nvGrpSpPr>
          <p:grpSpPr>
            <a:xfrm rot="0">
              <a:off x="6120" y="401"/>
              <a:ext cx="4001" cy="3358"/>
              <a:chOff x="4937155" y="3451005"/>
              <a:chExt cx="2722360" cy="2070754"/>
            </a:xfrm>
          </p:grpSpPr>
          <p:pic>
            <p:nvPicPr>
              <p:cNvPr id="311" name="Picture 4" descr="P2M PA 2453,2455  4"/>
              <p:cNvPicPr>
                <a:picLocks noChangeAspect="1" noChangeArrowheads="1"/>
              </p:cNvPicPr>
              <p:nvPr/>
            </p:nvPicPr>
            <p:blipFill rotWithShape="1">
              <a:blip r:embed="rId1" cstate="print">
                <a:lum contrast="1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549" t="55417" r="29538" b="9775"/>
              <a:stretch>
                <a:fillRect/>
              </a:stretch>
            </p:blipFill>
            <p:spPr bwMode="auto">
              <a:xfrm>
                <a:off x="5856732" y="3739628"/>
                <a:ext cx="835204" cy="1495460"/>
              </a:xfrm>
              <a:prstGeom prst="rect">
                <a:avLst/>
              </a:prstGeom>
              <a:noFill/>
              <a:ln w="317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2" name="Picture 5" descr="P2M PA 2453,2455  4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lum contrast="12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5135" r="78606" b="10018"/>
              <a:stretch>
                <a:fillRect/>
              </a:stretch>
            </p:blipFill>
            <p:spPr bwMode="auto">
              <a:xfrm>
                <a:off x="5036277" y="3739628"/>
                <a:ext cx="774147" cy="1495460"/>
              </a:xfrm>
              <a:prstGeom prst="rect">
                <a:avLst/>
              </a:prstGeom>
              <a:noFill/>
              <a:ln w="317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3" name="Line 9"/>
              <p:cNvSpPr>
                <a:spLocks noChangeShapeType="1"/>
              </p:cNvSpPr>
              <p:nvPr/>
            </p:nvSpPr>
            <p:spPr bwMode="auto">
              <a:xfrm flipV="1">
                <a:off x="5860256" y="4407470"/>
                <a:ext cx="221567" cy="107380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314" name="Picture 4" descr="P2M PA 2455  36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342" r="44424" b="7551"/>
              <a:stretch>
                <a:fillRect/>
              </a:stretch>
            </p:blipFill>
            <p:spPr bwMode="auto">
              <a:xfrm>
                <a:off x="6748012" y="3742030"/>
                <a:ext cx="762888" cy="1493058"/>
              </a:xfrm>
              <a:prstGeom prst="rect">
                <a:avLst/>
              </a:prstGeom>
              <a:noFill/>
              <a:ln w="3175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5" name="Line 9"/>
              <p:cNvSpPr>
                <a:spLocks noChangeShapeType="1"/>
              </p:cNvSpPr>
              <p:nvPr/>
            </p:nvSpPr>
            <p:spPr bwMode="auto">
              <a:xfrm flipH="1" flipV="1">
                <a:off x="7180221" y="4746743"/>
                <a:ext cx="208797" cy="101482"/>
              </a:xfrm>
              <a:prstGeom prst="line">
                <a:avLst/>
              </a:prstGeom>
              <a:noFill/>
              <a:ln w="9525">
                <a:solidFill>
                  <a:srgbClr val="FFFF00"/>
                </a:solidFill>
                <a:round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6" name="TextBox 32"/>
              <p:cNvSpPr txBox="1">
                <a:spLocks noChangeArrowheads="1"/>
              </p:cNvSpPr>
              <p:nvPr/>
            </p:nvSpPr>
            <p:spPr bwMode="auto">
              <a:xfrm>
                <a:off x="5250135" y="3546558"/>
                <a:ext cx="2261201" cy="1930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l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anose="05000000000000000000" pitchFamily="2" charset="2"/>
                  <a:buChar char="u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 algn="l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 algn="l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u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 algn="l">
                  <a:spcBef>
                    <a:spcPct val="20000"/>
                  </a:spcBef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700" b="0" i="0" dirty="0" err="1">
                    <a:latin typeface="Arial" panose="020B0604020202020204" pitchFamily="34" charset="0"/>
                  </a:rPr>
                  <a:t>Cre</a:t>
                </a:r>
                <a:r>
                  <a:rPr lang="en-US" altLang="en-US" sz="700" b="0" i="0" baseline="30000" dirty="0">
                    <a:latin typeface="Arial" panose="020B0604020202020204" pitchFamily="34" charset="0"/>
                  </a:rPr>
                  <a:t>- </a:t>
                </a:r>
                <a:r>
                  <a:rPr lang="en-US" altLang="en-US" sz="700" b="0" i="0" dirty="0">
                    <a:latin typeface="Arial" panose="020B0604020202020204" pitchFamily="34" charset="0"/>
                  </a:rPr>
                  <a:t>                  </a:t>
                </a:r>
                <a:r>
                  <a:rPr lang="en-US" altLang="en-US" sz="700" b="0" i="1" dirty="0">
                    <a:latin typeface="Arial" panose="020B0604020202020204" pitchFamily="34" charset="0"/>
                  </a:rPr>
                  <a:t>Axin1 </a:t>
                </a:r>
                <a:r>
                  <a:rPr lang="en-US" altLang="en-US" sz="700" b="0" dirty="0">
                    <a:latin typeface="Arial" panose="020B0604020202020204" pitchFamily="34" charset="0"/>
                  </a:rPr>
                  <a:t>cKO</a:t>
                </a:r>
                <a:r>
                  <a:rPr lang="en-US" altLang="en-US" sz="700" b="0" baseline="30000" dirty="0">
                    <a:latin typeface="Arial" panose="020B0604020202020204" pitchFamily="34" charset="0"/>
                  </a:rPr>
                  <a:t> </a:t>
                </a:r>
                <a:r>
                  <a:rPr lang="en-US" altLang="en-US" sz="700" b="0" dirty="0">
                    <a:latin typeface="Arial" panose="020B0604020202020204" pitchFamily="34" charset="0"/>
                  </a:rPr>
                  <a:t> </a:t>
                </a:r>
                <a:r>
                  <a:rPr lang="en-US" altLang="en-US" sz="700" b="0" i="0" dirty="0">
                    <a:latin typeface="Arial" panose="020B0604020202020204" pitchFamily="34" charset="0"/>
                  </a:rPr>
                  <a:t>               </a:t>
                </a:r>
                <a:r>
                  <a:rPr lang="en-US" altLang="en-US" sz="700" b="0" i="1" dirty="0" err="1">
                    <a:latin typeface="Arial" panose="020B0604020202020204" pitchFamily="34" charset="0"/>
                  </a:rPr>
                  <a:t>Axin1 </a:t>
                </a:r>
                <a:r>
                  <a:rPr lang="en-US" altLang="en-US" sz="700" b="0" dirty="0" err="1">
                    <a:latin typeface="Arial" panose="020B0604020202020204" pitchFamily="34" charset="0"/>
                  </a:rPr>
                  <a:t>cKO</a:t>
                </a:r>
                <a:endParaRPr lang="en-US" altLang="en-US" sz="700" b="0" baseline="300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17" name="Text Box 12"/>
              <p:cNvSpPr txBox="1">
                <a:spLocks noChangeArrowheads="1"/>
              </p:cNvSpPr>
              <p:nvPr/>
            </p:nvSpPr>
            <p:spPr bwMode="auto">
              <a:xfrm>
                <a:off x="7088834" y="4859305"/>
                <a:ext cx="570681" cy="267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l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anose="05000000000000000000" pitchFamily="2" charset="2"/>
                  <a:buChar char="u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 algn="l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 algn="l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u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 algn="l">
                  <a:spcBef>
                    <a:spcPct val="20000"/>
                  </a:spcBef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en-US" altLang="en-US" sz="600" b="0" i="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Fibular defect</a:t>
                </a:r>
                <a:endParaRPr lang="en-US" altLang="en-US" sz="600" b="0" i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8" name="Text Box 12"/>
              <p:cNvSpPr txBox="1">
                <a:spLocks noChangeArrowheads="1"/>
              </p:cNvSpPr>
              <p:nvPr/>
            </p:nvSpPr>
            <p:spPr bwMode="auto">
              <a:xfrm>
                <a:off x="5789762" y="4523914"/>
                <a:ext cx="610357" cy="267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l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anose="05000000000000000000" pitchFamily="2" charset="2"/>
                  <a:buChar char="u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 algn="l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 algn="l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u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 algn="l">
                  <a:spcBef>
                    <a:spcPct val="20000"/>
                  </a:spcBef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en-US" altLang="en-US" sz="600" b="0" i="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Fibular defect</a:t>
                </a:r>
                <a:endParaRPr lang="en-US" altLang="en-US" sz="600" b="0" i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19" name="TextBox 17"/>
              <p:cNvSpPr txBox="1">
                <a:spLocks noChangeArrowheads="1"/>
              </p:cNvSpPr>
              <p:nvPr/>
            </p:nvSpPr>
            <p:spPr bwMode="auto">
              <a:xfrm>
                <a:off x="5261715" y="5226371"/>
                <a:ext cx="2250149" cy="295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l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anose="05000000000000000000" pitchFamily="2" charset="2"/>
                  <a:buChar char="u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 algn="l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 algn="l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u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 algn="l">
                  <a:spcBef>
                    <a:spcPct val="20000"/>
                  </a:spcBef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None/>
                </a:pPr>
                <a:r>
                  <a:rPr lang="en-US" altLang="en-US" sz="700" b="0" i="0" dirty="0">
                    <a:latin typeface="Arial" panose="020B0604020202020204" pitchFamily="34" charset="0"/>
                    <a:cs typeface="Arial" panose="020B0604020202020204" pitchFamily="34" charset="0"/>
                  </a:rPr>
                  <a:t>8-week-old</a:t>
                </a:r>
                <a:r>
                  <a:rPr lang="en-US" altLang="en-US" sz="700" b="0" i="0" dirty="0">
                    <a:latin typeface="Arial" panose="020B0604020202020204" pitchFamily="34" charset="0"/>
                  </a:rPr>
                  <a:t>, 2/52 had weak fibular defects                                                             (&lt;50% reduction of the length of fibula)</a:t>
                </a:r>
                <a:endParaRPr lang="en-US" altLang="en-US" sz="700" b="0" i="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320" name="Text Box 63"/>
              <p:cNvSpPr txBox="1">
                <a:spLocks noChangeArrowheads="1"/>
              </p:cNvSpPr>
              <p:nvPr/>
            </p:nvSpPr>
            <p:spPr bwMode="auto">
              <a:xfrm>
                <a:off x="4937155" y="3451005"/>
                <a:ext cx="344007" cy="23806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b="1" i="0" dirty="0"/>
                  <a:t>H</a:t>
                </a:r>
                <a:endParaRPr lang="en-US" sz="1000" b="1" i="0" dirty="0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 rot="0">
              <a:off x="10271" y="405"/>
              <a:ext cx="3179" cy="3210"/>
              <a:chOff x="2790262" y="3104881"/>
              <a:chExt cx="1727921" cy="1759649"/>
            </a:xfrm>
          </p:grpSpPr>
          <p:pic>
            <p:nvPicPr>
              <p:cNvPr id="345" name="Picture 217" descr="94-506-2.TIF"/>
              <p:cNvPicPr>
                <a:picLocks noChangeAspect="1"/>
              </p:cNvPicPr>
              <p:nvPr/>
            </p:nvPicPr>
            <p:blipFill rotWithShape="1">
              <a:blip r:embed="rId4" cstate="print"/>
              <a:srcRect l="22756" r="22295"/>
              <a:stretch>
                <a:fillRect/>
              </a:stretch>
            </p:blipFill>
            <p:spPr>
              <a:xfrm>
                <a:off x="3667325" y="3349577"/>
                <a:ext cx="759589" cy="1335649"/>
              </a:xfrm>
              <a:prstGeom prst="rect">
                <a:avLst/>
              </a:prstGeom>
            </p:spPr>
          </p:pic>
          <p:pic>
            <p:nvPicPr>
              <p:cNvPr id="346" name="Picture 218" descr="95-509.TIF"/>
              <p:cNvPicPr>
                <a:picLocks noChangeAspect="1"/>
              </p:cNvPicPr>
              <p:nvPr/>
            </p:nvPicPr>
            <p:blipFill rotWithShape="1">
              <a:blip r:embed="rId5" cstate="print"/>
              <a:srcRect l="23415" r="21983"/>
              <a:stretch>
                <a:fillRect/>
              </a:stretch>
            </p:blipFill>
            <p:spPr>
              <a:xfrm>
                <a:off x="2836289" y="3349577"/>
                <a:ext cx="754782" cy="1335649"/>
              </a:xfrm>
              <a:prstGeom prst="rect">
                <a:avLst/>
              </a:prstGeom>
            </p:spPr>
          </p:pic>
          <p:sp>
            <p:nvSpPr>
              <p:cNvPr id="347" name="TextBox 32"/>
              <p:cNvSpPr txBox="1">
                <a:spLocks noChangeArrowheads="1"/>
              </p:cNvSpPr>
              <p:nvPr/>
            </p:nvSpPr>
            <p:spPr bwMode="auto">
              <a:xfrm>
                <a:off x="3077909" y="3172964"/>
                <a:ext cx="1330262" cy="171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l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anose="05000000000000000000" pitchFamily="2" charset="2"/>
                  <a:buChar char="u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 algn="l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 algn="l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u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 algn="l">
                  <a:spcBef>
                    <a:spcPct val="20000"/>
                  </a:spcBef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en-US" sz="700" b="0" i="0" dirty="0" err="1">
                    <a:latin typeface="Arial" panose="020B0604020202020204" pitchFamily="34" charset="0"/>
                  </a:rPr>
                  <a:t>Cre</a:t>
                </a:r>
                <a:r>
                  <a:rPr lang="en-US" altLang="en-US" sz="700" b="0" i="0" baseline="30000" dirty="0">
                    <a:latin typeface="Arial" panose="020B0604020202020204" pitchFamily="34" charset="0"/>
                  </a:rPr>
                  <a:t>- </a:t>
                </a:r>
                <a:r>
                  <a:rPr lang="en-US" altLang="en-US" sz="700" b="0" i="0" dirty="0">
                    <a:latin typeface="Arial" panose="020B0604020202020204" pitchFamily="34" charset="0"/>
                  </a:rPr>
                  <a:t>                          </a:t>
                </a:r>
                <a:r>
                  <a:rPr lang="en-US" altLang="en-US" sz="700" b="0" i="1" dirty="0">
                    <a:latin typeface="Arial" panose="020B0604020202020204" pitchFamily="34" charset="0"/>
                  </a:rPr>
                  <a:t>Axin1 </a:t>
                </a:r>
                <a:r>
                  <a:rPr lang="en-US" altLang="en-US" sz="700" b="0" dirty="0">
                    <a:latin typeface="Arial" panose="020B0604020202020204" pitchFamily="34" charset="0"/>
                  </a:rPr>
                  <a:t>cKO</a:t>
                </a:r>
                <a:endParaRPr lang="en-US" altLang="en-US" sz="700" b="0" baseline="30000" dirty="0">
                  <a:latin typeface="Arial" panose="020B0604020202020204" pitchFamily="34" charset="0"/>
                </a:endParaRPr>
              </a:p>
            </p:txBody>
          </p:sp>
          <p:grpSp>
            <p:nvGrpSpPr>
              <p:cNvPr id="348" name="Group 220"/>
              <p:cNvGrpSpPr/>
              <p:nvPr/>
            </p:nvGrpSpPr>
            <p:grpSpPr>
              <a:xfrm>
                <a:off x="3281146" y="4477463"/>
                <a:ext cx="384787" cy="158403"/>
                <a:chOff x="2435676" y="5776679"/>
                <a:chExt cx="724626" cy="258480"/>
              </a:xfrm>
            </p:grpSpPr>
            <p:cxnSp>
              <p:nvCxnSpPr>
                <p:cNvPr id="349" name="Straight Connector 225"/>
                <p:cNvCxnSpPr/>
                <p:nvPr/>
              </p:nvCxnSpPr>
              <p:spPr>
                <a:xfrm flipV="1">
                  <a:off x="2772069" y="6033006"/>
                  <a:ext cx="136178" cy="91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0" name="TextBox 226"/>
                <p:cNvSpPr txBox="1"/>
                <p:nvPr/>
              </p:nvSpPr>
              <p:spPr>
                <a:xfrm>
                  <a:off x="2435676" y="5776679"/>
                  <a:ext cx="724626" cy="25848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600" b="0" i="0" dirty="0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 mm</a:t>
                  </a:r>
                  <a:endParaRPr lang="en-US" sz="600" b="0" i="0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351" name="Group 221"/>
              <p:cNvGrpSpPr/>
              <p:nvPr/>
            </p:nvGrpSpPr>
            <p:grpSpPr>
              <a:xfrm>
                <a:off x="4085259" y="4464335"/>
                <a:ext cx="422841" cy="169793"/>
                <a:chOff x="2406920" y="5760023"/>
                <a:chExt cx="796288" cy="277067"/>
              </a:xfrm>
            </p:grpSpPr>
            <p:cxnSp>
              <p:nvCxnSpPr>
                <p:cNvPr id="352" name="Straight Connector 223"/>
                <p:cNvCxnSpPr/>
                <p:nvPr/>
              </p:nvCxnSpPr>
              <p:spPr>
                <a:xfrm flipV="1">
                  <a:off x="2773372" y="6036171"/>
                  <a:ext cx="136178" cy="919"/>
                </a:xfrm>
                <a:prstGeom prst="line">
                  <a:avLst/>
                </a:prstGeom>
                <a:ln w="12700">
                  <a:solidFill>
                    <a:srgbClr val="FFFF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3" name="TextBox 224"/>
                <p:cNvSpPr txBox="1"/>
                <p:nvPr/>
              </p:nvSpPr>
              <p:spPr>
                <a:xfrm>
                  <a:off x="2406920" y="5760023"/>
                  <a:ext cx="796288" cy="25847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600" b="0" i="0" dirty="0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1 mm</a:t>
                  </a:r>
                  <a:endParaRPr lang="en-US" sz="600" b="0" i="0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54" name="Text Box 63"/>
              <p:cNvSpPr txBox="1">
                <a:spLocks noChangeArrowheads="1"/>
              </p:cNvSpPr>
              <p:nvPr/>
            </p:nvSpPr>
            <p:spPr bwMode="auto">
              <a:xfrm>
                <a:off x="2790262" y="3104881"/>
                <a:ext cx="226114" cy="2115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b="1" i="0" dirty="0"/>
                  <a:t>I</a:t>
                </a:r>
                <a:endParaRPr lang="en-US" sz="1000" b="1" i="0" dirty="0"/>
              </a:p>
            </p:txBody>
          </p:sp>
          <p:sp>
            <p:nvSpPr>
              <p:cNvPr id="355" name="Line 14"/>
              <p:cNvSpPr>
                <a:spLocks noChangeShapeType="1"/>
              </p:cNvSpPr>
              <p:nvPr/>
            </p:nvSpPr>
            <p:spPr bwMode="auto">
              <a:xfrm flipH="1">
                <a:off x="4085259" y="4006523"/>
                <a:ext cx="194590" cy="99672"/>
              </a:xfrm>
              <a:prstGeom prst="line">
                <a:avLst/>
              </a:prstGeom>
              <a:noFill/>
              <a:ln w="12700">
                <a:solidFill>
                  <a:srgbClr val="FFFF00"/>
                </a:solidFill>
                <a:round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6" name="Text Box 12"/>
              <p:cNvSpPr txBox="1">
                <a:spLocks noChangeArrowheads="1"/>
              </p:cNvSpPr>
              <p:nvPr/>
            </p:nvSpPr>
            <p:spPr bwMode="auto">
              <a:xfrm>
                <a:off x="4060873" y="3724920"/>
                <a:ext cx="457310" cy="237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l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anose="05000000000000000000" pitchFamily="2" charset="2"/>
                  <a:buChar char="u"/>
                  <a:defRPr sz="32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 algn="l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 algn="l">
                  <a:spcBef>
                    <a:spcPct val="20000"/>
                  </a:spcBef>
                  <a:buClr>
                    <a:schemeClr val="tx2"/>
                  </a:buClr>
                  <a:buSzPct val="70000"/>
                  <a:buFont typeface="Wingdings" panose="05000000000000000000" pitchFamily="2" charset="2"/>
                  <a:buChar char="u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 algn="l">
                  <a:spcBef>
                    <a:spcPct val="20000"/>
                  </a:spcBef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folHlink"/>
                  </a:buClr>
                  <a:buSzPct val="70000"/>
                  <a:buFont typeface="Wingdings" panose="05000000000000000000" pitchFamily="2" charset="2"/>
                  <a:buChar char="u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en-US" altLang="en-US" sz="600" b="0" i="0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Fibular defect</a:t>
                </a:r>
                <a:endParaRPr lang="en-US" altLang="en-US" sz="600" b="0" i="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8" name="Rectangle 25"/>
              <p:cNvSpPr>
                <a:spLocks noChangeArrowheads="1"/>
              </p:cNvSpPr>
              <p:nvPr/>
            </p:nvSpPr>
            <p:spPr bwMode="auto">
              <a:xfrm>
                <a:off x="3143249" y="4692973"/>
                <a:ext cx="945173" cy="1715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en-US" sz="700" dirty="0"/>
                  <a:t>8-week-old</a:t>
                </a:r>
                <a:endParaRPr lang="en-US" altLang="en-US" sz="700" b="0" dirty="0"/>
              </a:p>
            </p:txBody>
          </p:sp>
        </p:grpSp>
        <p:grpSp>
          <p:nvGrpSpPr>
            <p:cNvPr id="194" name="Group 6"/>
            <p:cNvGrpSpPr/>
            <p:nvPr/>
          </p:nvGrpSpPr>
          <p:grpSpPr>
            <a:xfrm rot="0">
              <a:off x="840" y="360"/>
              <a:ext cx="5102" cy="3267"/>
              <a:chOff x="7257485" y="1422305"/>
              <a:chExt cx="2733021" cy="1531561"/>
            </a:xfrm>
          </p:grpSpPr>
          <p:pic>
            <p:nvPicPr>
              <p:cNvPr id="195" name="Picture 13" descr="PAP35dKO leg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86" t="4366" r="11388" b="4366"/>
              <a:stretch>
                <a:fillRect/>
              </a:stretch>
            </p:blipFill>
            <p:spPr bwMode="auto">
              <a:xfrm>
                <a:off x="8229600" y="1624393"/>
                <a:ext cx="895350" cy="11713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6" name="Text Box 12"/>
              <p:cNvSpPr txBox="1">
                <a:spLocks noChangeArrowheads="1"/>
              </p:cNvSpPr>
              <p:nvPr/>
            </p:nvSpPr>
            <p:spPr bwMode="auto">
              <a:xfrm>
                <a:off x="7257485" y="1422305"/>
                <a:ext cx="378187" cy="1799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no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31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Tx/>
                  <a:buNone/>
                </a:pPr>
                <a:r>
                  <a:rPr lang="en-US" altLang="en-US" sz="1000" b="1" i="0" dirty="0">
                    <a:ea typeface="Malgun Gothic" panose="020B0503020000020004" pitchFamily="34" charset="-127"/>
                  </a:rPr>
                  <a:t>G</a:t>
                </a:r>
                <a:endParaRPr lang="en-US" altLang="en-US" sz="1000" b="1" i="0" dirty="0">
                  <a:ea typeface="Malgun Gothic" panose="020B0503020000020004" pitchFamily="34" charset="-127"/>
                </a:endParaRPr>
              </a:p>
            </p:txBody>
          </p:sp>
          <p:sp>
            <p:nvSpPr>
              <p:cNvPr id="197" name="Rectangle 25"/>
              <p:cNvSpPr>
                <a:spLocks noChangeArrowheads="1"/>
              </p:cNvSpPr>
              <p:nvPr/>
            </p:nvSpPr>
            <p:spPr bwMode="auto">
              <a:xfrm>
                <a:off x="7576888" y="1468513"/>
                <a:ext cx="2413618" cy="1579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31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800" b="0" i="0" dirty="0" err="1">
                    <a:ea typeface="Malgun Gothic" panose="020B0503020000020004" pitchFamily="34" charset="-127"/>
                  </a:rPr>
                  <a:t>Cre</a:t>
                </a:r>
                <a:r>
                  <a:rPr lang="en-US" altLang="en-US" sz="800" b="0" i="0" baseline="30000" dirty="0">
                    <a:ea typeface="Malgun Gothic" panose="020B0503020000020004" pitchFamily="34" charset="-127"/>
                  </a:rPr>
                  <a:t>-  </a:t>
                </a:r>
                <a:r>
                  <a:rPr lang="en-US" altLang="en-US" sz="800" b="0" baseline="30000" dirty="0">
                    <a:ea typeface="Malgun Gothic" panose="020B0503020000020004" pitchFamily="34" charset="-127"/>
                  </a:rPr>
                  <a:t>                                       </a:t>
                </a:r>
                <a:r>
                  <a:rPr lang="en-US" altLang="en-US" sz="800" b="0" i="1" dirty="0">
                    <a:ea typeface="Malgun Gothic" panose="020B0503020000020004" pitchFamily="34" charset="-127"/>
                  </a:rPr>
                  <a:t>Axin1 </a:t>
                </a:r>
                <a:r>
                  <a:rPr lang="en-US" altLang="en-US" sz="800" b="0" dirty="0">
                    <a:ea typeface="Malgun Gothic" panose="020B0503020000020004" pitchFamily="34" charset="-127"/>
                  </a:rPr>
                  <a:t>cKO</a:t>
                </a:r>
                <a:r>
                  <a:rPr lang="en-US" altLang="en-US" sz="800" b="0" baseline="30000" dirty="0">
                    <a:ea typeface="Malgun Gothic" panose="020B0503020000020004" pitchFamily="34" charset="-127"/>
                  </a:rPr>
                  <a:t> </a:t>
                </a:r>
                <a:r>
                  <a:rPr lang="en-US" altLang="en-US" sz="800" b="0" i="1" baseline="30000" dirty="0">
                    <a:ea typeface="Malgun Gothic" panose="020B0503020000020004" pitchFamily="34" charset="-127"/>
                  </a:rPr>
                  <a:t>                              </a:t>
                </a:r>
                <a:r>
                  <a:rPr lang="en-US" altLang="en-US" sz="800" b="0" i="1" dirty="0" err="1">
                    <a:ea typeface="Malgun Gothic" panose="020B0503020000020004" pitchFamily="34" charset="-127"/>
                  </a:rPr>
                  <a:t>Axin1</a:t>
                </a:r>
                <a:r>
                  <a:rPr lang="en-US" altLang="en-US" sz="800" b="0" dirty="0" err="1">
                    <a:ea typeface="Malgun Gothic" panose="020B0503020000020004" pitchFamily="34" charset="-127"/>
                  </a:rPr>
                  <a:t> cKO</a:t>
                </a:r>
                <a:r>
                  <a:rPr lang="en-US" altLang="en-US" sz="800" b="0" baseline="30000" dirty="0">
                    <a:ea typeface="Malgun Gothic" panose="020B0503020000020004" pitchFamily="34" charset="-127"/>
                  </a:rPr>
                  <a:t> </a:t>
                </a:r>
                <a:endParaRPr lang="en-US" altLang="en-US" sz="800" b="0" dirty="0">
                  <a:ea typeface="Malgun Gothic" panose="020B0503020000020004" pitchFamily="34" charset="-127"/>
                </a:endParaRPr>
              </a:p>
            </p:txBody>
          </p:sp>
          <p:pic>
            <p:nvPicPr>
              <p:cNvPr id="198" name="Picture 12" descr="PAP35dCt leg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003" t="8730" r="30250"/>
              <a:stretch>
                <a:fillRect/>
              </a:stretch>
            </p:blipFill>
            <p:spPr bwMode="auto">
              <a:xfrm>
                <a:off x="7302795" y="1621317"/>
                <a:ext cx="844886" cy="11698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6" name="Picture 7" descr="PAP35dKO le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366" b="4366"/>
              <a:stretch>
                <a:fillRect/>
              </a:stretch>
            </p:blipFill>
            <p:spPr bwMode="auto">
              <a:xfrm>
                <a:off x="9185746" y="1624393"/>
                <a:ext cx="707470" cy="11705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207" name="Straight Arrow Connector 27"/>
              <p:cNvCxnSpPr>
                <a:cxnSpLocks noChangeShapeType="1"/>
              </p:cNvCxnSpPr>
              <p:nvPr/>
            </p:nvCxnSpPr>
            <p:spPr bwMode="auto">
              <a:xfrm flipH="1">
                <a:off x="8795006" y="2126146"/>
                <a:ext cx="196688" cy="166427"/>
              </a:xfrm>
              <a:prstGeom prst="straightConnector1">
                <a:avLst/>
              </a:prstGeom>
              <a:noFill/>
              <a:ln w="12700" algn="ctr">
                <a:solidFill>
                  <a:srgbClr val="FF0000"/>
                </a:solidFill>
                <a:round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8" name="Straight Arrow Connector 27"/>
              <p:cNvCxnSpPr>
                <a:cxnSpLocks noChangeShapeType="1"/>
              </p:cNvCxnSpPr>
              <p:nvPr/>
            </p:nvCxnSpPr>
            <p:spPr bwMode="auto">
              <a:xfrm flipH="1">
                <a:off x="9664867" y="1995868"/>
                <a:ext cx="106439" cy="215968"/>
              </a:xfrm>
              <a:prstGeom prst="straightConnector1">
                <a:avLst/>
              </a:prstGeom>
              <a:noFill/>
              <a:ln w="12700" algn="ctr">
                <a:solidFill>
                  <a:srgbClr val="00FF00"/>
                </a:solidFill>
                <a:round/>
                <a:tailEnd type="triangle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09" name="TextBox 64"/>
              <p:cNvSpPr txBox="1">
                <a:spLocks noChangeArrowheads="1"/>
              </p:cNvSpPr>
              <p:nvPr/>
            </p:nvSpPr>
            <p:spPr bwMode="auto">
              <a:xfrm>
                <a:off x="8211715" y="2795901"/>
                <a:ext cx="931065" cy="1579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31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7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800" b="0" i="0" dirty="0"/>
                  <a:t>8-week-old</a:t>
                </a:r>
                <a:endParaRPr lang="en-US" altLang="en-US" sz="800" b="0" i="0" dirty="0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0">
              <a:off x="7200" y="3757"/>
              <a:ext cx="6475" cy="3093"/>
              <a:chOff x="6860" y="3762"/>
              <a:chExt cx="7482" cy="3473"/>
            </a:xfrm>
          </p:grpSpPr>
          <p:grpSp>
            <p:nvGrpSpPr>
              <p:cNvPr id="321" name="Group 1"/>
              <p:cNvGrpSpPr/>
              <p:nvPr/>
            </p:nvGrpSpPr>
            <p:grpSpPr>
              <a:xfrm rot="0">
                <a:off x="6905" y="3762"/>
                <a:ext cx="7437" cy="3473"/>
                <a:chOff x="4941141" y="5448021"/>
                <a:chExt cx="4932080" cy="1601877"/>
              </a:xfrm>
            </p:grpSpPr>
            <p:pic>
              <p:nvPicPr>
                <p:cNvPr id="322" name="Picture 4" descr="OA P24 Wt hindlimb"/>
                <p:cNvPicPr>
                  <a:picLocks noChangeAspect="1" noChangeArrowheads="1"/>
                </p:cNvPicPr>
                <p:nvPr/>
              </p:nvPicPr>
              <p:blipFill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" r="33639"/>
                <a:stretch>
                  <a:fillRect/>
                </a:stretch>
              </p:blipFill>
              <p:spPr bwMode="auto">
                <a:xfrm>
                  <a:off x="5030035" y="5749932"/>
                  <a:ext cx="1072096" cy="1297235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23" name="Picture 5" descr="OA P24 3 hindlimb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3000" t="7848" b="6582"/>
                <a:stretch>
                  <a:fillRect/>
                </a:stretch>
              </p:blipFill>
              <p:spPr bwMode="auto">
                <a:xfrm>
                  <a:off x="8608030" y="5745272"/>
                  <a:ext cx="910400" cy="1301378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24" name="Line 14"/>
                <p:cNvSpPr>
                  <a:spLocks noChangeShapeType="1"/>
                </p:cNvSpPr>
                <p:nvPr/>
              </p:nvSpPr>
              <p:spPr bwMode="auto">
                <a:xfrm flipV="1">
                  <a:off x="5420721" y="6355934"/>
                  <a:ext cx="206161" cy="182753"/>
                </a:xfrm>
                <a:prstGeom prst="line">
                  <a:avLst/>
                </a:prstGeom>
                <a:noFill/>
                <a:ln w="12700">
                  <a:solidFill>
                    <a:srgbClr val="00FF00"/>
                  </a:solidFill>
                  <a:round/>
                  <a:tailEnd type="triangle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5" name="Rectangle 14"/>
                <p:cNvSpPr>
                  <a:spLocks noChangeArrowheads="1"/>
                </p:cNvSpPr>
                <p:nvPr/>
              </p:nvSpPr>
              <p:spPr bwMode="auto">
                <a:xfrm>
                  <a:off x="8573754" y="6266867"/>
                  <a:ext cx="611844" cy="224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u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Wingdings" panose="05000000000000000000" pitchFamily="2" charset="2"/>
                    <a:buChar char="u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  <a:buClrTx/>
                    <a:buSzTx/>
                    <a:buFontTx/>
                    <a:buNone/>
                  </a:pPr>
                  <a:r>
                    <a:rPr lang="en-US" altLang="en-US" sz="600" b="0" i="0" dirty="0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Normal fibula</a:t>
                  </a:r>
                  <a:endParaRPr lang="en-US" altLang="en-US" sz="600" b="0" i="0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326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810" t="24673" r="9701"/>
                <a:stretch>
                  <a:fillRect/>
                </a:stretch>
              </p:blipFill>
              <p:spPr bwMode="auto">
                <a:xfrm>
                  <a:off x="6177694" y="5746027"/>
                  <a:ext cx="1087268" cy="1303871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27" name="Picture 3"/>
                <p:cNvPicPr>
                  <a:picLocks noChangeAspect="1" noChangeArrowheads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135" t="23894" r="21782"/>
                <a:stretch>
                  <a:fillRect/>
                </a:stretch>
              </p:blipFill>
              <p:spPr bwMode="auto">
                <a:xfrm>
                  <a:off x="7336673" y="5745491"/>
                  <a:ext cx="1194723" cy="1034110"/>
                </a:xfrm>
                <a:prstGeom prst="rect">
                  <a:avLst/>
                </a:prstGeom>
                <a:noFill/>
                <a:ln w="31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28" name="Line 14"/>
                <p:cNvSpPr>
                  <a:spLocks noChangeShapeType="1"/>
                </p:cNvSpPr>
                <p:nvPr/>
              </p:nvSpPr>
              <p:spPr bwMode="auto">
                <a:xfrm flipV="1">
                  <a:off x="6629400" y="6295046"/>
                  <a:ext cx="191651" cy="170047"/>
                </a:xfrm>
                <a:prstGeom prst="line">
                  <a:avLst/>
                </a:prstGeom>
                <a:noFill/>
                <a:ln w="12700">
                  <a:solidFill>
                    <a:srgbClr val="00FF00"/>
                  </a:solidFill>
                  <a:round/>
                  <a:tailEnd type="triangle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9" name="Line 14"/>
                <p:cNvSpPr>
                  <a:spLocks noChangeShapeType="1"/>
                </p:cNvSpPr>
                <p:nvPr/>
              </p:nvSpPr>
              <p:spPr bwMode="auto">
                <a:xfrm flipH="1" flipV="1">
                  <a:off x="8082860" y="6226789"/>
                  <a:ext cx="133797" cy="208702"/>
                </a:xfrm>
                <a:prstGeom prst="line">
                  <a:avLst/>
                </a:prstGeom>
                <a:noFill/>
                <a:ln w="12700">
                  <a:solidFill>
                    <a:srgbClr val="00FF00"/>
                  </a:solidFill>
                  <a:round/>
                  <a:tailEnd type="triangle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30" name="Rectangle 14"/>
                <p:cNvSpPr>
                  <a:spLocks noChangeArrowheads="1"/>
                </p:cNvSpPr>
                <p:nvPr/>
              </p:nvSpPr>
              <p:spPr bwMode="auto">
                <a:xfrm>
                  <a:off x="7982412" y="6404924"/>
                  <a:ext cx="591200" cy="224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u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Wingdings" panose="05000000000000000000" pitchFamily="2" charset="2"/>
                    <a:buChar char="u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  <a:buClrTx/>
                    <a:buSzTx/>
                    <a:buFontTx/>
                    <a:buNone/>
                  </a:pPr>
                  <a:r>
                    <a:rPr lang="en-US" altLang="en-US" sz="600" b="0" i="0" dirty="0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Normal fibula</a:t>
                  </a:r>
                  <a:endParaRPr lang="en-US" altLang="en-US" sz="600" b="0" i="0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1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7447222" y="6789657"/>
                  <a:ext cx="957755" cy="1620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u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Wingdings" panose="05000000000000000000" pitchFamily="2" charset="2"/>
                    <a:buChar char="u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  <a:buClrTx/>
                    <a:buSzTx/>
                    <a:buFontTx/>
                    <a:buNone/>
                  </a:pPr>
                  <a:r>
                    <a:rPr lang="en-US" altLang="en-US" sz="700" b="0" i="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4-week-old</a:t>
                  </a:r>
                  <a:endParaRPr lang="en-US" altLang="en-US" sz="700" b="0" i="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2" name="TextBox 31"/>
                <p:cNvSpPr txBox="1">
                  <a:spLocks noChangeArrowheads="1"/>
                </p:cNvSpPr>
                <p:nvPr/>
              </p:nvSpPr>
              <p:spPr bwMode="auto">
                <a:xfrm>
                  <a:off x="5327369" y="5559371"/>
                  <a:ext cx="4545852" cy="1745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u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Wingdings" panose="05000000000000000000" pitchFamily="2" charset="2"/>
                    <a:buChar char="u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r>
                    <a:rPr lang="en-US" altLang="en-US" sz="800" b="0" i="0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Cre</a:t>
                  </a:r>
                  <a:r>
                    <a:rPr lang="en-US" altLang="en-US" sz="800" b="0" i="0" baseline="30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- </a:t>
                  </a:r>
                  <a:r>
                    <a:rPr lang="en-US" altLang="en-US" sz="800" b="0" i="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            </a:t>
                  </a:r>
                  <a:r>
                    <a:rPr lang="en-US" altLang="en-US" sz="800" b="0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Axin1</a:t>
                  </a:r>
                  <a:r>
                    <a:rPr lang="en-US" altLang="en-US" sz="800" b="0" i="1" baseline="30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fl/fl</a:t>
                  </a:r>
                  <a:r>
                    <a:rPr lang="en-US" altLang="en-US" sz="800" b="0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;Sox9-CreER  </a:t>
                  </a:r>
                  <a:r>
                    <a:rPr lang="en-US" altLang="en-US" sz="800" b="0" i="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  </a:t>
                  </a:r>
                  <a:r>
                    <a:rPr lang="en-US" altLang="en-US" sz="700" b="0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Axin1</a:t>
                  </a:r>
                  <a:r>
                    <a:rPr lang="en-US" altLang="en-US" sz="700" b="0" i="1" baseline="30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fl</a:t>
                  </a:r>
                  <a:r>
                    <a:rPr lang="en-US" altLang="en-US" sz="800" b="0" i="1" baseline="30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/fl</a:t>
                  </a:r>
                  <a:r>
                    <a:rPr lang="en-US" altLang="en-US" sz="800" b="0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;Col2a1-Cre</a:t>
                  </a:r>
                  <a:r>
                    <a:rPr lang="en-US" altLang="en-US" sz="800" b="0" i="1" baseline="30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 </a:t>
                  </a:r>
                  <a:r>
                    <a:rPr lang="en-US" altLang="en-US" sz="800" b="0" i="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 </a:t>
                  </a:r>
                  <a:r>
                    <a:rPr lang="en-US" altLang="en-US" sz="800" b="0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Axin1</a:t>
                  </a:r>
                  <a:r>
                    <a:rPr lang="en-US" altLang="en-US" sz="800" b="0" i="1" baseline="30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flox/flox</a:t>
                  </a:r>
                  <a:r>
                    <a:rPr lang="en-US" altLang="en-US" sz="800" b="0" i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;Sp7-Cre</a:t>
                  </a:r>
                  <a:r>
                    <a:rPr lang="en-US" altLang="en-US" sz="800" b="0" baseline="300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altLang="en-US" sz="800" b="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altLang="en-US" sz="800" b="0" i="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endParaRPr lang="en-US" altLang="en-US" sz="800" b="0" i="0" baseline="30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3" name="Rectangle 14"/>
                <p:cNvSpPr>
                  <a:spLocks noChangeArrowheads="1"/>
                </p:cNvSpPr>
                <p:nvPr/>
              </p:nvSpPr>
              <p:spPr bwMode="auto">
                <a:xfrm>
                  <a:off x="6354175" y="6465421"/>
                  <a:ext cx="630993" cy="224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u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Wingdings" panose="05000000000000000000" pitchFamily="2" charset="2"/>
                    <a:buChar char="u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  <a:buClrTx/>
                    <a:buSzTx/>
                    <a:buFontTx/>
                    <a:buNone/>
                  </a:pPr>
                  <a:r>
                    <a:rPr lang="en-US" altLang="en-US" sz="600" b="0" i="0" dirty="0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Normal fibula</a:t>
                  </a:r>
                  <a:endParaRPr lang="en-US" altLang="en-US" sz="600" b="0" i="0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4" name="Rectangle 14"/>
                <p:cNvSpPr>
                  <a:spLocks noChangeArrowheads="1"/>
                </p:cNvSpPr>
                <p:nvPr/>
              </p:nvSpPr>
              <p:spPr bwMode="auto">
                <a:xfrm>
                  <a:off x="5161217" y="6527663"/>
                  <a:ext cx="627744" cy="224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SzPct val="70000"/>
                    <a:buFont typeface="Wingdings" panose="05000000000000000000" pitchFamily="2" charset="2"/>
                    <a:buChar char="u"/>
                    <a:defRPr sz="32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tx2"/>
                    </a:buClr>
                    <a:buSzPct val="70000"/>
                    <a:buFont typeface="Wingdings" panose="05000000000000000000" pitchFamily="2" charset="2"/>
                    <a:buChar char="u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folHlink"/>
                    </a:buClr>
                    <a:buSzPct val="70000"/>
                    <a:buFont typeface="Wingdings" panose="05000000000000000000" pitchFamily="2" charset="2"/>
                    <a:buChar char="u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>
                    <a:spcBef>
                      <a:spcPct val="50000"/>
                    </a:spcBef>
                    <a:buClrTx/>
                    <a:buSzTx/>
                    <a:buFontTx/>
                    <a:buNone/>
                  </a:pPr>
                  <a:r>
                    <a:rPr lang="en-US" altLang="en-US" sz="600" b="0" i="0" dirty="0">
                      <a:solidFill>
                        <a:srgbClr val="FFFFFF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Normal fibula</a:t>
                  </a:r>
                  <a:endParaRPr lang="en-US" altLang="en-US" sz="600" b="0" i="0" dirty="0">
                    <a:solidFill>
                      <a:srgbClr val="FFFFFF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5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4941141" y="5448021"/>
                  <a:ext cx="314962" cy="2747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endParaRPr lang="en-US" altLang="en-US" sz="1000" b="1" i="0" dirty="0"/>
                </a:p>
              </p:txBody>
            </p:sp>
            <p:sp>
              <p:nvSpPr>
                <p:cNvPr id="336" name="Line 14"/>
                <p:cNvSpPr>
                  <a:spLocks noChangeShapeType="1"/>
                </p:cNvSpPr>
                <p:nvPr/>
              </p:nvSpPr>
              <p:spPr bwMode="auto">
                <a:xfrm flipV="1">
                  <a:off x="8886465" y="6225234"/>
                  <a:ext cx="242674" cy="69812"/>
                </a:xfrm>
                <a:prstGeom prst="line">
                  <a:avLst/>
                </a:prstGeom>
                <a:noFill/>
                <a:ln w="12700">
                  <a:solidFill>
                    <a:srgbClr val="00FF00"/>
                  </a:solidFill>
                  <a:round/>
                  <a:tailEnd type="triangle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" name="Text Box 63"/>
              <p:cNvSpPr txBox="1">
                <a:spLocks noChangeArrowheads="1"/>
              </p:cNvSpPr>
              <p:nvPr/>
            </p:nvSpPr>
            <p:spPr bwMode="auto">
              <a:xfrm>
                <a:off x="6860" y="3870"/>
                <a:ext cx="564" cy="4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sz="1000" b="1" i="0" dirty="0"/>
                  <a:t>K</a:t>
                </a:r>
                <a:endParaRPr lang="en-US" sz="1000" b="1" i="0" dirty="0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rot="0">
              <a:off x="840" y="3562"/>
              <a:ext cx="6211" cy="3715"/>
              <a:chOff x="407" y="3656"/>
              <a:chExt cx="6498" cy="4066"/>
            </a:xfrm>
          </p:grpSpPr>
          <p:sp>
            <p:nvSpPr>
              <p:cNvPr id="6" name="object 3"/>
              <p:cNvSpPr txBox="1"/>
              <p:nvPr/>
            </p:nvSpPr>
            <p:spPr>
              <a:xfrm>
                <a:off x="2595" y="7440"/>
                <a:ext cx="1284" cy="282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noAutofit/>
              </a:bodyPr>
              <a:p>
                <a:pPr marL="12700" algn="ctr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en-US" spc="-5" dirty="0">
                    <a:latin typeface="Arial" panose="020B0604020202020204"/>
                    <a:cs typeface="Arial" panose="020B0604020202020204"/>
                  </a:rPr>
                  <a:t>3-week-old</a:t>
                </a:r>
                <a:endParaRPr lang="en-US" spc="-5" dirty="0">
                  <a:latin typeface="Arial" panose="020B0604020202020204"/>
                  <a:cs typeface="Arial" panose="020B0604020202020204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6001" y="6827"/>
                <a:ext cx="904" cy="4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600"/>
                  <a:t>Scale bar: </a:t>
                </a:r>
                <a:endParaRPr lang="en-US" altLang="zh-CN" sz="600"/>
              </a:p>
              <a:p>
                <a:r>
                  <a:rPr lang="en-US" altLang="zh-CN" sz="600"/>
                  <a:t>2.5 mm</a:t>
                </a:r>
                <a:endParaRPr lang="en-US" altLang="zh-CN" sz="600"/>
              </a:p>
            </p:txBody>
          </p:sp>
          <p:sp>
            <p:nvSpPr>
              <p:cNvPr id="3" name="object 3"/>
              <p:cNvSpPr txBox="1"/>
              <p:nvPr/>
            </p:nvSpPr>
            <p:spPr>
              <a:xfrm>
                <a:off x="1643" y="3830"/>
                <a:ext cx="4068" cy="232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spAutoFit/>
              </a:bodyPr>
              <a:p>
                <a:pPr marL="12700" algn="l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en-US" spc="-5" dirty="0">
                    <a:latin typeface="Arial" panose="020B0604020202020204"/>
                    <a:cs typeface="Arial" panose="020B0604020202020204"/>
                  </a:rPr>
                  <a:t>Cre</a:t>
                </a:r>
                <a:r>
                  <a:rPr lang="en-US" spc="-5" baseline="30000" dirty="0">
                    <a:latin typeface="Arial" panose="020B0604020202020204"/>
                    <a:cs typeface="Arial" panose="020B0604020202020204"/>
                  </a:rPr>
                  <a:t>-</a:t>
                </a:r>
                <a:r>
                  <a:rPr lang="en-US" spc="-5" dirty="0">
                    <a:latin typeface="Arial" panose="020B0604020202020204"/>
                    <a:cs typeface="Arial" panose="020B0604020202020204"/>
                  </a:rPr>
                  <a:t>  </a:t>
                </a:r>
                <a:r>
                  <a:rPr lang="en-US" i="1" spc="-5" dirty="0">
                    <a:latin typeface="Arial" panose="020B0604020202020204"/>
                    <a:cs typeface="Arial" panose="020B0604020202020204"/>
                  </a:rPr>
                  <a:t>                                                   Axin1 </a:t>
                </a:r>
                <a:r>
                  <a:rPr lang="en-US" spc="-5" dirty="0">
                    <a:latin typeface="Arial" panose="020B0604020202020204"/>
                    <a:cs typeface="Arial" panose="020B0604020202020204"/>
                  </a:rPr>
                  <a:t>cKO</a:t>
                </a:r>
                <a:endParaRPr lang="en-US" spc="-5" baseline="30000" dirty="0">
                  <a:latin typeface="Arial" panose="020B0604020202020204"/>
                  <a:cs typeface="Arial" panose="020B0604020202020204"/>
                </a:endParaRPr>
              </a:p>
            </p:txBody>
          </p:sp>
          <p:sp>
            <p:nvSpPr>
              <p:cNvPr id="36" name="object 3"/>
              <p:cNvSpPr txBox="1"/>
              <p:nvPr/>
            </p:nvSpPr>
            <p:spPr>
              <a:xfrm>
                <a:off x="3804" y="7254"/>
                <a:ext cx="2292" cy="289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noAutofit/>
              </a:bodyPr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en-US" spc="-5" dirty="0">
                    <a:latin typeface="Arial" panose="020B0604020202020204"/>
                    <a:cs typeface="Arial" panose="020B0604020202020204"/>
                  </a:rPr>
                  <a:t>Right                        Left</a:t>
                </a:r>
                <a:endParaRPr lang="en-US" spc="-5" dirty="0">
                  <a:latin typeface="Arial" panose="020B0604020202020204"/>
                  <a:cs typeface="Arial" panose="020B0604020202020204"/>
                </a:endParaRPr>
              </a:p>
            </p:txBody>
          </p:sp>
          <p:grpSp>
            <p:nvGrpSpPr>
              <p:cNvPr id="76" name="组合 75"/>
              <p:cNvGrpSpPr/>
              <p:nvPr/>
            </p:nvGrpSpPr>
            <p:grpSpPr>
              <a:xfrm rot="0">
                <a:off x="3424" y="4105"/>
                <a:ext cx="2600" cy="3158"/>
                <a:chOff x="2006" y="5689"/>
                <a:chExt cx="4491" cy="4677"/>
              </a:xfrm>
            </p:grpSpPr>
            <p:pic>
              <p:nvPicPr>
                <p:cNvPr id="12" name="图片 11" descr="s00010259-3001-ct-ct_voi_"/>
                <p:cNvPicPr>
                  <a:picLocks noChangeAspect="1"/>
                </p:cNvPicPr>
                <p:nvPr/>
              </p:nvPicPr>
              <p:blipFill>
                <a:blip r:embed="rId13"/>
                <a:srcRect l="16403" r="39455"/>
                <a:stretch>
                  <a:fillRect/>
                </a:stretch>
              </p:blipFill>
              <p:spPr>
                <a:xfrm>
                  <a:off x="4180" y="5689"/>
                  <a:ext cx="2317" cy="4677"/>
                </a:xfrm>
                <a:prstGeom prst="rect">
                  <a:avLst/>
                </a:prstGeom>
              </p:spPr>
            </p:pic>
            <p:grpSp>
              <p:nvGrpSpPr>
                <p:cNvPr id="17" name="组合 16"/>
                <p:cNvGrpSpPr/>
                <p:nvPr/>
              </p:nvGrpSpPr>
              <p:grpSpPr>
                <a:xfrm rot="0">
                  <a:off x="2006" y="5689"/>
                  <a:ext cx="2179" cy="4673"/>
                  <a:chOff x="4786" y="5764"/>
                  <a:chExt cx="2179" cy="4673"/>
                </a:xfrm>
              </p:grpSpPr>
              <p:pic>
                <p:nvPicPr>
                  <p:cNvPr id="16" name="图片 15" descr="s00010257-3002-ct-ct_voi_"/>
                  <p:cNvPicPr>
                    <a:picLocks noChangeAspect="1"/>
                  </p:cNvPicPr>
                  <p:nvPr/>
                </p:nvPicPr>
                <p:blipFill>
                  <a:blip r:embed="rId14"/>
                  <a:srcRect l="24224" t="89537" r="34400"/>
                  <a:stretch>
                    <a:fillRect/>
                  </a:stretch>
                </p:blipFill>
                <p:spPr>
                  <a:xfrm>
                    <a:off x="4788" y="9951"/>
                    <a:ext cx="2172" cy="486"/>
                  </a:xfrm>
                  <a:prstGeom prst="rect">
                    <a:avLst/>
                  </a:prstGeom>
                </p:spPr>
              </p:pic>
              <p:pic>
                <p:nvPicPr>
                  <p:cNvPr id="14" name="图片 13" descr="s00010257-3002-ct-ct_voi_"/>
                  <p:cNvPicPr>
                    <a:picLocks noChangeAspect="1"/>
                  </p:cNvPicPr>
                  <p:nvPr/>
                </p:nvPicPr>
                <p:blipFill>
                  <a:blip r:embed="rId14"/>
                  <a:srcRect l="24224" t="89537" r="34400"/>
                  <a:stretch>
                    <a:fillRect/>
                  </a:stretch>
                </p:blipFill>
                <p:spPr>
                  <a:xfrm>
                    <a:off x="4788" y="5764"/>
                    <a:ext cx="2172" cy="486"/>
                  </a:xfrm>
                  <a:prstGeom prst="rect">
                    <a:avLst/>
                  </a:prstGeom>
                </p:spPr>
              </p:pic>
              <p:pic>
                <p:nvPicPr>
                  <p:cNvPr id="13" name="图片 12" descr="s00010259-3002-ct-ct_voi_"/>
                  <p:cNvPicPr>
                    <a:picLocks noChangeAspect="1"/>
                  </p:cNvPicPr>
                  <p:nvPr/>
                </p:nvPicPr>
                <p:blipFill>
                  <a:blip r:embed="rId15"/>
                  <a:srcRect l="19826" r="28652"/>
                  <a:stretch>
                    <a:fillRect/>
                  </a:stretch>
                </p:blipFill>
                <p:spPr>
                  <a:xfrm>
                    <a:off x="4786" y="5929"/>
                    <a:ext cx="2179" cy="4490"/>
                  </a:xfrm>
                  <a:prstGeom prst="rect">
                    <a:avLst/>
                  </a:prstGeom>
                </p:spPr>
              </p:pic>
            </p:grpSp>
            <p:cxnSp>
              <p:nvCxnSpPr>
                <p:cNvPr id="55" name="直接连接符 54"/>
                <p:cNvCxnSpPr/>
                <p:nvPr/>
              </p:nvCxnSpPr>
              <p:spPr>
                <a:xfrm>
                  <a:off x="3577" y="10119"/>
                  <a:ext cx="283" cy="0"/>
                </a:xfrm>
                <a:prstGeom prst="line">
                  <a:avLst/>
                </a:prstGeom>
                <a:ln w="12700" cmpd="sng">
                  <a:solidFill>
                    <a:schemeClr val="bg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/>
                <p:nvPr/>
              </p:nvCxnSpPr>
              <p:spPr>
                <a:xfrm>
                  <a:off x="5797" y="10119"/>
                  <a:ext cx="283" cy="0"/>
                </a:xfrm>
                <a:prstGeom prst="line">
                  <a:avLst/>
                </a:prstGeom>
                <a:ln w="12700" cmpd="sng">
                  <a:solidFill>
                    <a:schemeClr val="bg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" name="组合 74"/>
              <p:cNvGrpSpPr/>
              <p:nvPr/>
            </p:nvGrpSpPr>
            <p:grpSpPr>
              <a:xfrm rot="0">
                <a:off x="480" y="4105"/>
                <a:ext cx="2598" cy="3160"/>
                <a:chOff x="2033" y="540"/>
                <a:chExt cx="4489" cy="4681"/>
              </a:xfrm>
            </p:grpSpPr>
            <p:pic>
              <p:nvPicPr>
                <p:cNvPr id="7" name="图片 6" descr="s00010257-3001-ct-ct_voi_"/>
                <p:cNvPicPr>
                  <a:picLocks noChangeAspect="1"/>
                </p:cNvPicPr>
                <p:nvPr/>
              </p:nvPicPr>
              <p:blipFill>
                <a:blip r:embed="rId16"/>
                <a:srcRect l="32292" r="22825"/>
                <a:stretch>
                  <a:fillRect/>
                </a:stretch>
              </p:blipFill>
              <p:spPr>
                <a:xfrm>
                  <a:off x="4180" y="540"/>
                  <a:ext cx="2342" cy="4681"/>
                </a:xfrm>
                <a:prstGeom prst="rect">
                  <a:avLst/>
                </a:prstGeom>
              </p:spPr>
            </p:pic>
            <p:pic>
              <p:nvPicPr>
                <p:cNvPr id="8" name="图片 7" descr="s00010257-3002-ct-ct_voi_"/>
                <p:cNvPicPr>
                  <a:picLocks noChangeAspect="1"/>
                </p:cNvPicPr>
                <p:nvPr/>
              </p:nvPicPr>
              <p:blipFill>
                <a:blip r:embed="rId14"/>
                <a:srcRect l="24224" r="34400"/>
                <a:stretch>
                  <a:fillRect/>
                </a:stretch>
              </p:blipFill>
              <p:spPr>
                <a:xfrm>
                  <a:off x="2033" y="540"/>
                  <a:ext cx="2160" cy="4674"/>
                </a:xfrm>
                <a:prstGeom prst="rect">
                  <a:avLst/>
                </a:prstGeom>
              </p:spPr>
            </p:pic>
            <p:cxnSp>
              <p:nvCxnSpPr>
                <p:cNvPr id="20" name="直接连接符 19"/>
                <p:cNvCxnSpPr/>
                <p:nvPr/>
              </p:nvCxnSpPr>
              <p:spPr>
                <a:xfrm>
                  <a:off x="3577" y="4959"/>
                  <a:ext cx="283" cy="0"/>
                </a:xfrm>
                <a:prstGeom prst="line">
                  <a:avLst/>
                </a:prstGeom>
                <a:ln w="12700" cmpd="sng">
                  <a:solidFill>
                    <a:schemeClr val="bg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5797" y="4959"/>
                  <a:ext cx="283" cy="0"/>
                </a:xfrm>
                <a:prstGeom prst="line">
                  <a:avLst/>
                </a:prstGeom>
                <a:ln w="12700" cmpd="sng">
                  <a:solidFill>
                    <a:schemeClr val="bg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" name="object 3"/>
              <p:cNvSpPr txBox="1"/>
              <p:nvPr/>
            </p:nvSpPr>
            <p:spPr>
              <a:xfrm>
                <a:off x="786" y="7279"/>
                <a:ext cx="2292" cy="289"/>
              </a:xfrm>
              <a:prstGeom prst="rect">
                <a:avLst/>
              </a:prstGeom>
            </p:spPr>
            <p:txBody>
              <a:bodyPr vert="horz" wrap="square" lIns="0" tIns="12065" rIns="0" bIns="0" rtlCol="0">
                <a:noAutofit/>
              </a:bodyPr>
              <a:p>
                <a:pPr marL="12700">
                  <a:lnSpc>
                    <a:spcPct val="100000"/>
                  </a:lnSpc>
                  <a:spcBef>
                    <a:spcPts val="95"/>
                  </a:spcBef>
                </a:pPr>
                <a:r>
                  <a:rPr lang="en-US" spc="-5" dirty="0">
                    <a:latin typeface="Arial" panose="020B0604020202020204"/>
                    <a:cs typeface="Arial" panose="020B0604020202020204"/>
                  </a:rPr>
                  <a:t>Right                       Left</a:t>
                </a:r>
                <a:endParaRPr lang="en-US" spc="-5" dirty="0">
                  <a:latin typeface="Arial" panose="020B0604020202020204"/>
                  <a:cs typeface="Arial" panose="020B0604020202020204"/>
                </a:endParaRPr>
              </a:p>
            </p:txBody>
          </p:sp>
          <p:sp>
            <p:nvSpPr>
              <p:cNvPr id="15" name="Text Box 63"/>
              <p:cNvSpPr txBox="1">
                <a:spLocks noChangeArrowheads="1"/>
              </p:cNvSpPr>
              <p:nvPr/>
            </p:nvSpPr>
            <p:spPr bwMode="auto">
              <a:xfrm>
                <a:off x="407" y="3656"/>
                <a:ext cx="546" cy="4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sz="1000" b="1" i="0" dirty="0"/>
                  <a:t>J</a:t>
                </a:r>
                <a:endParaRPr lang="en-US" sz="1000" b="1" i="0" dirty="0"/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TEyYmY5ZjAwMTJhYjkzYmJlYWMzMmU2MDEwY2U1YjMifQ=="/>
  <p:tag name="KSO_WPP_MARK_KEY" val="7028b504-d9a7-4168-a6e2-af5e21ac15c2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1591</Words>
  <Application>WPS 演示</Application>
  <PresentationFormat>全屏显示(4:3)</PresentationFormat>
  <Paragraphs>155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Arial</vt:lpstr>
      <vt:lpstr>宋体</vt:lpstr>
      <vt:lpstr>Wingdings</vt:lpstr>
      <vt:lpstr>等线</vt:lpstr>
      <vt:lpstr>Arial</vt:lpstr>
      <vt:lpstr>Times New Roman</vt:lpstr>
      <vt:lpstr>Calibri</vt:lpstr>
      <vt:lpstr>Verdana</vt:lpstr>
      <vt:lpstr>Malgun Gothic</vt:lpstr>
      <vt:lpstr>微软雅黑</vt:lpstr>
      <vt:lpstr>Arial Unicode MS</vt:lpstr>
      <vt:lpstr>Default Design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RONG</dc:creator>
  <cp:lastModifiedBy>Yi</cp:lastModifiedBy>
  <cp:revision>140</cp:revision>
  <dcterms:created xsi:type="dcterms:W3CDTF">2019-08-20T22:50:00Z</dcterms:created>
  <dcterms:modified xsi:type="dcterms:W3CDTF">2022-11-03T05:54:33Z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ICV">
    <vt:lpwstr>E64F59E82EF04807A397ACD1EEF09A8B</vt:lpwstr>
  </property>
</Properties>
</file>