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1" r:id="rId5"/>
    <p:sldId id="262" r:id="rId6"/>
    <p:sldId id="265" r:id="rId7"/>
    <p:sldId id="263" r:id="rId8"/>
    <p:sldId id="266" r:id="rId9"/>
    <p:sldId id="264" r:id="rId10"/>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analysis</a:t>
            </a:r>
            <a:r>
              <a:rPr lang="en-US" baseline="0" dirty="0" smtClean="0"/>
              <a:t> report is automatically generated by Metascape (https://metascape.org).</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48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a:t>
            </a:r>
            <a:r>
              <a:rPr lang="en-US" dirty="0" smtClean="0"/>
              <a:t>first</a:t>
            </a:r>
            <a:r>
              <a:rPr lang="en-US" baseline="0" dirty="0" smtClean="0"/>
              <a:t> </a:t>
            </a:r>
            <a:r>
              <a:rPr lang="en-US" dirty="0" smtClean="0"/>
              <a:t>automatically </a:t>
            </a:r>
            <a:r>
              <a:rPr lang="en-US" baseline="0" dirty="0" smtClean="0"/>
              <a:t>converts </a:t>
            </a:r>
            <a:r>
              <a:rPr lang="en-US" baseline="0" dirty="0" smtClean="0"/>
              <a:t>you input identifiers </a:t>
            </a:r>
            <a:r>
              <a:rPr lang="en-US" baseline="0" dirty="0" smtClean="0"/>
              <a:t>(</a:t>
            </a:r>
            <a:r>
              <a:rPr lang="en-US" baseline="0" dirty="0" err="1" smtClean="0"/>
              <a:t>Entrez</a:t>
            </a:r>
            <a:r>
              <a:rPr lang="en-US" baseline="0" dirty="0" smtClean="0"/>
              <a:t> Gene </a:t>
            </a:r>
            <a:r>
              <a:rPr lang="en-US" baseline="0" dirty="0" smtClean="0"/>
              <a:t>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a:t>
            </a:r>
            <a:r>
              <a:rPr lang="en-US" baseline="0" dirty="0" smtClean="0"/>
              <a:t>Symbol) into Human </a:t>
            </a:r>
            <a:r>
              <a:rPr lang="en-US" baseline="0" dirty="0" err="1" smtClean="0"/>
              <a:t>Entrez</a:t>
            </a:r>
            <a:r>
              <a:rPr lang="en-US" baseline="0" dirty="0" smtClean="0"/>
              <a:t> Gene ID.  </a:t>
            </a:r>
            <a:r>
              <a:rPr lang="en-US" baseline="0" dirty="0" smtClean="0"/>
              <a:t>For example, input </a:t>
            </a:r>
            <a:r>
              <a:rPr lang="en-US" baseline="0" dirty="0" smtClean="0"/>
              <a:t>identifiers can be from human, mouse or </a:t>
            </a:r>
            <a:r>
              <a:rPr lang="en-US" baseline="0" dirty="0" smtClean="0"/>
              <a:t>rat </a:t>
            </a:r>
            <a:r>
              <a:rPr lang="en-US" baseline="0" dirty="0" err="1" smtClean="0"/>
              <a:t>orthologs</a:t>
            </a:r>
            <a:r>
              <a:rPr lang="en-US" baseline="0" dirty="0" smtClean="0"/>
              <a:t>, which can be mapped </a:t>
            </a:r>
            <a:r>
              <a:rPr lang="en-US" baseline="0" dirty="0" smtClean="0"/>
              <a:t>into </a:t>
            </a:r>
            <a:r>
              <a:rPr lang="en-US" baseline="0" dirty="0" smtClean="0"/>
              <a:t>human (or “analysis as” species) </a:t>
            </a:r>
            <a:r>
              <a:rPr lang="en-US" baseline="0" dirty="0" smtClean="0"/>
              <a:t>based on </a:t>
            </a:r>
            <a:r>
              <a:rPr lang="en-US" baseline="0" dirty="0" smtClean="0"/>
              <a:t>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a:t>
            </a:r>
            <a:r>
              <a:rPr lang="en-US" baseline="0" dirty="0" smtClean="0"/>
              <a:t>distribution.</a:t>
            </a:r>
          </a:p>
          <a:p>
            <a:r>
              <a:rPr lang="en-US" baseline="0" dirty="0" smtClean="0"/>
              <a:t>By </a:t>
            </a:r>
            <a:r>
              <a:rPr lang="en-US" baseline="0" dirty="0" smtClean="0"/>
              <a:t>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a:t>
            </a:r>
            <a:r>
              <a:rPr lang="en-US" baseline="0" dirty="0" smtClean="0"/>
              <a:t>converted </a:t>
            </a:r>
            <a:r>
              <a:rPr lang="en-US" baseline="0" dirty="0" smtClean="0"/>
              <a:t>them into a network layout.  More specifically, each term is represented by a circle node, where its size is proportional to the number of input genes fall </a:t>
            </a:r>
            <a:r>
              <a:rPr lang="en-US" baseline="0" dirty="0" smtClean="0"/>
              <a:t>under </a:t>
            </a:r>
            <a:r>
              <a:rPr lang="en-US" baseline="0" dirty="0" smtClean="0"/>
              <a:t>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a:t>
            </a:r>
            <a:r>
              <a:rPr lang="en-US" baseline="0" dirty="0" smtClean="0"/>
              <a:t>with </a:t>
            </a:r>
            <a:r>
              <a:rPr lang="en-US" baseline="0" dirty="0" smtClean="0"/>
              <a:t>“force-directed”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a:t>
            </a:r>
            <a:r>
              <a:rPr lang="en-US" baseline="0" dirty="0" smtClean="0"/>
              <a:t>extract “biological meanings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a:t>
            </a: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Jan 1, 2022</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6" name="Rectangle 5"/>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530 identifiers, 530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6" name="Rectangle 5"/>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640080" y="1815770"/>
            <a:ext cx="10911535" cy="4820031"/>
          </a:xfrm>
          <a:prstGeom prst="rect">
            <a:avLst/>
          </a:prstGeom>
        </p:spPr>
      </p:pic>
    </p:spTree>
    <p:extLst>
      <p:ext uri="{BB962C8B-B14F-4D97-AF65-F5344CB8AC3E}">
        <p14:creationId xmlns:p14="http://schemas.microsoft.com/office/powerpoint/2010/main" val="3330464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3289549" y="1665465"/>
            <a:ext cx="5612597" cy="5120640"/>
          </a:xfrm>
          <a:prstGeom prst="rect">
            <a:avLst/>
          </a:prstGeom>
        </p:spPr>
      </p:pic>
    </p:spTree>
    <p:extLst>
      <p:ext uri="{BB962C8B-B14F-4D97-AF65-F5344CB8AC3E}">
        <p14:creationId xmlns:p14="http://schemas.microsoft.com/office/powerpoint/2010/main" val="614239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3289549" y="1665465"/>
            <a:ext cx="5612597" cy="5120640"/>
          </a:xfrm>
          <a:prstGeom prst="rect">
            <a:avLst/>
          </a:prstGeom>
        </p:spPr>
      </p:pic>
    </p:spTree>
    <p:extLst>
      <p:ext uri="{BB962C8B-B14F-4D97-AF65-F5344CB8AC3E}">
        <p14:creationId xmlns:p14="http://schemas.microsoft.com/office/powerpoint/2010/main" val="349037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MyList_PPIColorByCluster.png"/>
          <p:cNvPicPr>
            <a:picLocks noChangeAspect="1"/>
          </p:cNvPicPr>
          <p:nvPr/>
        </p:nvPicPr>
        <p:blipFill>
          <a:blip r:embed="rId3"/>
          <a:stretch>
            <a:fillRect/>
          </a:stretch>
        </p:blipFill>
        <p:spPr>
          <a:xfrm>
            <a:off x="2970845" y="1665465"/>
            <a:ext cx="6250004" cy="5120640"/>
          </a:xfrm>
          <a:prstGeom prst="rect">
            <a:avLst/>
          </a:prstGeom>
        </p:spPr>
      </p:pic>
    </p:spTree>
    <p:extLst>
      <p:ext uri="{BB962C8B-B14F-4D97-AF65-F5344CB8AC3E}">
        <p14:creationId xmlns:p14="http://schemas.microsoft.com/office/powerpoint/2010/main" val="1277164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MyList_MCODE_ALL_PPIColorByCluster.png"/>
          <p:cNvPicPr>
            <a:picLocks noChangeAspect="1"/>
          </p:cNvPicPr>
          <p:nvPr/>
        </p:nvPicPr>
        <p:blipFill>
          <a:blip r:embed="rId3"/>
          <a:stretch>
            <a:fillRect/>
          </a:stretch>
        </p:blipFill>
        <p:spPr>
          <a:xfrm>
            <a:off x="1886399" y="1665465"/>
            <a:ext cx="8418896" cy="5120640"/>
          </a:xfrm>
          <a:prstGeom prst="rect">
            <a:avLst/>
          </a:prstGeom>
        </p:spPr>
      </p:pic>
    </p:spTree>
    <p:extLst>
      <p:ext uri="{BB962C8B-B14F-4D97-AF65-F5344CB8AC3E}">
        <p14:creationId xmlns:p14="http://schemas.microsoft.com/office/powerpoint/2010/main" val="235868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graphicFrame>
        <p:nvGraphicFramePr>
          <p:cNvPr id="3" name="Table 2"/>
          <p:cNvGraphicFramePr>
            <a:graphicFrameLocks noGrp="1"/>
          </p:cNvGraphicFramePr>
          <p:nvPr/>
        </p:nvGraphicFramePr>
        <p:xfrm>
          <a:off x="640080" y="1665465"/>
          <a:ext cx="10911535" cy="4832928"/>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465512">
                <a:tc>
                  <a:txBody>
                    <a:bodyPr/>
                    <a:lstStyle/>
                    <a:p>
                      <a:r>
                        <a:t>MyList</a:t>
                      </a:r>
                    </a:p>
                  </a:txBody>
                  <a:tcPr/>
                </a:tc>
                <a:tc>
                  <a:txBody>
                    <a:bodyPr/>
                    <a:lstStyle/>
                    <a:p>
                      <a:r>
                        <a:t>R-HSA-3214815|HDACs deacetylate histones|-69.1;R-HSA-9610379|HCMV Late Events|-63.3;R-HSA-2559580|Oxidative Stress Induced Senescence|-61.4</a:t>
                      </a:r>
                    </a:p>
                  </a:txBody>
                  <a:tcPr/>
                </a:tc>
              </a:tr>
              <a:tr h="465512">
                <a:tc>
                  <a:txBody>
                    <a:bodyPr/>
                    <a:lstStyle/>
                    <a:p>
                      <a:r>
                        <a:t>MyList_MCODE_ALL</a:t>
                      </a:r>
                    </a:p>
                  </a:txBody>
                  <a:tcPr/>
                </a:tc>
                <a:tc>
                  <a:txBody>
                    <a:bodyPr/>
                    <a:lstStyle/>
                    <a:p>
                      <a:r>
                        <a:t>R-HSA-3214815|HDACs deacetylate histones|-99.6;R-HSA-9610379|HCMV Late Events|-93.7;R-HSA-9609690|HCMV Early Events|-89.8</a:t>
                      </a:r>
                    </a:p>
                  </a:txBody>
                  <a:tcPr/>
                </a:tc>
              </a:tr>
              <a:tr h="465512">
                <a:tc>
                  <a:txBody>
                    <a:bodyPr/>
                    <a:lstStyle/>
                    <a:p>
                      <a:r>
                        <a:t>MyList_SUB1_MCODE_1</a:t>
                      </a:r>
                    </a:p>
                  </a:txBody>
                  <a:tcPr/>
                </a:tc>
                <a:tc>
                  <a:txBody>
                    <a:bodyPr/>
                    <a:lstStyle/>
                    <a:p>
                      <a:r>
                        <a:t>R-HSA-3214815|HDACs deacetylate histones|-100.0;R-HSA-9610379|HCMV Late Events|-100.0;R-HSA-9609690|HCMV Early Events|-100.0</a:t>
                      </a:r>
                    </a:p>
                  </a:txBody>
                  <a:tcPr/>
                </a:tc>
              </a:tr>
              <a:tr h="465512">
                <a:tc>
                  <a:txBody>
                    <a:bodyPr/>
                    <a:lstStyle/>
                    <a:p>
                      <a:r>
                        <a:t>MyList_SUB1_MCODE_2</a:t>
                      </a:r>
                    </a:p>
                  </a:txBody>
                  <a:tcPr/>
                </a:tc>
                <a:tc>
                  <a:txBody>
                    <a:bodyPr/>
                    <a:lstStyle/>
                    <a:p>
                      <a:r>
                        <a:t>R-HSA-6794361|Neurexins and neuroligins|-6.0;R-HSA-6794362|Protein-protein interactions at synapses|-5.4;GO:0007268|chemical synaptic transmission|-3.5</a:t>
                      </a:r>
                    </a:p>
                  </a:txBody>
                  <a:tcPr/>
                </a:tc>
              </a:tr>
              <a:tr h="465512">
                <a:tc>
                  <a:txBody>
                    <a:bodyPr/>
                    <a:lstStyle/>
                    <a:p>
                      <a:r>
                        <a:t>MyList_SUB1_MCODE_3</a:t>
                      </a:r>
                    </a:p>
                  </a:txBody>
                  <a:tcPr/>
                </a:tc>
                <a:tc>
                  <a:txBody>
                    <a:bodyPr/>
                    <a:lstStyle/>
                    <a:p>
                      <a:r>
                        <a:t>R-HSA-9018519|Estrogen-dependent gene expression|-10.8;R-HSA-8939211|ESR-mediated signaling|-9.9;R-HSA-426496|Post-transcriptional silencing by small RNAs|-9.8</a:t>
                      </a:r>
                    </a:p>
                  </a:txBody>
                  <a:tcPr/>
                </a:tc>
              </a:tr>
              <a:tr h="465512">
                <a:tc>
                  <a:txBody>
                    <a:bodyPr/>
                    <a:lstStyle/>
                    <a:p>
                      <a:r>
                        <a:t>MyList_SUB1_MCODE_4</a:t>
                      </a:r>
                    </a:p>
                  </a:txBody>
                  <a:tcPr/>
                </a:tc>
                <a:tc>
                  <a:txBody>
                    <a:bodyPr/>
                    <a:lstStyle/>
                    <a:p>
                      <a:r>
                        <a:t>R-HSA-8951664|Neddylation|-10.6;GO:0016567|protein ubiquitination|-5.9;GO:0032446|protein modification by small protein conjugation|-5.8</a:t>
                      </a:r>
                    </a:p>
                  </a:txBody>
                  <a:tcPr/>
                </a:tc>
              </a:tr>
              <a:tr h="465512">
                <a:tc>
                  <a:txBody>
                    <a:bodyPr/>
                    <a:lstStyle/>
                    <a:p>
                      <a:r>
                        <a:t>MyList_SUB1_MCODE_5</a:t>
                      </a:r>
                    </a:p>
                  </a:txBody>
                  <a:tcPr/>
                </a:tc>
                <a:tc>
                  <a:txBody>
                    <a:bodyPr/>
                    <a:lstStyle/>
                    <a:p>
                      <a:r>
                        <a:t>R-HSA-416476|G alpha (q) signalling events|-8.6;R-HSA-500792|GPCR ligand binding|-7.2;R-HSA-388396|GPCR downstream signalling|-6.7</a:t>
                      </a:r>
                    </a:p>
                  </a:txBody>
                  <a:tcPr/>
                </a:tc>
              </a:tr>
              <a:tr h="465512">
                <a:tc>
                  <a:txBody>
                    <a:bodyPr/>
                    <a:lstStyle/>
                    <a:p>
                      <a:r>
                        <a:t>MyList_SUB1_MCODE_6</a:t>
                      </a:r>
                    </a:p>
                  </a:txBody>
                  <a:tcPr/>
                </a:tc>
                <a:tc>
                  <a:txBody>
                    <a:bodyPr/>
                    <a:lstStyle/>
                    <a:p>
                      <a:r>
                        <a:t>CORUM:306|Ribosome, cytoplasmic|-7.1;R-HSA-156902|Peptide chain elongation|-7.0;R-HSA-192823|Viral mRNA Translation|-7.0</a:t>
                      </a:r>
                    </a:p>
                  </a:txBody>
                  <a:tcPr/>
                </a:tc>
              </a:tr>
              <a:tr h="465512">
                <a:tc>
                  <a:txBody>
                    <a:bodyPr/>
                    <a:lstStyle/>
                    <a:p>
                      <a:r>
                        <a:t>MyList_SUB1_MCODE_7</a:t>
                      </a:r>
                    </a:p>
                  </a:txBody>
                  <a:tcPr/>
                </a:tc>
                <a:tc>
                  <a:txBody>
                    <a:bodyPr/>
                    <a:lstStyle/>
                    <a:p>
                      <a:r>
                        <a:t>R-HSA-418594|G alpha (i) signalling events|-7.9;R-HSA-388396|GPCR downstream signalling|-6.7;R-HSA-372790|Signaling by GPCR|-6.5</a:t>
                      </a:r>
                    </a:p>
                  </a:txBody>
                  <a:tcPr/>
                </a:tc>
              </a:tr>
              <a:tr h="465520">
                <a:tc>
                  <a:txBody>
                    <a:bodyPr/>
                    <a:lstStyle/>
                    <a:p>
                      <a:r>
                        <a:t>MyList_SUB1_MCODE_8</a:t>
                      </a:r>
                    </a:p>
                  </a:txBody>
                  <a:tcPr/>
                </a:tc>
                <a:tc>
                  <a:txBody>
                    <a:bodyPr/>
                    <a:lstStyle/>
                    <a:p>
                      <a:r>
                        <a:t>GO:0042254|ribosome biogenesis|-6.0;GO:0022613|ribonucleoprotein complex biogenesis|-5.5</a:t>
                      </a:r>
                    </a:p>
                  </a:txBody>
                  <a:tcPr/>
                </a:tc>
              </a:tr>
            </a:tbl>
          </a:graphicData>
        </a:graphic>
      </p:graphicFrame>
    </p:spTree>
    <p:extLst>
      <p:ext uri="{BB962C8B-B14F-4D97-AF65-F5344CB8AC3E}">
        <p14:creationId xmlns:p14="http://schemas.microsoft.com/office/powerpoint/2010/main" val="33237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1157</Words>
  <Application>Microsoft Office PowerPoint</Application>
  <PresentationFormat>Widescreen</PresentationFormat>
  <Paragraphs>72</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宋体</vt:lpstr>
      <vt:lpstr>Arial</vt:lpstr>
      <vt:lpstr>Calibri</vt:lpstr>
      <vt:lpstr>Office Theme</vt:lpstr>
      <vt:lpstr>PowerPoint Presentation</vt:lpstr>
      <vt:lpstr>Gene List Summary</vt:lpstr>
      <vt:lpstr>Membership Analysis</vt:lpstr>
      <vt:lpstr>Enriched Ontology Clusters Across Studies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2021-12-03T05:54:56Z</dcterms:modified>
</cp:coreProperties>
</file>