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7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4"/>
    <p:restoredTop sz="96197"/>
  </p:normalViewPr>
  <p:slideViewPr>
    <p:cSldViewPr snapToGrid="0">
      <p:cViewPr varScale="1">
        <p:scale>
          <a:sx n="93" d="100"/>
          <a:sy n="93" d="100"/>
        </p:scale>
        <p:origin x="264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3/15/23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256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3/15/23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353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3/15/23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99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3/15/23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68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3/15/23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90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3/15/23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356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3/15/23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392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3/15/23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53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3/15/23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452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3/15/23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00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92CB-B58E-0041-A797-0B19E3743048}" type="datetimeFigureOut">
              <a:rPr lang="en-US" smtClean="0"/>
              <a:t>3/15/23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933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492CB-B58E-0041-A797-0B19E3743048}" type="datetimeFigureOut">
              <a:rPr lang="en-US" smtClean="0"/>
              <a:t>3/15/23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DFEA4-7EBA-F940-A9D8-5CD13837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471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99941DB4-0CA7-CA31-F14F-C170CAC1F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546" y="5189012"/>
            <a:ext cx="4503071" cy="3369086"/>
          </a:xfrm>
          <a:prstGeom prst="rect">
            <a:avLst/>
          </a:prstGeom>
        </p:spPr>
      </p:pic>
      <p:pic>
        <p:nvPicPr>
          <p:cNvPr id="7" name="Picture 6" descr="A picture containing text, indoor, clock&#10;&#10;Description automatically generated">
            <a:extLst>
              <a:ext uri="{FF2B5EF4-FFF2-40B4-BE49-F238E27FC236}">
                <a16:creationId xmlns:a16="http://schemas.microsoft.com/office/drawing/2014/main" id="{335535C6-4E73-FB3D-A057-FB01CF533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3809">
            <a:off x="2188512" y="1298525"/>
            <a:ext cx="4543206" cy="33981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DCA873-501C-9413-FE01-FC7735311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926" y="112130"/>
            <a:ext cx="6420630" cy="1061700"/>
          </a:xfrm>
        </p:spPr>
        <p:txBody>
          <a:bodyPr>
            <a:normAutofit/>
          </a:bodyPr>
          <a:lstStyle/>
          <a:p>
            <a:r>
              <a:rPr lang="en-US" dirty="0"/>
              <a:t>Fig. 2D uncropped blots, labeled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07C267-9A1D-92C2-EB70-E5F360207503}"/>
              </a:ext>
            </a:extLst>
          </p:cNvPr>
          <p:cNvSpPr txBox="1"/>
          <p:nvPr/>
        </p:nvSpPr>
        <p:spPr>
          <a:xfrm>
            <a:off x="126127" y="2511965"/>
            <a:ext cx="17780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Fig. 2D</a:t>
            </a:r>
          </a:p>
          <a:p>
            <a:r>
              <a:rPr lang="en-US" sz="2400" dirty="0"/>
              <a:t>IB: O-GlcNAc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11BAC-008B-EA22-524A-76330802921B}"/>
              </a:ext>
            </a:extLst>
          </p:cNvPr>
          <p:cNvSpPr txBox="1"/>
          <p:nvPr/>
        </p:nvSpPr>
        <p:spPr>
          <a:xfrm>
            <a:off x="135959" y="5767901"/>
            <a:ext cx="14992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Fig. 2D</a:t>
            </a:r>
          </a:p>
          <a:p>
            <a:r>
              <a:rPr lang="en-US" sz="2400" dirty="0"/>
              <a:t>IB: Tubulin</a:t>
            </a:r>
          </a:p>
          <a:p>
            <a:r>
              <a:rPr lang="en-US" sz="2400" dirty="0"/>
              <a:t>β-Actin</a:t>
            </a:r>
          </a:p>
          <a:p>
            <a:r>
              <a:rPr lang="en-US" sz="2400" dirty="0"/>
              <a:t>GAPDH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857E0B5-B6AE-2CFD-2B8D-ECDBFFEBC67C}"/>
              </a:ext>
            </a:extLst>
          </p:cNvPr>
          <p:cNvGrpSpPr/>
          <p:nvPr/>
        </p:nvGrpSpPr>
        <p:grpSpPr>
          <a:xfrm>
            <a:off x="38712804" y="24698946"/>
            <a:ext cx="11790226" cy="7509676"/>
            <a:chOff x="-93663" y="-192658"/>
            <a:chExt cx="9154267" cy="6249184"/>
          </a:xfrm>
        </p:grpSpPr>
        <p:grpSp>
          <p:nvGrpSpPr>
            <p:cNvPr id="27" name="Group 1">
              <a:extLst>
                <a:ext uri="{FF2B5EF4-FFF2-40B4-BE49-F238E27FC236}">
                  <a16:creationId xmlns:a16="http://schemas.microsoft.com/office/drawing/2014/main" id="{6FC5EE98-CE45-9C5E-70FE-CC730279AA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275" y="1967226"/>
              <a:ext cx="8195122" cy="4089300"/>
              <a:chOff x="304800" y="3440418"/>
              <a:chExt cx="3703685" cy="1800053"/>
            </a:xfrm>
          </p:grpSpPr>
          <p:pic>
            <p:nvPicPr>
              <p:cNvPr id="30" name="Picture 2">
                <a:extLst>
                  <a:ext uri="{FF2B5EF4-FFF2-40B4-BE49-F238E27FC236}">
                    <a16:creationId xmlns:a16="http://schemas.microsoft.com/office/drawing/2014/main" id="{F3C5420A-1FC2-C7C6-EBDB-1E3705D262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159" t="42473" r="62196" b="47562"/>
              <a:stretch>
                <a:fillRect/>
              </a:stretch>
            </p:blipFill>
            <p:spPr bwMode="auto">
              <a:xfrm>
                <a:off x="1600200" y="4808618"/>
                <a:ext cx="1896535" cy="160161"/>
              </a:xfrm>
              <a:prstGeom prst="rect">
                <a:avLst/>
              </a:prstGeom>
              <a:noFill/>
              <a:ln w="2857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3">
                <a:extLst>
                  <a:ext uri="{FF2B5EF4-FFF2-40B4-BE49-F238E27FC236}">
                    <a16:creationId xmlns:a16="http://schemas.microsoft.com/office/drawing/2014/main" id="{2273FA1E-87AE-123A-E938-DDF557551C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831" t="48866" r="62233" b="44823"/>
              <a:stretch>
                <a:fillRect/>
              </a:stretch>
            </p:blipFill>
            <p:spPr bwMode="auto">
              <a:xfrm>
                <a:off x="1600200" y="4572000"/>
                <a:ext cx="1918667" cy="192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" name="Rectangle 4">
                <a:extLst>
                  <a:ext uri="{FF2B5EF4-FFF2-40B4-BE49-F238E27FC236}">
                    <a16:creationId xmlns:a16="http://schemas.microsoft.com/office/drawing/2014/main" id="{0BF6D565-A0BB-283E-AF9E-B3E7D3AE4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800" y="4514699"/>
                <a:ext cx="1322542" cy="184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WB: O-GlcNAc</a:t>
                </a:r>
              </a:p>
            </p:txBody>
          </p:sp>
          <p:sp>
            <p:nvSpPr>
              <p:cNvPr id="33" name="TextBox 5">
                <a:extLst>
                  <a:ext uri="{FF2B5EF4-FFF2-40B4-BE49-F238E27FC236}">
                    <a16:creationId xmlns:a16="http://schemas.microsoft.com/office/drawing/2014/main" id="{F47832B3-F27E-D483-FD5D-5FA50C4C98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1434206" y="4165994"/>
                <a:ext cx="657268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WT Runx2</a:t>
                </a:r>
              </a:p>
            </p:txBody>
          </p:sp>
          <p:sp>
            <p:nvSpPr>
              <p:cNvPr id="34" name="TextBox 6">
                <a:extLst>
                  <a:ext uri="{FF2B5EF4-FFF2-40B4-BE49-F238E27FC236}">
                    <a16:creationId xmlns:a16="http://schemas.microsoft.com/office/drawing/2014/main" id="{9ED4392C-B659-7E72-810E-4261F1ED12D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1464947" y="3919405"/>
                <a:ext cx="1126333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 dirty="0">
                    <a:cs typeface="Arial" panose="020B0604020202020204" pitchFamily="34" charset="0"/>
                  </a:rPr>
                  <a:t>S32A/S33A/S371A</a:t>
                </a:r>
              </a:p>
            </p:txBody>
          </p:sp>
          <p:sp>
            <p:nvSpPr>
              <p:cNvPr id="35" name="Rectangle 7">
                <a:extLst>
                  <a:ext uri="{FF2B5EF4-FFF2-40B4-BE49-F238E27FC236}">
                    <a16:creationId xmlns:a16="http://schemas.microsoft.com/office/drawing/2014/main" id="{64BC53D1-B9E4-5F0F-2845-64F68CE60B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800" y="4729898"/>
                <a:ext cx="1322542" cy="184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WB: Runx2</a:t>
                </a:r>
              </a:p>
            </p:txBody>
          </p:sp>
          <p:sp>
            <p:nvSpPr>
              <p:cNvPr id="36" name="TextBox 8">
                <a:extLst>
                  <a:ext uri="{FF2B5EF4-FFF2-40B4-BE49-F238E27FC236}">
                    <a16:creationId xmlns:a16="http://schemas.microsoft.com/office/drawing/2014/main" id="{D90E0A37-DFAC-2DF2-CF71-2F06C36184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2080477" y="4161964"/>
                <a:ext cx="657268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WT Runx2</a:t>
                </a:r>
              </a:p>
            </p:txBody>
          </p:sp>
          <p:sp>
            <p:nvSpPr>
              <p:cNvPr id="37" name="TextBox 9">
                <a:extLst>
                  <a:ext uri="{FF2B5EF4-FFF2-40B4-BE49-F238E27FC236}">
                    <a16:creationId xmlns:a16="http://schemas.microsoft.com/office/drawing/2014/main" id="{AB52DE5C-2DE8-E5C5-670F-E2C5ED1157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2111222" y="3915375"/>
                <a:ext cx="1126333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S32A/S33A/S371A</a:t>
                </a:r>
              </a:p>
            </p:txBody>
          </p:sp>
          <p:sp>
            <p:nvSpPr>
              <p:cNvPr id="38" name="TextBox 10">
                <a:extLst>
                  <a:ext uri="{FF2B5EF4-FFF2-40B4-BE49-F238E27FC236}">
                    <a16:creationId xmlns:a16="http://schemas.microsoft.com/office/drawing/2014/main" id="{3379EF01-5065-7CF8-CD5A-C9B55AE9C1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2690077" y="4161964"/>
                <a:ext cx="657268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WT Runx2</a:t>
                </a:r>
              </a:p>
            </p:txBody>
          </p:sp>
          <p:sp>
            <p:nvSpPr>
              <p:cNvPr id="39" name="TextBox 11">
                <a:extLst>
                  <a:ext uri="{FF2B5EF4-FFF2-40B4-BE49-F238E27FC236}">
                    <a16:creationId xmlns:a16="http://schemas.microsoft.com/office/drawing/2014/main" id="{EEE6932F-4FF2-E88E-0A7B-F433A7E2D54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2720821" y="3915375"/>
                <a:ext cx="1126333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S32A/S33A/S371A</a:t>
                </a:r>
              </a:p>
            </p:txBody>
          </p:sp>
          <p:sp>
            <p:nvSpPr>
              <p:cNvPr id="40" name="Rectangle 12">
                <a:extLst>
                  <a:ext uri="{FF2B5EF4-FFF2-40B4-BE49-F238E27FC236}">
                    <a16:creationId xmlns:a16="http://schemas.microsoft.com/office/drawing/2014/main" id="{A2FF2B4C-9C7F-8F4B-32EA-F5D3A32CD0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7828" y="4905965"/>
                <a:ext cx="3080657" cy="334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 dirty="0" err="1">
                    <a:cs typeface="Arial" panose="020B0604020202020204" pitchFamily="34" charset="0"/>
                  </a:rPr>
                  <a:t>Thiamet</a:t>
                </a:r>
                <a:r>
                  <a:rPr lang="en-US" sz="2667" dirty="0">
                    <a:cs typeface="Arial" panose="020B0604020202020204" pitchFamily="34" charset="0"/>
                  </a:rPr>
                  <a:t> G          -       -        +      +        -        -</a:t>
                </a: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 dirty="0">
                    <a:cs typeface="Arial" panose="020B0604020202020204" pitchFamily="34" charset="0"/>
                  </a:rPr>
                  <a:t>Glucose (</a:t>
                </a:r>
                <a:r>
                  <a:rPr lang="en-US" sz="2667" dirty="0" err="1">
                    <a:cs typeface="Arial" panose="020B0604020202020204" pitchFamily="34" charset="0"/>
                  </a:rPr>
                  <a:t>mM</a:t>
                </a:r>
                <a:r>
                  <a:rPr lang="en-US" sz="2667" dirty="0">
                    <a:cs typeface="Arial" panose="020B0604020202020204" pitchFamily="34" charset="0"/>
                  </a:rPr>
                  <a:t>)    5      5        5      5       25      25</a:t>
                </a:r>
              </a:p>
            </p:txBody>
          </p:sp>
        </p:grpSp>
        <p:sp>
          <p:nvSpPr>
            <p:cNvPr id="28" name="TextBox 13">
              <a:extLst>
                <a:ext uri="{FF2B5EF4-FFF2-40B4-BE49-F238E27FC236}">
                  <a16:creationId xmlns:a16="http://schemas.microsoft.com/office/drawing/2014/main" id="{4723DD57-B350-EB5D-3592-3002B19094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2121" y="-192658"/>
              <a:ext cx="9102725" cy="1920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4800" dirty="0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Effect of glucose concentration on O-GlcNAcylation of </a:t>
              </a:r>
              <a:r>
                <a:rPr lang="en-US" sz="4800" dirty="0" err="1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wt</a:t>
              </a:r>
              <a:r>
                <a:rPr lang="en-US" sz="4800" dirty="0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and </a:t>
              </a:r>
              <a:r>
                <a:rPr lang="en-US" sz="4800" dirty="0" err="1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GlcNAc</a:t>
              </a:r>
              <a:r>
                <a:rPr lang="en-US" sz="4800" dirty="0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-deficient (S32A/S33A/S371A) Runx2.</a:t>
              </a:r>
            </a:p>
          </p:txBody>
        </p:sp>
        <p:sp>
          <p:nvSpPr>
            <p:cNvPr id="29" name="Rectangle 4">
              <a:extLst>
                <a:ext uri="{FF2B5EF4-FFF2-40B4-BE49-F238E27FC236}">
                  <a16:creationId xmlns:a16="http://schemas.microsoft.com/office/drawing/2014/main" id="{65B2E4BB-3529-4CB7-0CE6-18244D7DA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3663" y="3780400"/>
              <a:ext cx="2926511" cy="41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sz="2667">
                  <a:cs typeface="Arial" panose="020B0604020202020204" pitchFamily="34" charset="0"/>
                </a:rPr>
                <a:t>IP: Flag-Runx2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11539B3-E1DB-B77D-B4E2-10C495953ADA}"/>
              </a:ext>
            </a:extLst>
          </p:cNvPr>
          <p:cNvGrpSpPr/>
          <p:nvPr/>
        </p:nvGrpSpPr>
        <p:grpSpPr>
          <a:xfrm>
            <a:off x="38916004" y="24902146"/>
            <a:ext cx="11790226" cy="7509676"/>
            <a:chOff x="-93663" y="-192658"/>
            <a:chExt cx="9154267" cy="6249184"/>
          </a:xfrm>
        </p:grpSpPr>
        <p:grpSp>
          <p:nvGrpSpPr>
            <p:cNvPr id="42" name="Group 1">
              <a:extLst>
                <a:ext uri="{FF2B5EF4-FFF2-40B4-BE49-F238E27FC236}">
                  <a16:creationId xmlns:a16="http://schemas.microsoft.com/office/drawing/2014/main" id="{5C379765-D6AC-2DFE-3D3C-020E62B9E4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275" y="1967226"/>
              <a:ext cx="8195122" cy="4089300"/>
              <a:chOff x="304800" y="3440418"/>
              <a:chExt cx="3703685" cy="1800053"/>
            </a:xfrm>
          </p:grpSpPr>
          <p:pic>
            <p:nvPicPr>
              <p:cNvPr id="45" name="Picture 2">
                <a:extLst>
                  <a:ext uri="{FF2B5EF4-FFF2-40B4-BE49-F238E27FC236}">
                    <a16:creationId xmlns:a16="http://schemas.microsoft.com/office/drawing/2014/main" id="{C50FA84C-B26A-B6E1-C045-351951E388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159" t="42473" r="62196" b="47562"/>
              <a:stretch>
                <a:fillRect/>
              </a:stretch>
            </p:blipFill>
            <p:spPr bwMode="auto">
              <a:xfrm>
                <a:off x="1600200" y="4808618"/>
                <a:ext cx="1896535" cy="160161"/>
              </a:xfrm>
              <a:prstGeom prst="rect">
                <a:avLst/>
              </a:prstGeom>
              <a:noFill/>
              <a:ln w="2857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" name="Picture 3">
                <a:extLst>
                  <a:ext uri="{FF2B5EF4-FFF2-40B4-BE49-F238E27FC236}">
                    <a16:creationId xmlns:a16="http://schemas.microsoft.com/office/drawing/2014/main" id="{3204B78D-367A-5C6C-9807-423BBCAAF1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831" t="48866" r="62233" b="44823"/>
              <a:stretch>
                <a:fillRect/>
              </a:stretch>
            </p:blipFill>
            <p:spPr bwMode="auto">
              <a:xfrm>
                <a:off x="1600200" y="4572000"/>
                <a:ext cx="1918667" cy="192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7" name="Rectangle 4">
                <a:extLst>
                  <a:ext uri="{FF2B5EF4-FFF2-40B4-BE49-F238E27FC236}">
                    <a16:creationId xmlns:a16="http://schemas.microsoft.com/office/drawing/2014/main" id="{B3891595-8FD8-5221-6680-54FD4112BB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800" y="4514699"/>
                <a:ext cx="1322542" cy="184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WB: O-GlcNAc</a:t>
                </a:r>
              </a:p>
            </p:txBody>
          </p:sp>
          <p:sp>
            <p:nvSpPr>
              <p:cNvPr id="48" name="TextBox 5">
                <a:extLst>
                  <a:ext uri="{FF2B5EF4-FFF2-40B4-BE49-F238E27FC236}">
                    <a16:creationId xmlns:a16="http://schemas.microsoft.com/office/drawing/2014/main" id="{1A290A01-4562-EFD6-2044-9B7C7336BD6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1434206" y="4165994"/>
                <a:ext cx="657268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WT Runx2</a:t>
                </a:r>
              </a:p>
            </p:txBody>
          </p:sp>
          <p:sp>
            <p:nvSpPr>
              <p:cNvPr id="49" name="TextBox 6">
                <a:extLst>
                  <a:ext uri="{FF2B5EF4-FFF2-40B4-BE49-F238E27FC236}">
                    <a16:creationId xmlns:a16="http://schemas.microsoft.com/office/drawing/2014/main" id="{0FE52A00-ABDD-B217-9255-A0EAA0C3D9F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1464947" y="3919405"/>
                <a:ext cx="1126333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 dirty="0">
                    <a:cs typeface="Arial" panose="020B0604020202020204" pitchFamily="34" charset="0"/>
                  </a:rPr>
                  <a:t>S32A/S33A/S371A</a:t>
                </a:r>
              </a:p>
            </p:txBody>
          </p:sp>
          <p:sp>
            <p:nvSpPr>
              <p:cNvPr id="50" name="Rectangle 7">
                <a:extLst>
                  <a:ext uri="{FF2B5EF4-FFF2-40B4-BE49-F238E27FC236}">
                    <a16:creationId xmlns:a16="http://schemas.microsoft.com/office/drawing/2014/main" id="{1827898E-54EB-4F95-F473-F9270FD2E0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800" y="4729898"/>
                <a:ext cx="1322542" cy="184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WB: Runx2</a:t>
                </a:r>
              </a:p>
            </p:txBody>
          </p:sp>
          <p:sp>
            <p:nvSpPr>
              <p:cNvPr id="51" name="TextBox 8">
                <a:extLst>
                  <a:ext uri="{FF2B5EF4-FFF2-40B4-BE49-F238E27FC236}">
                    <a16:creationId xmlns:a16="http://schemas.microsoft.com/office/drawing/2014/main" id="{3AB0BC76-89E7-2B0D-D81C-D1A31F141F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2080477" y="4161964"/>
                <a:ext cx="657268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WT Runx2</a:t>
                </a:r>
              </a:p>
            </p:txBody>
          </p:sp>
          <p:sp>
            <p:nvSpPr>
              <p:cNvPr id="52" name="TextBox 9">
                <a:extLst>
                  <a:ext uri="{FF2B5EF4-FFF2-40B4-BE49-F238E27FC236}">
                    <a16:creationId xmlns:a16="http://schemas.microsoft.com/office/drawing/2014/main" id="{8365266F-C842-7FC3-8E66-A1B952D156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2111222" y="3915375"/>
                <a:ext cx="1126333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S32A/S33A/S371A</a:t>
                </a:r>
              </a:p>
            </p:txBody>
          </p:sp>
          <p:sp>
            <p:nvSpPr>
              <p:cNvPr id="53" name="TextBox 10">
                <a:extLst>
                  <a:ext uri="{FF2B5EF4-FFF2-40B4-BE49-F238E27FC236}">
                    <a16:creationId xmlns:a16="http://schemas.microsoft.com/office/drawing/2014/main" id="{B8760229-4714-32C7-3D41-852DB090843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2690077" y="4161964"/>
                <a:ext cx="657268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WT Runx2</a:t>
                </a:r>
              </a:p>
            </p:txBody>
          </p:sp>
          <p:sp>
            <p:nvSpPr>
              <p:cNvPr id="54" name="TextBox 11">
                <a:extLst>
                  <a:ext uri="{FF2B5EF4-FFF2-40B4-BE49-F238E27FC236}">
                    <a16:creationId xmlns:a16="http://schemas.microsoft.com/office/drawing/2014/main" id="{4C519A6A-8753-605F-0F02-F2CD1C7D53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2720821" y="3915375"/>
                <a:ext cx="1126333" cy="176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>
                    <a:cs typeface="Arial" panose="020B0604020202020204" pitchFamily="34" charset="0"/>
                  </a:rPr>
                  <a:t>S32A/S33A/S371A</a:t>
                </a:r>
              </a:p>
            </p:txBody>
          </p:sp>
          <p:sp>
            <p:nvSpPr>
              <p:cNvPr id="55" name="Rectangle 12">
                <a:extLst>
                  <a:ext uri="{FF2B5EF4-FFF2-40B4-BE49-F238E27FC236}">
                    <a16:creationId xmlns:a16="http://schemas.microsoft.com/office/drawing/2014/main" id="{DD261BE7-1974-A06D-717B-8C1A5AB635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7828" y="4905965"/>
                <a:ext cx="3080657" cy="334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 dirty="0" err="1">
                    <a:cs typeface="Arial" panose="020B0604020202020204" pitchFamily="34" charset="0"/>
                  </a:rPr>
                  <a:t>Thiamet</a:t>
                </a:r>
                <a:r>
                  <a:rPr lang="en-US" sz="2667" dirty="0">
                    <a:cs typeface="Arial" panose="020B0604020202020204" pitchFamily="34" charset="0"/>
                  </a:rPr>
                  <a:t> G          -       -        +      +        -        -</a:t>
                </a: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sz="2667" dirty="0">
                    <a:cs typeface="Arial" panose="020B0604020202020204" pitchFamily="34" charset="0"/>
                  </a:rPr>
                  <a:t>Glucose (</a:t>
                </a:r>
                <a:r>
                  <a:rPr lang="en-US" sz="2667" dirty="0" err="1">
                    <a:cs typeface="Arial" panose="020B0604020202020204" pitchFamily="34" charset="0"/>
                  </a:rPr>
                  <a:t>mM</a:t>
                </a:r>
                <a:r>
                  <a:rPr lang="en-US" sz="2667" dirty="0">
                    <a:cs typeface="Arial" panose="020B0604020202020204" pitchFamily="34" charset="0"/>
                  </a:rPr>
                  <a:t>)    5      5        5      5       25      25</a:t>
                </a:r>
              </a:p>
            </p:txBody>
          </p:sp>
        </p:grpSp>
        <p:sp>
          <p:nvSpPr>
            <p:cNvPr id="43" name="TextBox 13">
              <a:extLst>
                <a:ext uri="{FF2B5EF4-FFF2-40B4-BE49-F238E27FC236}">
                  <a16:creationId xmlns:a16="http://schemas.microsoft.com/office/drawing/2014/main" id="{457926D4-F665-644E-CEE6-9DA9FFCDE6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2121" y="-192658"/>
              <a:ext cx="9102725" cy="1920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4800" dirty="0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Effect of glucose concentration on O-GlcNAcylation of </a:t>
              </a:r>
              <a:r>
                <a:rPr lang="en-US" sz="4800" dirty="0" err="1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wt</a:t>
              </a:r>
              <a:r>
                <a:rPr lang="en-US" sz="4800" dirty="0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and </a:t>
              </a:r>
              <a:r>
                <a:rPr lang="en-US" sz="4800" dirty="0" err="1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GlcNAc</a:t>
              </a:r>
              <a:r>
                <a:rPr lang="en-US" sz="4800" dirty="0">
                  <a:solidFill>
                    <a:srgbClr val="1A4D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-deficient (S32A/S33A/S371A) Runx2.</a:t>
              </a:r>
            </a:p>
          </p:txBody>
        </p:sp>
        <p:sp>
          <p:nvSpPr>
            <p:cNvPr id="44" name="Rectangle 4">
              <a:extLst>
                <a:ext uri="{FF2B5EF4-FFF2-40B4-BE49-F238E27FC236}">
                  <a16:creationId xmlns:a16="http://schemas.microsoft.com/office/drawing/2014/main" id="{585340AE-F194-5146-C12D-6A683BE5C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3663" y="3780400"/>
              <a:ext cx="2926511" cy="41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sz="2667">
                  <a:cs typeface="Arial" panose="020B0604020202020204" pitchFamily="34" charset="0"/>
                </a:rPr>
                <a:t>IP: Flag-Runx2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4FD559A3-AC27-855D-BF87-722F012620DF}"/>
              </a:ext>
            </a:extLst>
          </p:cNvPr>
          <p:cNvSpPr/>
          <p:nvPr/>
        </p:nvSpPr>
        <p:spPr>
          <a:xfrm>
            <a:off x="2466109" y="1565582"/>
            <a:ext cx="2133600" cy="131616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2217F-5A15-C4DC-9C0D-F06E67C8C8B7}"/>
              </a:ext>
            </a:extLst>
          </p:cNvPr>
          <p:cNvSpPr/>
          <p:nvPr/>
        </p:nvSpPr>
        <p:spPr>
          <a:xfrm>
            <a:off x="2674778" y="6570645"/>
            <a:ext cx="2188167" cy="76691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831935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155</Words>
  <Application>Microsoft Macintosh PowerPoint</Application>
  <PresentationFormat>Letter Paper (8.5x11 in)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Fig. 2D uncropped blots, labeled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Fig. 2D uncropped gels, labeled</dc:title>
  <dc:creator>Hai-Bin Ruan</dc:creator>
  <cp:lastModifiedBy>Hai-Bin Ruan</cp:lastModifiedBy>
  <cp:revision>3</cp:revision>
  <dcterms:created xsi:type="dcterms:W3CDTF">2023-02-11T05:36:40Z</dcterms:created>
  <dcterms:modified xsi:type="dcterms:W3CDTF">2023-03-16T03:36:18Z</dcterms:modified>
</cp:coreProperties>
</file>