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260" r:id="rId4"/>
    <p:sldId id="257" r:id="rId5"/>
    <p:sldId id="258" r:id="rId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84" d="100"/>
          <a:sy n="84" d="100"/>
        </p:scale>
        <p:origin x="126" y="18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D2C334-8935-427B-ABB7-C68DCC6935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D744E09-29C8-4880-A201-7C59CBE733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EDEF1C8-E93A-42E2-ACED-1C456EA81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72AFD-8EA7-4F1B-B868-D347772404AA}" type="datetimeFigureOut">
              <a:rPr lang="fr-FR" smtClean="0"/>
              <a:t>11/01/2023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E384CF6-7DE3-4DE9-9B25-D43A846F8E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CFDEAAEF-50BE-4952-B341-AF5BC6066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44382-01D8-498A-8D42-AFF5A359AB7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8890708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E00AFF9-91DE-40B5-9C7A-6C21C8A056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DA65BCFA-9113-49F3-849B-7DF39C8CD5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7C8F97C1-E869-41A1-A987-9B7270557B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72AFD-8EA7-4F1B-B868-D347772404AA}" type="datetimeFigureOut">
              <a:rPr lang="fr-FR" smtClean="0"/>
              <a:t>11/01/2023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730DFA3-2B00-49D6-890D-BF3C964B3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5800963-B7D5-483A-A643-CB9A79B070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44382-01D8-498A-8D42-AFF5A359AB7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771326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DD7A700B-966F-4131-B8CA-8DF699D096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6ABD64CC-B5CB-458D-B895-107B871BC3C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985EB875-D37C-491B-AFAB-A6989422AF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72AFD-8EA7-4F1B-B868-D347772404AA}" type="datetimeFigureOut">
              <a:rPr lang="fr-FR" smtClean="0"/>
              <a:t>11/01/2023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8054E50-7FE5-44AD-9472-FA6C81E4AA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774115F4-4B3D-4C90-B025-0C81B59A97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44382-01D8-498A-8D42-AFF5A359AB7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916841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43020B9-EF5B-4FB2-A483-4A9C9B967C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8DE201D2-6BB8-4611-8DF6-3E92680BED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50F036CF-4FEE-4EAC-BF73-4B367C5A37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72AFD-8EA7-4F1B-B868-D347772404AA}" type="datetimeFigureOut">
              <a:rPr lang="fr-FR" smtClean="0"/>
              <a:t>11/01/2023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E39BF20-1A51-4455-B81D-189D38FBA3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20E2F8E-F52F-487E-866B-EB31E0AC4F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44382-01D8-498A-8D42-AFF5A359AB7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9878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911A7BA-4221-4F73-88AB-01C5469C75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93A91DE-8817-47FB-A30A-A062739406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EF823D5-45B1-47EC-8738-4E1D0E9B8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72AFD-8EA7-4F1B-B868-D347772404AA}" type="datetimeFigureOut">
              <a:rPr lang="fr-FR" smtClean="0"/>
              <a:t>11/01/2023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9102611F-F81B-4C32-AB7C-785533207F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0EE53968-CEB4-4B72-99EC-F3D86FD2A2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44382-01D8-498A-8D42-AFF5A359AB7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38362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7480D8-78D7-4183-96BB-4FB74F51BD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ADEA1EC-B4DB-492C-9D36-F14E281300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60B3AB91-B2A7-4A1F-A1E2-D0152D5729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9FA09D37-3F66-4DDB-86C4-7EF0AD7FBE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72AFD-8EA7-4F1B-B868-D347772404AA}" type="datetimeFigureOut">
              <a:rPr lang="fr-FR" smtClean="0"/>
              <a:t>11/01/2023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2321613-A3CC-4262-9496-20AC2B5812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2CCF2456-1E99-46BD-939E-9D33AA6858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44382-01D8-498A-8D42-AFF5A359AB7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95467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231566-6F6B-4DB3-BA44-A7573B37F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8EF8150-7449-4145-BAAC-5D33130CFA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B9026DDA-9204-4E67-8667-0C6C671D10A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CE30FDDB-94CA-4574-ACDF-322185F78A3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62661354-3E7D-4596-AFE5-B6B5434F997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9127DE2D-FEA4-4F5D-84FA-EBDC42BFEF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72AFD-8EA7-4F1B-B868-D347772404AA}" type="datetimeFigureOut">
              <a:rPr lang="fr-FR" smtClean="0"/>
              <a:t>11/01/2023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9B432BD6-C280-4510-9EA2-17236C5A1D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7645A527-6730-4B74-B682-F654EF5719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44382-01D8-498A-8D42-AFF5A359AB7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0734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35F515-3BAE-4B06-8A2E-26EFCB05A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318C3375-2B36-4618-9CA5-039CD29300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72AFD-8EA7-4F1B-B868-D347772404AA}" type="datetimeFigureOut">
              <a:rPr lang="fr-FR" smtClean="0"/>
              <a:t>11/01/2023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02F85454-84D9-4AF4-B735-404ED4E56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F515BC5A-677A-4645-B95B-E8E22A4472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44382-01D8-498A-8D42-AFF5A359AB7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589218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42DE29D4-3B92-46D7-94D9-5C2B2D234A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72AFD-8EA7-4F1B-B868-D347772404AA}" type="datetimeFigureOut">
              <a:rPr lang="fr-FR" smtClean="0"/>
              <a:t>11/01/2023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48FA4C22-8448-4E0F-BD60-9A8D6269B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4C0D5ACA-534A-4583-AE11-8DDEB8795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44382-01D8-498A-8D42-AFF5A359AB7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17803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4620CC7-39E5-49EB-B520-1E7C2D2618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CE000C53-157B-400D-8B69-1246EE9497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E1942903-0965-42EA-AAC1-E4CB11F737A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D3D9DD1E-2299-4381-9362-EDD18F072E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72AFD-8EA7-4F1B-B868-D347772404AA}" type="datetimeFigureOut">
              <a:rPr lang="fr-FR" smtClean="0"/>
              <a:t>11/01/2023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5B5E2148-F56B-4CAE-A818-B63EB10B58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A62055D-87CD-4D8E-B119-A361EAC6D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44382-01D8-498A-8D42-AFF5A359AB7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39117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391E9F-6E96-4D88-881F-42679F34B4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D8B665FC-83C9-4C05-86C4-4E801CA458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5A7547EE-9EB7-4E3E-B136-1DAC2C3067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0C3B55A6-FEAC-4C02-8781-374024E7D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272AFD-8EA7-4F1B-B868-D347772404AA}" type="datetimeFigureOut">
              <a:rPr lang="fr-FR" smtClean="0"/>
              <a:t>11/01/2023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C2DB06BE-9235-499F-81D4-4AEF3EE553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F28361D5-AEC5-45BF-9532-8F9F517D1F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C44382-01D8-498A-8D42-AFF5A359AB7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988463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D31639FF-30E4-4B5B-911C-97388E2408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508F15F-05A3-4786-BBF6-BA927F166C6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CE8D10B-2829-49DC-9773-89B4A8D44C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272AFD-8EA7-4F1B-B868-D347772404AA}" type="datetimeFigureOut">
              <a:rPr lang="fr-FR" smtClean="0"/>
              <a:t>11/01/2023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5F7A3B1-8694-4474-929D-FC27D28C52F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A51B6DB-D73E-4461-9822-3311321AD1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C44382-01D8-498A-8D42-AFF5A359AB7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06672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tif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tif"/><Relationship Id="rId4" Type="http://schemas.openxmlformats.org/officeDocument/2006/relationships/image" Target="../media/image9.ti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B8FA491E-DAEB-4F24-A3CB-F1B94AF33003}"/>
              </a:ext>
            </a:extLst>
          </p:cNvPr>
          <p:cNvSpPr txBox="1"/>
          <p:nvPr/>
        </p:nvSpPr>
        <p:spPr>
          <a:xfrm>
            <a:off x="212864" y="166713"/>
            <a:ext cx="3744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Figure </a:t>
            </a:r>
            <a:r>
              <a:rPr lang="fr-FR" dirty="0" smtClean="0"/>
              <a:t>1B: gels for the figure  </a:t>
            </a:r>
            <a:endParaRPr lang="fr-FR" dirty="0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3B524405-BF98-4909-9DF2-ADB3F6030738}"/>
              </a:ext>
            </a:extLst>
          </p:cNvPr>
          <p:cNvSpPr txBox="1"/>
          <p:nvPr/>
        </p:nvSpPr>
        <p:spPr>
          <a:xfrm>
            <a:off x="2221080" y="1759183"/>
            <a:ext cx="212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Experiment</a:t>
            </a:r>
            <a:r>
              <a:rPr lang="fr-FR" dirty="0" smtClean="0"/>
              <a:t> </a:t>
            </a:r>
            <a:r>
              <a:rPr lang="fr-FR" dirty="0"/>
              <a:t>4</a:t>
            </a:r>
            <a:r>
              <a:rPr lang="fr-FR" dirty="0" smtClean="0"/>
              <a:t>, Gel2</a:t>
            </a:r>
            <a:endParaRPr lang="fr-FR" dirty="0"/>
          </a:p>
        </p:txBody>
      </p:sp>
      <p:sp>
        <p:nvSpPr>
          <p:cNvPr id="6" name="Parenthèse ouvrante 5"/>
          <p:cNvSpPr/>
          <p:nvPr/>
        </p:nvSpPr>
        <p:spPr>
          <a:xfrm rot="5400000">
            <a:off x="6642031" y="638370"/>
            <a:ext cx="280160" cy="1909539"/>
          </a:xfrm>
          <a:prstGeom prst="leftBracket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754F91E-DD18-4013-9827-316C6EE3F422}"/>
              </a:ext>
            </a:extLst>
          </p:cNvPr>
          <p:cNvSpPr txBox="1"/>
          <p:nvPr/>
        </p:nvSpPr>
        <p:spPr>
          <a:xfrm>
            <a:off x="2084810" y="1299470"/>
            <a:ext cx="1872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Figure 1B, 4.1N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F754F91E-DD18-4013-9827-316C6EE3F422}"/>
              </a:ext>
            </a:extLst>
          </p:cNvPr>
          <p:cNvSpPr txBox="1"/>
          <p:nvPr/>
        </p:nvSpPr>
        <p:spPr>
          <a:xfrm>
            <a:off x="5886098" y="1070949"/>
            <a:ext cx="1872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Figure 1B, SAP97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9" name="Parenthèse ouvrante 8"/>
          <p:cNvSpPr/>
          <p:nvPr/>
        </p:nvSpPr>
        <p:spPr>
          <a:xfrm rot="5400000">
            <a:off x="2804882" y="934254"/>
            <a:ext cx="221459" cy="1691879"/>
          </a:xfrm>
          <a:prstGeom prst="leftBracket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EE2B8019-2E23-48CA-AB97-5BC5D8A59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397" y="2485671"/>
            <a:ext cx="4761981" cy="2380991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911F6ACC-AADC-4A04-9B42-DFF2E51430A5}"/>
              </a:ext>
            </a:extLst>
          </p:cNvPr>
          <p:cNvSpPr txBox="1"/>
          <p:nvPr/>
        </p:nvSpPr>
        <p:spPr>
          <a:xfrm rot="18232129">
            <a:off x="2140441" y="2064022"/>
            <a:ext cx="9609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S + Scr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9D2B123-BEA9-4438-B6FB-81D2CDE98635}"/>
              </a:ext>
            </a:extLst>
          </p:cNvPr>
          <p:cNvSpPr txBox="1"/>
          <p:nvPr/>
        </p:nvSpPr>
        <p:spPr>
          <a:xfrm rot="18232129">
            <a:off x="2578726" y="2180500"/>
            <a:ext cx="5971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S +Sh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B669F585-13E3-495D-AFAB-CB409263E1EB}"/>
              </a:ext>
            </a:extLst>
          </p:cNvPr>
          <p:cNvSpPr txBox="1"/>
          <p:nvPr/>
        </p:nvSpPr>
        <p:spPr>
          <a:xfrm rot="18232129">
            <a:off x="2855822" y="1962778"/>
            <a:ext cx="1163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R +Scr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8F953E38-9B51-4866-849A-1DFC9BC0172B}"/>
              </a:ext>
            </a:extLst>
          </p:cNvPr>
          <p:cNvSpPr txBox="1"/>
          <p:nvPr/>
        </p:nvSpPr>
        <p:spPr>
          <a:xfrm rot="18232129">
            <a:off x="3212164" y="1882466"/>
            <a:ext cx="13524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R + Sh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215F3311-0A8C-46A7-81B2-5E00E647FFF8}"/>
              </a:ext>
            </a:extLst>
          </p:cNvPr>
          <p:cNvSpPr txBox="1"/>
          <p:nvPr/>
        </p:nvSpPr>
        <p:spPr>
          <a:xfrm>
            <a:off x="34046" y="2897645"/>
            <a:ext cx="8807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/>
              <a:t>4,1N </a:t>
            </a:r>
          </a:p>
          <a:p>
            <a:r>
              <a:rPr lang="fr-FR" sz="1050" dirty="0"/>
              <a:t>130kDa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0C5848DD-1EA0-4C98-B167-A2B54272EB2E}"/>
              </a:ext>
            </a:extLst>
          </p:cNvPr>
          <p:cNvSpPr txBox="1"/>
          <p:nvPr/>
        </p:nvSpPr>
        <p:spPr>
          <a:xfrm>
            <a:off x="0" y="3906462"/>
            <a:ext cx="84630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 err="1"/>
              <a:t>Actin</a:t>
            </a:r>
            <a:endParaRPr lang="fr-FR" sz="1050" dirty="0"/>
          </a:p>
          <a:p>
            <a:r>
              <a:rPr lang="fr-FR" sz="1050" dirty="0"/>
              <a:t>45kDa</a:t>
            </a: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3EE4691B-800D-44B8-9B90-4E9905EF0C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1179" y="2495474"/>
            <a:ext cx="6261850" cy="2409369"/>
          </a:xfrm>
          <a:prstGeom prst="rect">
            <a:avLst/>
          </a:prstGeom>
        </p:spPr>
      </p:pic>
      <p:grpSp>
        <p:nvGrpSpPr>
          <p:cNvPr id="32" name="Groupe 31">
            <a:extLst>
              <a:ext uri="{FF2B5EF4-FFF2-40B4-BE49-F238E27FC236}">
                <a16:creationId xmlns:a16="http://schemas.microsoft.com/office/drawing/2014/main" id="{CDB0DC0B-E80A-4278-A39A-9FC1822E53C8}"/>
              </a:ext>
            </a:extLst>
          </p:cNvPr>
          <p:cNvGrpSpPr/>
          <p:nvPr/>
        </p:nvGrpSpPr>
        <p:grpSpPr>
          <a:xfrm>
            <a:off x="5800491" y="1350160"/>
            <a:ext cx="2273359" cy="1352441"/>
            <a:chOff x="1615857" y="3875303"/>
            <a:chExt cx="1667599" cy="1352441"/>
          </a:xfrm>
        </p:grpSpPr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0D32E309-A8BA-4F82-95AF-6CFFCB336392}"/>
                </a:ext>
              </a:extLst>
            </p:cNvPr>
            <p:cNvSpPr txBox="1"/>
            <p:nvPr/>
          </p:nvSpPr>
          <p:spPr>
            <a:xfrm rot="18232129">
              <a:off x="2407180" y="4351469"/>
              <a:ext cx="13524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R + Sh</a:t>
              </a:r>
            </a:p>
          </p:txBody>
        </p:sp>
        <p:grpSp>
          <p:nvGrpSpPr>
            <p:cNvPr id="36" name="Groupe 35">
              <a:extLst>
                <a:ext uri="{FF2B5EF4-FFF2-40B4-BE49-F238E27FC236}">
                  <a16:creationId xmlns:a16="http://schemas.microsoft.com/office/drawing/2014/main" id="{9C0BB736-B83C-4172-B86D-9E75D2552809}"/>
                </a:ext>
              </a:extLst>
            </p:cNvPr>
            <p:cNvGrpSpPr/>
            <p:nvPr/>
          </p:nvGrpSpPr>
          <p:grpSpPr>
            <a:xfrm>
              <a:off x="1615857" y="3961165"/>
              <a:ext cx="1216617" cy="1252369"/>
              <a:chOff x="1615857" y="3961165"/>
              <a:chExt cx="1216617" cy="1252369"/>
            </a:xfrm>
          </p:grpSpPr>
          <p:sp>
            <p:nvSpPr>
              <p:cNvPr id="37" name="ZoneTexte 36">
                <a:extLst>
                  <a:ext uri="{FF2B5EF4-FFF2-40B4-BE49-F238E27FC236}">
                    <a16:creationId xmlns:a16="http://schemas.microsoft.com/office/drawing/2014/main" id="{600C625A-F0D2-4E1A-9E39-101A77AB264B}"/>
                  </a:ext>
                </a:extLst>
              </p:cNvPr>
              <p:cNvSpPr txBox="1"/>
              <p:nvPr/>
            </p:nvSpPr>
            <p:spPr>
              <a:xfrm rot="18232129">
                <a:off x="1335457" y="4533025"/>
                <a:ext cx="96090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/>
                  <a:t>S + Scr</a:t>
                </a:r>
              </a:p>
            </p:txBody>
          </p:sp>
          <p:sp>
            <p:nvSpPr>
              <p:cNvPr id="38" name="ZoneTexte 37">
                <a:extLst>
                  <a:ext uri="{FF2B5EF4-FFF2-40B4-BE49-F238E27FC236}">
                    <a16:creationId xmlns:a16="http://schemas.microsoft.com/office/drawing/2014/main" id="{5B0A1108-9337-4A98-BA85-0CF78EF0256A}"/>
                  </a:ext>
                </a:extLst>
              </p:cNvPr>
              <p:cNvSpPr txBox="1"/>
              <p:nvPr/>
            </p:nvSpPr>
            <p:spPr>
              <a:xfrm rot="18232129">
                <a:off x="1631075" y="4381927"/>
                <a:ext cx="12416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/>
                  <a:t>S +Sh</a:t>
                </a:r>
              </a:p>
            </p:txBody>
          </p:sp>
          <p:sp>
            <p:nvSpPr>
              <p:cNvPr id="39" name="ZoneTexte 38">
                <a:extLst>
                  <a:ext uri="{FF2B5EF4-FFF2-40B4-BE49-F238E27FC236}">
                    <a16:creationId xmlns:a16="http://schemas.microsoft.com/office/drawing/2014/main" id="{CD3330F9-5318-48DC-BD0E-FA889A5B34A2}"/>
                  </a:ext>
                </a:extLst>
              </p:cNvPr>
              <p:cNvSpPr txBox="1"/>
              <p:nvPr/>
            </p:nvSpPr>
            <p:spPr>
              <a:xfrm rot="18232129">
                <a:off x="2050838" y="4431781"/>
                <a:ext cx="116316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/>
                  <a:t>R +Scr</a:t>
                </a:r>
              </a:p>
            </p:txBody>
          </p:sp>
        </p:grpSp>
      </p:grpSp>
      <p:sp>
        <p:nvSpPr>
          <p:cNvPr id="49" name="ZoneTexte 48">
            <a:extLst>
              <a:ext uri="{FF2B5EF4-FFF2-40B4-BE49-F238E27FC236}">
                <a16:creationId xmlns:a16="http://schemas.microsoft.com/office/drawing/2014/main" id="{3EF05175-EB2C-45F8-9024-0BE05A91DE85}"/>
              </a:ext>
            </a:extLst>
          </p:cNvPr>
          <p:cNvSpPr txBox="1"/>
          <p:nvPr/>
        </p:nvSpPr>
        <p:spPr>
          <a:xfrm>
            <a:off x="11500189" y="3229644"/>
            <a:ext cx="880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SAP97 </a:t>
            </a:r>
          </a:p>
          <a:p>
            <a:r>
              <a:rPr lang="fr-FR" sz="1600" dirty="0" smtClean="0"/>
              <a:t>130</a:t>
            </a:r>
            <a:r>
              <a:rPr lang="fr-FR" sz="1600" dirty="0" smtClean="0"/>
              <a:t>kDa</a:t>
            </a:r>
            <a:endParaRPr lang="fr-FR" sz="1600" dirty="0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95DEB060-B34E-49B5-B04C-188F6B4CA875}"/>
              </a:ext>
            </a:extLst>
          </p:cNvPr>
          <p:cNvSpPr txBox="1"/>
          <p:nvPr/>
        </p:nvSpPr>
        <p:spPr>
          <a:xfrm>
            <a:off x="11534590" y="3906462"/>
            <a:ext cx="846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/>
              <a:t>Actin</a:t>
            </a:r>
            <a:endParaRPr lang="fr-FR" sz="1600" dirty="0"/>
          </a:p>
          <a:p>
            <a:r>
              <a:rPr lang="fr-FR" sz="1600" dirty="0"/>
              <a:t>45kDa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3B524405-BF98-4909-9DF2-ADB3F6030738}"/>
              </a:ext>
            </a:extLst>
          </p:cNvPr>
          <p:cNvSpPr txBox="1"/>
          <p:nvPr/>
        </p:nvSpPr>
        <p:spPr>
          <a:xfrm>
            <a:off x="6089904" y="1534863"/>
            <a:ext cx="14995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Experiment</a:t>
            </a:r>
            <a:r>
              <a:rPr lang="fr-FR" dirty="0" smtClean="0"/>
              <a:t> </a:t>
            </a:r>
            <a:r>
              <a:rPr lang="fr-FR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679384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4D8E6200-9B4D-4831-95B0-84441E8E4D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306276"/>
            <a:ext cx="4199020" cy="3551724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1A455EC7-A725-4986-A925-97896A92D8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01178"/>
            <a:ext cx="4199021" cy="3551724"/>
          </a:xfrm>
          <a:prstGeom prst="rect">
            <a:avLst/>
          </a:prstGeom>
        </p:spPr>
      </p:pic>
      <p:grpSp>
        <p:nvGrpSpPr>
          <p:cNvPr id="13" name="Groupe 12">
            <a:extLst>
              <a:ext uri="{FF2B5EF4-FFF2-40B4-BE49-F238E27FC236}">
                <a16:creationId xmlns:a16="http://schemas.microsoft.com/office/drawing/2014/main" id="{3490D6C8-31F0-427A-B102-A1DA9106A216}"/>
              </a:ext>
            </a:extLst>
          </p:cNvPr>
          <p:cNvGrpSpPr/>
          <p:nvPr/>
        </p:nvGrpSpPr>
        <p:grpSpPr>
          <a:xfrm>
            <a:off x="-79088" y="582392"/>
            <a:ext cx="2518103" cy="4496291"/>
            <a:chOff x="618744" y="2446211"/>
            <a:chExt cx="2518103" cy="4496291"/>
          </a:xfrm>
        </p:grpSpPr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8744EDD3-165E-481C-902D-E02B43B33AB6}"/>
                </a:ext>
              </a:extLst>
            </p:cNvPr>
            <p:cNvGrpSpPr/>
            <p:nvPr/>
          </p:nvGrpSpPr>
          <p:grpSpPr>
            <a:xfrm>
              <a:off x="618744" y="2446211"/>
              <a:ext cx="2344456" cy="4496291"/>
              <a:chOff x="1063384" y="2593884"/>
              <a:chExt cx="2344456" cy="4496291"/>
            </a:xfrm>
          </p:grpSpPr>
          <p:grpSp>
            <p:nvGrpSpPr>
              <p:cNvPr id="18" name="Groupe 17">
                <a:extLst>
                  <a:ext uri="{FF2B5EF4-FFF2-40B4-BE49-F238E27FC236}">
                    <a16:creationId xmlns:a16="http://schemas.microsoft.com/office/drawing/2014/main" id="{F58F494A-279B-4704-913F-7ED0828B02FF}"/>
                  </a:ext>
                </a:extLst>
              </p:cNvPr>
              <p:cNvGrpSpPr/>
              <p:nvPr/>
            </p:nvGrpSpPr>
            <p:grpSpPr>
              <a:xfrm>
                <a:off x="1137088" y="2593884"/>
                <a:ext cx="2270752" cy="1707736"/>
                <a:chOff x="1137088" y="2593884"/>
                <a:chExt cx="2270752" cy="1707736"/>
              </a:xfrm>
            </p:grpSpPr>
            <p:sp>
              <p:nvSpPr>
                <p:cNvPr id="22" name="ZoneTexte 21">
                  <a:extLst>
                    <a:ext uri="{FF2B5EF4-FFF2-40B4-BE49-F238E27FC236}">
                      <a16:creationId xmlns:a16="http://schemas.microsoft.com/office/drawing/2014/main" id="{E41189AD-CC8B-4E5F-B8F1-48DC857AE0E0}"/>
                    </a:ext>
                  </a:extLst>
                </p:cNvPr>
                <p:cNvSpPr txBox="1"/>
                <p:nvPr/>
              </p:nvSpPr>
              <p:spPr>
                <a:xfrm rot="18232129">
                  <a:off x="2193349" y="3159584"/>
                  <a:ext cx="1023339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50" dirty="0"/>
                    <a:t>S</a:t>
                  </a:r>
                </a:p>
              </p:txBody>
            </p:sp>
            <p:sp>
              <p:nvSpPr>
                <p:cNvPr id="23" name="ZoneTexte 22">
                  <a:extLst>
                    <a:ext uri="{FF2B5EF4-FFF2-40B4-BE49-F238E27FC236}">
                      <a16:creationId xmlns:a16="http://schemas.microsoft.com/office/drawing/2014/main" id="{D4A5A866-6176-4CE7-BB94-9DE9F291D9EA}"/>
                    </a:ext>
                  </a:extLst>
                </p:cNvPr>
                <p:cNvSpPr txBox="1"/>
                <p:nvPr/>
              </p:nvSpPr>
              <p:spPr>
                <a:xfrm rot="18232129">
                  <a:off x="2355570" y="3204288"/>
                  <a:ext cx="960909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50" dirty="0"/>
                    <a:t>S + Scr</a:t>
                  </a:r>
                </a:p>
              </p:txBody>
            </p:sp>
            <p:sp>
              <p:nvSpPr>
                <p:cNvPr id="24" name="ZoneTexte 23">
                  <a:extLst>
                    <a:ext uri="{FF2B5EF4-FFF2-40B4-BE49-F238E27FC236}">
                      <a16:creationId xmlns:a16="http://schemas.microsoft.com/office/drawing/2014/main" id="{A50D9769-DB56-4A0A-AF28-DF5B997A234F}"/>
                    </a:ext>
                  </a:extLst>
                </p:cNvPr>
                <p:cNvSpPr txBox="1"/>
                <p:nvPr/>
              </p:nvSpPr>
              <p:spPr>
                <a:xfrm rot="18232129">
                  <a:off x="2508284" y="3087743"/>
                  <a:ext cx="1241633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50" dirty="0"/>
                    <a:t>S + Sh</a:t>
                  </a:r>
                </a:p>
              </p:txBody>
            </p:sp>
            <p:sp>
              <p:nvSpPr>
                <p:cNvPr id="25" name="ZoneTexte 24">
                  <a:extLst>
                    <a:ext uri="{FF2B5EF4-FFF2-40B4-BE49-F238E27FC236}">
                      <a16:creationId xmlns:a16="http://schemas.microsoft.com/office/drawing/2014/main" id="{D0BEC299-9D97-4A94-9F15-392244FBC1CA}"/>
                    </a:ext>
                  </a:extLst>
                </p:cNvPr>
                <p:cNvSpPr txBox="1"/>
                <p:nvPr/>
              </p:nvSpPr>
              <p:spPr>
                <a:xfrm rot="18232129">
                  <a:off x="2699301" y="3120322"/>
                  <a:ext cx="1163161" cy="253916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50" dirty="0"/>
                    <a:t>R + </a:t>
                  </a:r>
                  <a:r>
                    <a:rPr lang="fr-FR" sz="1050" dirty="0" err="1"/>
                    <a:t>Scr</a:t>
                  </a:r>
                  <a:endParaRPr lang="fr-FR" sz="1050" dirty="0"/>
                </a:p>
              </p:txBody>
            </p:sp>
            <p:sp>
              <p:nvSpPr>
                <p:cNvPr id="26" name="ZoneTexte 25">
                  <a:extLst>
                    <a:ext uri="{FF2B5EF4-FFF2-40B4-BE49-F238E27FC236}">
                      <a16:creationId xmlns:a16="http://schemas.microsoft.com/office/drawing/2014/main" id="{D75D4C77-AB09-4657-81BD-8EE078DEA1E3}"/>
                    </a:ext>
                  </a:extLst>
                </p:cNvPr>
                <p:cNvSpPr txBox="1"/>
                <p:nvPr/>
              </p:nvSpPr>
              <p:spPr>
                <a:xfrm>
                  <a:off x="1137088" y="3886122"/>
                  <a:ext cx="880702" cy="415498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fr-FR" sz="1050" dirty="0"/>
                    <a:t>4,1N </a:t>
                  </a:r>
                </a:p>
                <a:p>
                  <a:r>
                    <a:rPr lang="fr-FR" sz="1050" dirty="0"/>
                    <a:t>130kDa</a:t>
                  </a:r>
                </a:p>
              </p:txBody>
            </p:sp>
          </p:grpSp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7ACF56D0-7A74-4BFF-B0C7-DFACC207E51F}"/>
                  </a:ext>
                </a:extLst>
              </p:cNvPr>
              <p:cNvSpPr txBox="1"/>
              <p:nvPr/>
            </p:nvSpPr>
            <p:spPr>
              <a:xfrm>
                <a:off x="1063384" y="6674677"/>
                <a:ext cx="846301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050" dirty="0" err="1"/>
                  <a:t>Actin</a:t>
                </a:r>
                <a:endParaRPr lang="fr-FR" sz="1050" dirty="0"/>
              </a:p>
              <a:p>
                <a:r>
                  <a:rPr lang="fr-FR" sz="1050" dirty="0"/>
                  <a:t>45kDa</a:t>
                </a:r>
              </a:p>
            </p:txBody>
          </p:sp>
        </p:grp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417E8D96-E392-492A-B337-C73C78E7EF2C}"/>
                </a:ext>
              </a:extLst>
            </p:cNvPr>
            <p:cNvSpPr txBox="1"/>
            <p:nvPr/>
          </p:nvSpPr>
          <p:spPr>
            <a:xfrm rot="18232129">
              <a:off x="2428308" y="2988452"/>
              <a:ext cx="116316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R + Sh</a:t>
              </a:r>
            </a:p>
          </p:txBody>
        </p:sp>
      </p:grpSp>
      <p:sp>
        <p:nvSpPr>
          <p:cNvPr id="27" name="ZoneTexte 26">
            <a:extLst>
              <a:ext uri="{FF2B5EF4-FFF2-40B4-BE49-F238E27FC236}">
                <a16:creationId xmlns:a16="http://schemas.microsoft.com/office/drawing/2014/main" id="{F17E9F51-E07C-4784-84CD-6ECD1023DB11}"/>
              </a:ext>
            </a:extLst>
          </p:cNvPr>
          <p:cNvSpPr txBox="1"/>
          <p:nvPr/>
        </p:nvSpPr>
        <p:spPr>
          <a:xfrm rot="18232129">
            <a:off x="887545" y="1184684"/>
            <a:ext cx="960909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/>
              <a:t>NT</a:t>
            </a:r>
          </a:p>
        </p:txBody>
      </p:sp>
      <p:cxnSp>
        <p:nvCxnSpPr>
          <p:cNvPr id="29" name="Connecteur droit avec flèche 28">
            <a:extLst>
              <a:ext uri="{FF2B5EF4-FFF2-40B4-BE49-F238E27FC236}">
                <a16:creationId xmlns:a16="http://schemas.microsoft.com/office/drawing/2014/main" id="{5A399A14-ADDA-4703-9AAE-E53E8CDBF569}"/>
              </a:ext>
            </a:extLst>
          </p:cNvPr>
          <p:cNvCxnSpPr/>
          <p:nvPr/>
        </p:nvCxnSpPr>
        <p:spPr>
          <a:xfrm>
            <a:off x="605790" y="2122170"/>
            <a:ext cx="29337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avec flèche 45">
            <a:extLst>
              <a:ext uri="{FF2B5EF4-FFF2-40B4-BE49-F238E27FC236}">
                <a16:creationId xmlns:a16="http://schemas.microsoft.com/office/drawing/2014/main" id="{C2F45921-F544-4CFE-9BB0-92767C96E632}"/>
              </a:ext>
            </a:extLst>
          </p:cNvPr>
          <p:cNvCxnSpPr/>
          <p:nvPr/>
        </p:nvCxnSpPr>
        <p:spPr>
          <a:xfrm>
            <a:off x="495879" y="4870934"/>
            <a:ext cx="29337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ZoneTexte 57">
            <a:extLst>
              <a:ext uri="{FF2B5EF4-FFF2-40B4-BE49-F238E27FC236}">
                <a16:creationId xmlns:a16="http://schemas.microsoft.com/office/drawing/2014/main" id="{B61CD36D-57AC-42A0-BFE1-6422DCD30CE8}"/>
              </a:ext>
            </a:extLst>
          </p:cNvPr>
          <p:cNvSpPr txBox="1"/>
          <p:nvPr/>
        </p:nvSpPr>
        <p:spPr>
          <a:xfrm>
            <a:off x="4728694" y="29996"/>
            <a:ext cx="19444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S: sensitive </a:t>
            </a:r>
            <a:r>
              <a:rPr lang="fr-FR" dirty="0" err="1"/>
              <a:t>vector</a:t>
            </a:r>
            <a:r>
              <a:rPr lang="fr-FR" dirty="0"/>
              <a:t> </a:t>
            </a:r>
          </a:p>
          <a:p>
            <a:r>
              <a:rPr lang="fr-FR" dirty="0"/>
              <a:t>R: Rescue </a:t>
            </a:r>
            <a:r>
              <a:rPr lang="fr-FR" dirty="0" err="1"/>
              <a:t>vector</a:t>
            </a:r>
            <a:endParaRPr lang="fr-FR" dirty="0"/>
          </a:p>
        </p:txBody>
      </p:sp>
      <p:grpSp>
        <p:nvGrpSpPr>
          <p:cNvPr id="2" name="Groupe 1"/>
          <p:cNvGrpSpPr/>
          <p:nvPr/>
        </p:nvGrpSpPr>
        <p:grpSpPr>
          <a:xfrm>
            <a:off x="7202841" y="461383"/>
            <a:ext cx="4199019" cy="6396617"/>
            <a:chOff x="4199018" y="461383"/>
            <a:chExt cx="4199019" cy="6396617"/>
          </a:xfrm>
        </p:grpSpPr>
        <p:pic>
          <p:nvPicPr>
            <p:cNvPr id="48" name="Image 47">
              <a:extLst>
                <a:ext uri="{FF2B5EF4-FFF2-40B4-BE49-F238E27FC236}">
                  <a16:creationId xmlns:a16="http://schemas.microsoft.com/office/drawing/2014/main" id="{D37A274F-F7A8-4F6E-B4E9-D554A376624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9018" y="3306277"/>
              <a:ext cx="4199019" cy="3551723"/>
            </a:xfrm>
            <a:prstGeom prst="rect">
              <a:avLst/>
            </a:prstGeom>
          </p:spPr>
        </p:pic>
        <p:pic>
          <p:nvPicPr>
            <p:cNvPr id="50" name="Image 49">
              <a:extLst>
                <a:ext uri="{FF2B5EF4-FFF2-40B4-BE49-F238E27FC236}">
                  <a16:creationId xmlns:a16="http://schemas.microsoft.com/office/drawing/2014/main" id="{C0178EB6-45A0-40D0-A68C-E212D8EEB7E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9018" y="461383"/>
              <a:ext cx="4199019" cy="3551723"/>
            </a:xfrm>
            <a:prstGeom prst="rect">
              <a:avLst/>
            </a:prstGeom>
          </p:spPr>
        </p:pic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5931A7E1-D044-41B6-9C80-A188BD569546}"/>
                </a:ext>
              </a:extLst>
            </p:cNvPr>
            <p:cNvSpPr txBox="1"/>
            <p:nvPr/>
          </p:nvSpPr>
          <p:spPr>
            <a:xfrm rot="18232129">
              <a:off x="5179084" y="1494657"/>
              <a:ext cx="96090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S + Scr</a:t>
              </a:r>
            </a:p>
          </p:txBody>
        </p:sp>
        <p:sp>
          <p:nvSpPr>
            <p:cNvPr id="53" name="ZoneTexte 52">
              <a:extLst>
                <a:ext uri="{FF2B5EF4-FFF2-40B4-BE49-F238E27FC236}">
                  <a16:creationId xmlns:a16="http://schemas.microsoft.com/office/drawing/2014/main" id="{4DB5A4EA-92D7-4169-8A15-A9E4CCC38F7A}"/>
                </a:ext>
              </a:extLst>
            </p:cNvPr>
            <p:cNvSpPr txBox="1"/>
            <p:nvPr/>
          </p:nvSpPr>
          <p:spPr>
            <a:xfrm rot="18232129">
              <a:off x="5324541" y="1357724"/>
              <a:ext cx="124163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S + Sh</a:t>
              </a:r>
            </a:p>
          </p:txBody>
        </p:sp>
        <p:sp>
          <p:nvSpPr>
            <p:cNvPr id="54" name="ZoneTexte 53">
              <a:extLst>
                <a:ext uri="{FF2B5EF4-FFF2-40B4-BE49-F238E27FC236}">
                  <a16:creationId xmlns:a16="http://schemas.microsoft.com/office/drawing/2014/main" id="{A58CFF21-9012-4B7E-AF84-C4DF0B9504BC}"/>
                </a:ext>
              </a:extLst>
            </p:cNvPr>
            <p:cNvSpPr txBox="1"/>
            <p:nvPr/>
          </p:nvSpPr>
          <p:spPr>
            <a:xfrm rot="18232129">
              <a:off x="6830298" y="1535583"/>
              <a:ext cx="102333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S </a:t>
              </a:r>
              <a:r>
                <a:rPr lang="fr-FR" sz="1050" dirty="0" err="1"/>
                <a:t>alone</a:t>
              </a:r>
              <a:endParaRPr lang="fr-FR" sz="1050" dirty="0"/>
            </a:p>
          </p:txBody>
        </p:sp>
        <p:sp>
          <p:nvSpPr>
            <p:cNvPr id="55" name="ZoneTexte 54">
              <a:extLst>
                <a:ext uri="{FF2B5EF4-FFF2-40B4-BE49-F238E27FC236}">
                  <a16:creationId xmlns:a16="http://schemas.microsoft.com/office/drawing/2014/main" id="{80439921-EC5F-45BF-8ABD-07B290479913}"/>
                </a:ext>
              </a:extLst>
            </p:cNvPr>
            <p:cNvSpPr txBox="1"/>
            <p:nvPr/>
          </p:nvSpPr>
          <p:spPr>
            <a:xfrm rot="18232129">
              <a:off x="6990363" y="1487454"/>
              <a:ext cx="116316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R </a:t>
              </a:r>
              <a:r>
                <a:rPr lang="fr-FR" sz="1050" dirty="0" err="1"/>
                <a:t>alone</a:t>
              </a:r>
              <a:endParaRPr lang="fr-FR" sz="1050" dirty="0"/>
            </a:p>
          </p:txBody>
        </p:sp>
        <p:sp>
          <p:nvSpPr>
            <p:cNvPr id="59" name="ZoneTexte 58">
              <a:extLst>
                <a:ext uri="{FF2B5EF4-FFF2-40B4-BE49-F238E27FC236}">
                  <a16:creationId xmlns:a16="http://schemas.microsoft.com/office/drawing/2014/main" id="{D7CCE61D-0761-483D-AEB4-CDB2E278E54B}"/>
                </a:ext>
              </a:extLst>
            </p:cNvPr>
            <p:cNvSpPr txBox="1"/>
            <p:nvPr/>
          </p:nvSpPr>
          <p:spPr>
            <a:xfrm rot="18232129">
              <a:off x="6012102" y="1474269"/>
              <a:ext cx="96090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R + Scr</a:t>
              </a:r>
            </a:p>
          </p:txBody>
        </p:sp>
        <p:sp>
          <p:nvSpPr>
            <p:cNvPr id="60" name="ZoneTexte 59">
              <a:extLst>
                <a:ext uri="{FF2B5EF4-FFF2-40B4-BE49-F238E27FC236}">
                  <a16:creationId xmlns:a16="http://schemas.microsoft.com/office/drawing/2014/main" id="{BC5CFBA6-F829-439C-B81B-0760A626099E}"/>
                </a:ext>
              </a:extLst>
            </p:cNvPr>
            <p:cNvSpPr txBox="1"/>
            <p:nvPr/>
          </p:nvSpPr>
          <p:spPr>
            <a:xfrm rot="18232129">
              <a:off x="6157559" y="1337336"/>
              <a:ext cx="124163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R + Sh</a:t>
              </a:r>
            </a:p>
          </p:txBody>
        </p:sp>
      </p:grpSp>
      <p:sp>
        <p:nvSpPr>
          <p:cNvPr id="39" name="ZoneTexte 38">
            <a:extLst>
              <a:ext uri="{FF2B5EF4-FFF2-40B4-BE49-F238E27FC236}">
                <a16:creationId xmlns:a16="http://schemas.microsoft.com/office/drawing/2014/main" id="{B8FA491E-DAEB-4F24-A3CB-F1B94AF33003}"/>
              </a:ext>
            </a:extLst>
          </p:cNvPr>
          <p:cNvSpPr txBox="1"/>
          <p:nvPr/>
        </p:nvSpPr>
        <p:spPr>
          <a:xfrm>
            <a:off x="140926" y="66186"/>
            <a:ext cx="1798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Figure </a:t>
            </a:r>
            <a:r>
              <a:rPr lang="fr-FR" dirty="0" smtClean="0"/>
              <a:t>1B-4,1N  </a:t>
            </a:r>
            <a:endParaRPr lang="fr-FR" dirty="0"/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3AF9D7BD-9B0F-4762-8409-39FF62375A4A}"/>
              </a:ext>
            </a:extLst>
          </p:cNvPr>
          <p:cNvSpPr txBox="1"/>
          <p:nvPr/>
        </p:nvSpPr>
        <p:spPr>
          <a:xfrm>
            <a:off x="1877551" y="304905"/>
            <a:ext cx="142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Experiment 1</a:t>
            </a:r>
            <a:endParaRPr lang="en-US" dirty="0"/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3AF9D7BD-9B0F-4762-8409-39FF62375A4A}"/>
              </a:ext>
            </a:extLst>
          </p:cNvPr>
          <p:cNvSpPr txBox="1"/>
          <p:nvPr/>
        </p:nvSpPr>
        <p:spPr>
          <a:xfrm>
            <a:off x="7518754" y="109987"/>
            <a:ext cx="142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Experiment 2</a:t>
            </a:r>
            <a:endParaRPr lang="en-US" dirty="0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C848F158-9C03-4E6D-87CC-90BA8EF5E542}"/>
              </a:ext>
            </a:extLst>
          </p:cNvPr>
          <p:cNvSpPr txBox="1"/>
          <p:nvPr/>
        </p:nvSpPr>
        <p:spPr>
          <a:xfrm>
            <a:off x="7303850" y="1943905"/>
            <a:ext cx="8807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/>
              <a:t>4,1N </a:t>
            </a:r>
          </a:p>
          <a:p>
            <a:r>
              <a:rPr lang="fr-FR" sz="1050" dirty="0"/>
              <a:t>130kDa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2A842DB8-B610-4A85-A1E5-D0AE324C9C3F}"/>
              </a:ext>
            </a:extLst>
          </p:cNvPr>
          <p:cNvSpPr txBox="1"/>
          <p:nvPr/>
        </p:nvSpPr>
        <p:spPr>
          <a:xfrm>
            <a:off x="7166610" y="4432740"/>
            <a:ext cx="84630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 err="1"/>
              <a:t>Actin</a:t>
            </a:r>
            <a:endParaRPr lang="fr-FR" sz="1050" dirty="0"/>
          </a:p>
          <a:p>
            <a:r>
              <a:rPr lang="fr-FR" sz="1050" dirty="0"/>
              <a:t>45kDa</a:t>
            </a:r>
          </a:p>
        </p:txBody>
      </p:sp>
      <p:cxnSp>
        <p:nvCxnSpPr>
          <p:cNvPr id="32" name="Connecteur droit avec flèche 31">
            <a:extLst>
              <a:ext uri="{FF2B5EF4-FFF2-40B4-BE49-F238E27FC236}">
                <a16:creationId xmlns:a16="http://schemas.microsoft.com/office/drawing/2014/main" id="{FD1A85F8-EA1B-49F2-BF97-AD0E82CC1F5E}"/>
              </a:ext>
            </a:extLst>
          </p:cNvPr>
          <p:cNvCxnSpPr/>
          <p:nvPr/>
        </p:nvCxnSpPr>
        <p:spPr>
          <a:xfrm>
            <a:off x="7872730" y="2233355"/>
            <a:ext cx="2590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cteur droit avec flèche 32">
            <a:extLst>
              <a:ext uri="{FF2B5EF4-FFF2-40B4-BE49-F238E27FC236}">
                <a16:creationId xmlns:a16="http://schemas.microsoft.com/office/drawing/2014/main" id="{9F4F39A1-9F12-4C45-A8B9-2F6374373B18}"/>
              </a:ext>
            </a:extLst>
          </p:cNvPr>
          <p:cNvCxnSpPr/>
          <p:nvPr/>
        </p:nvCxnSpPr>
        <p:spPr>
          <a:xfrm>
            <a:off x="7883371" y="4645569"/>
            <a:ext cx="25908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53410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ZoneTexte 57">
            <a:extLst>
              <a:ext uri="{FF2B5EF4-FFF2-40B4-BE49-F238E27FC236}">
                <a16:creationId xmlns:a16="http://schemas.microsoft.com/office/drawing/2014/main" id="{B61CD36D-57AC-42A0-BFE1-6422DCD30CE8}"/>
              </a:ext>
            </a:extLst>
          </p:cNvPr>
          <p:cNvSpPr txBox="1"/>
          <p:nvPr/>
        </p:nvSpPr>
        <p:spPr>
          <a:xfrm>
            <a:off x="4538270" y="173415"/>
            <a:ext cx="19444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S: sensitive </a:t>
            </a:r>
            <a:r>
              <a:rPr lang="fr-FR" dirty="0" err="1"/>
              <a:t>vector</a:t>
            </a:r>
            <a:r>
              <a:rPr lang="fr-FR" dirty="0"/>
              <a:t> </a:t>
            </a:r>
          </a:p>
          <a:p>
            <a:r>
              <a:rPr lang="fr-FR" dirty="0"/>
              <a:t>R: Rescue </a:t>
            </a:r>
            <a:r>
              <a:rPr lang="fr-FR" dirty="0" err="1"/>
              <a:t>vector</a:t>
            </a:r>
            <a:endParaRPr lang="fr-FR" dirty="0"/>
          </a:p>
        </p:txBody>
      </p:sp>
      <p:grpSp>
        <p:nvGrpSpPr>
          <p:cNvPr id="2" name="Groupe 1"/>
          <p:cNvGrpSpPr/>
          <p:nvPr/>
        </p:nvGrpSpPr>
        <p:grpSpPr>
          <a:xfrm>
            <a:off x="342300" y="496580"/>
            <a:ext cx="3804069" cy="6256822"/>
            <a:chOff x="8376000" y="601178"/>
            <a:chExt cx="3804069" cy="6256822"/>
          </a:xfrm>
        </p:grpSpPr>
        <p:pic>
          <p:nvPicPr>
            <p:cNvPr id="62" name="Image 61">
              <a:extLst>
                <a:ext uri="{FF2B5EF4-FFF2-40B4-BE49-F238E27FC236}">
                  <a16:creationId xmlns:a16="http://schemas.microsoft.com/office/drawing/2014/main" id="{EEDAA6FF-B2F6-4521-B739-E575C16752E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86105" y="601178"/>
              <a:ext cx="3793964" cy="3205900"/>
            </a:xfrm>
            <a:prstGeom prst="rect">
              <a:avLst/>
            </a:prstGeom>
          </p:spPr>
        </p:pic>
        <p:pic>
          <p:nvPicPr>
            <p:cNvPr id="64" name="Image 63">
              <a:extLst>
                <a:ext uri="{FF2B5EF4-FFF2-40B4-BE49-F238E27FC236}">
                  <a16:creationId xmlns:a16="http://schemas.microsoft.com/office/drawing/2014/main" id="{F73C33F9-0B40-4AA1-8673-072CFADF13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76000" y="3652100"/>
              <a:ext cx="3793964" cy="3205900"/>
            </a:xfrm>
            <a:prstGeom prst="rect">
              <a:avLst/>
            </a:prstGeom>
          </p:spPr>
        </p:pic>
        <p:sp>
          <p:nvSpPr>
            <p:cNvPr id="66" name="ZoneTexte 65">
              <a:extLst>
                <a:ext uri="{FF2B5EF4-FFF2-40B4-BE49-F238E27FC236}">
                  <a16:creationId xmlns:a16="http://schemas.microsoft.com/office/drawing/2014/main" id="{2A61A515-850A-452F-A4F4-FB91222F48A0}"/>
                </a:ext>
              </a:extLst>
            </p:cNvPr>
            <p:cNvSpPr txBox="1"/>
            <p:nvPr/>
          </p:nvSpPr>
          <p:spPr>
            <a:xfrm rot="18232129">
              <a:off x="9773913" y="1378113"/>
              <a:ext cx="124163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S +Sh </a:t>
              </a:r>
            </a:p>
          </p:txBody>
        </p:sp>
        <p:sp>
          <p:nvSpPr>
            <p:cNvPr id="67" name="ZoneTexte 66">
              <a:extLst>
                <a:ext uri="{FF2B5EF4-FFF2-40B4-BE49-F238E27FC236}">
                  <a16:creationId xmlns:a16="http://schemas.microsoft.com/office/drawing/2014/main" id="{61C5140B-0088-46CD-93A0-27C6EAB0E358}"/>
                </a:ext>
              </a:extLst>
            </p:cNvPr>
            <p:cNvSpPr txBox="1"/>
            <p:nvPr/>
          </p:nvSpPr>
          <p:spPr>
            <a:xfrm rot="18232129">
              <a:off x="9675724" y="1474269"/>
              <a:ext cx="96090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S + Scr</a:t>
              </a:r>
            </a:p>
          </p:txBody>
        </p:sp>
        <p:sp>
          <p:nvSpPr>
            <p:cNvPr id="68" name="ZoneTexte 67">
              <a:extLst>
                <a:ext uri="{FF2B5EF4-FFF2-40B4-BE49-F238E27FC236}">
                  <a16:creationId xmlns:a16="http://schemas.microsoft.com/office/drawing/2014/main" id="{4791DA81-832E-4637-B9B4-57720FEC3AFC}"/>
                </a:ext>
              </a:extLst>
            </p:cNvPr>
            <p:cNvSpPr txBox="1"/>
            <p:nvPr/>
          </p:nvSpPr>
          <p:spPr>
            <a:xfrm rot="18232129">
              <a:off x="10390676" y="1416841"/>
              <a:ext cx="116316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R + </a:t>
              </a:r>
              <a:r>
                <a:rPr lang="fr-FR" sz="1050" dirty="0" err="1"/>
                <a:t>Scr</a:t>
              </a:r>
              <a:endParaRPr lang="fr-FR" sz="1050" dirty="0"/>
            </a:p>
          </p:txBody>
        </p:sp>
        <p:sp>
          <p:nvSpPr>
            <p:cNvPr id="69" name="ZoneTexte 68">
              <a:extLst>
                <a:ext uri="{FF2B5EF4-FFF2-40B4-BE49-F238E27FC236}">
                  <a16:creationId xmlns:a16="http://schemas.microsoft.com/office/drawing/2014/main" id="{D63DF2C0-0FE5-4336-AF49-E9491684665A}"/>
                </a:ext>
              </a:extLst>
            </p:cNvPr>
            <p:cNvSpPr txBox="1"/>
            <p:nvPr/>
          </p:nvSpPr>
          <p:spPr>
            <a:xfrm rot="18232129">
              <a:off x="10575104" y="1398438"/>
              <a:ext cx="116316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R + Sh </a:t>
              </a:r>
            </a:p>
          </p:txBody>
        </p:sp>
        <p:sp>
          <p:nvSpPr>
            <p:cNvPr id="70" name="ZoneTexte 69">
              <a:extLst>
                <a:ext uri="{FF2B5EF4-FFF2-40B4-BE49-F238E27FC236}">
                  <a16:creationId xmlns:a16="http://schemas.microsoft.com/office/drawing/2014/main" id="{1B27796E-839F-4D35-9944-96B2B8780F9B}"/>
                </a:ext>
              </a:extLst>
            </p:cNvPr>
            <p:cNvSpPr txBox="1"/>
            <p:nvPr/>
          </p:nvSpPr>
          <p:spPr>
            <a:xfrm>
              <a:off x="8530070" y="2067015"/>
              <a:ext cx="880702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4,1N </a:t>
              </a:r>
            </a:p>
            <a:p>
              <a:r>
                <a:rPr lang="fr-FR" sz="1050" dirty="0"/>
                <a:t>130kDa</a:t>
              </a:r>
            </a:p>
          </p:txBody>
        </p:sp>
        <p:sp>
          <p:nvSpPr>
            <p:cNvPr id="71" name="ZoneTexte 70">
              <a:extLst>
                <a:ext uri="{FF2B5EF4-FFF2-40B4-BE49-F238E27FC236}">
                  <a16:creationId xmlns:a16="http://schemas.microsoft.com/office/drawing/2014/main" id="{795E125F-491A-4B3B-9DAE-2F9F869B8CF1}"/>
                </a:ext>
              </a:extLst>
            </p:cNvPr>
            <p:cNvSpPr txBox="1"/>
            <p:nvPr/>
          </p:nvSpPr>
          <p:spPr>
            <a:xfrm>
              <a:off x="8604977" y="4821048"/>
              <a:ext cx="846301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 err="1"/>
                <a:t>Actin</a:t>
              </a:r>
              <a:endParaRPr lang="fr-FR" sz="1050" dirty="0"/>
            </a:p>
            <a:p>
              <a:r>
                <a:rPr lang="fr-FR" sz="1050" dirty="0"/>
                <a:t>45kDa</a:t>
              </a:r>
            </a:p>
          </p:txBody>
        </p:sp>
      </p:grpSp>
      <p:sp>
        <p:nvSpPr>
          <p:cNvPr id="39" name="ZoneTexte 38">
            <a:extLst>
              <a:ext uri="{FF2B5EF4-FFF2-40B4-BE49-F238E27FC236}">
                <a16:creationId xmlns:a16="http://schemas.microsoft.com/office/drawing/2014/main" id="{B8FA491E-DAEB-4F24-A3CB-F1B94AF33003}"/>
              </a:ext>
            </a:extLst>
          </p:cNvPr>
          <p:cNvSpPr txBox="1"/>
          <p:nvPr/>
        </p:nvSpPr>
        <p:spPr>
          <a:xfrm>
            <a:off x="140926" y="66186"/>
            <a:ext cx="1798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Figure </a:t>
            </a:r>
            <a:r>
              <a:rPr lang="fr-FR" dirty="0" smtClean="0"/>
              <a:t>1B-4,1N  </a:t>
            </a:r>
            <a:endParaRPr lang="fr-FR" dirty="0"/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3AF9D7BD-9B0F-4762-8409-39FF62375A4A}"/>
              </a:ext>
            </a:extLst>
          </p:cNvPr>
          <p:cNvSpPr txBox="1"/>
          <p:nvPr/>
        </p:nvSpPr>
        <p:spPr>
          <a:xfrm>
            <a:off x="2528371" y="174315"/>
            <a:ext cx="142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Experiment 3</a:t>
            </a:r>
            <a:endParaRPr lang="en-US" dirty="0"/>
          </a:p>
        </p:txBody>
      </p:sp>
      <p:grpSp>
        <p:nvGrpSpPr>
          <p:cNvPr id="41" name="Groupe 40"/>
          <p:cNvGrpSpPr/>
          <p:nvPr/>
        </p:nvGrpSpPr>
        <p:grpSpPr>
          <a:xfrm>
            <a:off x="7166610" y="549334"/>
            <a:ext cx="3616960" cy="6118781"/>
            <a:chOff x="0" y="815339"/>
            <a:chExt cx="3616960" cy="6118781"/>
          </a:xfrm>
        </p:grpSpPr>
        <p:pic>
          <p:nvPicPr>
            <p:cNvPr id="42" name="Image 41">
              <a:extLst>
                <a:ext uri="{FF2B5EF4-FFF2-40B4-BE49-F238E27FC236}">
                  <a16:creationId xmlns:a16="http://schemas.microsoft.com/office/drawing/2014/main" id="{43105D32-CE8D-4B29-88D8-5C2E9DA9185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815339"/>
              <a:ext cx="3616960" cy="3059391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974DD068-CD16-4683-9304-E92745AA5F88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874729"/>
              <a:ext cx="3616960" cy="3059391"/>
            </a:xfrm>
            <a:prstGeom prst="rect">
              <a:avLst/>
            </a:prstGeom>
          </p:spPr>
        </p:pic>
        <p:sp>
          <p:nvSpPr>
            <p:cNvPr id="45" name="ZoneTexte 44">
              <a:extLst>
                <a:ext uri="{FF2B5EF4-FFF2-40B4-BE49-F238E27FC236}">
                  <a16:creationId xmlns:a16="http://schemas.microsoft.com/office/drawing/2014/main" id="{BA3A2D0C-13D9-4D10-8A92-2FEBA53F0694}"/>
                </a:ext>
              </a:extLst>
            </p:cNvPr>
            <p:cNvSpPr txBox="1"/>
            <p:nvPr/>
          </p:nvSpPr>
          <p:spPr>
            <a:xfrm rot="18232129">
              <a:off x="910657" y="1490195"/>
              <a:ext cx="960909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S + Scr</a:t>
              </a:r>
            </a:p>
          </p:txBody>
        </p: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EB38CFF7-180D-45F6-89EE-AD0D5C0C0EB4}"/>
                </a:ext>
              </a:extLst>
            </p:cNvPr>
            <p:cNvSpPr txBox="1"/>
            <p:nvPr/>
          </p:nvSpPr>
          <p:spPr>
            <a:xfrm rot="18232129">
              <a:off x="1000859" y="1378315"/>
              <a:ext cx="124163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S +Sh</a:t>
              </a:r>
            </a:p>
          </p:txBody>
        </p:sp>
        <p:sp>
          <p:nvSpPr>
            <p:cNvPr id="49" name="ZoneTexte 48">
              <a:extLst>
                <a:ext uri="{FF2B5EF4-FFF2-40B4-BE49-F238E27FC236}">
                  <a16:creationId xmlns:a16="http://schemas.microsoft.com/office/drawing/2014/main" id="{1947CC72-8608-4657-9E56-0CA062C4E4C5}"/>
                </a:ext>
              </a:extLst>
            </p:cNvPr>
            <p:cNvSpPr txBox="1"/>
            <p:nvPr/>
          </p:nvSpPr>
          <p:spPr>
            <a:xfrm rot="18232129">
              <a:off x="1341568" y="1421454"/>
              <a:ext cx="1163161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R +Scr</a:t>
              </a:r>
            </a:p>
          </p:txBody>
        </p:sp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8DC175A1-149E-4C26-89AC-7FB4C6BFD78B}"/>
                </a:ext>
              </a:extLst>
            </p:cNvPr>
            <p:cNvSpPr txBox="1"/>
            <p:nvPr/>
          </p:nvSpPr>
          <p:spPr>
            <a:xfrm rot="18232129">
              <a:off x="1582260" y="1612974"/>
              <a:ext cx="6906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R + Sh</a:t>
              </a:r>
            </a:p>
          </p:txBody>
        </p:sp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id="{56B0C28A-A765-4F89-B110-B083EFFE9617}"/>
                </a:ext>
              </a:extLst>
            </p:cNvPr>
            <p:cNvSpPr txBox="1"/>
            <p:nvPr/>
          </p:nvSpPr>
          <p:spPr>
            <a:xfrm rot="18232129">
              <a:off x="1170842" y="1388874"/>
              <a:ext cx="124163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S +Sh</a:t>
              </a:r>
            </a:p>
          </p:txBody>
        </p:sp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8C289630-24D5-4724-8636-6003293E7368}"/>
                </a:ext>
              </a:extLst>
            </p:cNvPr>
            <p:cNvSpPr txBox="1"/>
            <p:nvPr/>
          </p:nvSpPr>
          <p:spPr>
            <a:xfrm rot="18232129">
              <a:off x="1753275" y="1602416"/>
              <a:ext cx="690600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R + Sh</a:t>
              </a:r>
            </a:p>
          </p:txBody>
        </p:sp>
        <p:sp>
          <p:nvSpPr>
            <p:cNvPr id="63" name="ZoneTexte 62">
              <a:extLst>
                <a:ext uri="{FF2B5EF4-FFF2-40B4-BE49-F238E27FC236}">
                  <a16:creationId xmlns:a16="http://schemas.microsoft.com/office/drawing/2014/main" id="{C848F158-9C03-4E6D-87CC-90BA8EF5E542}"/>
                </a:ext>
              </a:extLst>
            </p:cNvPr>
            <p:cNvSpPr txBox="1"/>
            <p:nvPr/>
          </p:nvSpPr>
          <p:spPr>
            <a:xfrm>
              <a:off x="137240" y="2209910"/>
              <a:ext cx="880702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4,1N </a:t>
              </a:r>
            </a:p>
            <a:p>
              <a:r>
                <a:rPr lang="fr-FR" sz="1050" dirty="0"/>
                <a:t>130kDa</a:t>
              </a:r>
            </a:p>
          </p:txBody>
        </p:sp>
        <p:sp>
          <p:nvSpPr>
            <p:cNvPr id="72" name="ZoneTexte 71">
              <a:extLst>
                <a:ext uri="{FF2B5EF4-FFF2-40B4-BE49-F238E27FC236}">
                  <a16:creationId xmlns:a16="http://schemas.microsoft.com/office/drawing/2014/main" id="{2A842DB8-B610-4A85-A1E5-D0AE324C9C3F}"/>
                </a:ext>
              </a:extLst>
            </p:cNvPr>
            <p:cNvSpPr txBox="1"/>
            <p:nvPr/>
          </p:nvSpPr>
          <p:spPr>
            <a:xfrm>
              <a:off x="0" y="4698745"/>
              <a:ext cx="846301" cy="4154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 err="1"/>
                <a:t>Actin</a:t>
              </a:r>
              <a:endParaRPr lang="fr-FR" sz="1050" dirty="0"/>
            </a:p>
            <a:p>
              <a:r>
                <a:rPr lang="fr-FR" sz="1050" dirty="0"/>
                <a:t>45kDa</a:t>
              </a:r>
            </a:p>
          </p:txBody>
        </p:sp>
        <p:cxnSp>
          <p:nvCxnSpPr>
            <p:cNvPr id="73" name="Connecteur droit avec flèche 72">
              <a:extLst>
                <a:ext uri="{FF2B5EF4-FFF2-40B4-BE49-F238E27FC236}">
                  <a16:creationId xmlns:a16="http://schemas.microsoft.com/office/drawing/2014/main" id="{FD1A85F8-EA1B-49F2-BF97-AD0E82CC1F5E}"/>
                </a:ext>
              </a:extLst>
            </p:cNvPr>
            <p:cNvCxnSpPr/>
            <p:nvPr/>
          </p:nvCxnSpPr>
          <p:spPr>
            <a:xfrm>
              <a:off x="706120" y="2499360"/>
              <a:ext cx="25908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avec flèche 73">
              <a:extLst>
                <a:ext uri="{FF2B5EF4-FFF2-40B4-BE49-F238E27FC236}">
                  <a16:creationId xmlns:a16="http://schemas.microsoft.com/office/drawing/2014/main" id="{9F4F39A1-9F12-4C45-A8B9-2F6374373B18}"/>
                </a:ext>
              </a:extLst>
            </p:cNvPr>
            <p:cNvCxnSpPr/>
            <p:nvPr/>
          </p:nvCxnSpPr>
          <p:spPr>
            <a:xfrm>
              <a:off x="716761" y="4911574"/>
              <a:ext cx="25908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7" name="ZoneTexte 76">
            <a:extLst>
              <a:ext uri="{FF2B5EF4-FFF2-40B4-BE49-F238E27FC236}">
                <a16:creationId xmlns:a16="http://schemas.microsoft.com/office/drawing/2014/main" id="{3AF9D7BD-9B0F-4762-8409-39FF62375A4A}"/>
              </a:ext>
            </a:extLst>
          </p:cNvPr>
          <p:cNvSpPr txBox="1"/>
          <p:nvPr/>
        </p:nvSpPr>
        <p:spPr>
          <a:xfrm>
            <a:off x="7172806" y="124028"/>
            <a:ext cx="142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Experiment </a:t>
            </a:r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400425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 21">
            <a:extLst>
              <a:ext uri="{FF2B5EF4-FFF2-40B4-BE49-F238E27FC236}">
                <a16:creationId xmlns:a16="http://schemas.microsoft.com/office/drawing/2014/main" id="{EE2B8019-2E23-48CA-AB97-5BC5D8A59D2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8469" y="2144421"/>
            <a:ext cx="6355082" cy="3177541"/>
          </a:xfrm>
          <a:prstGeom prst="rect">
            <a:avLst/>
          </a:prstGeom>
        </p:spPr>
      </p:pic>
      <p:sp>
        <p:nvSpPr>
          <p:cNvPr id="29" name="ZoneTexte 28">
            <a:extLst>
              <a:ext uri="{FF2B5EF4-FFF2-40B4-BE49-F238E27FC236}">
                <a16:creationId xmlns:a16="http://schemas.microsoft.com/office/drawing/2014/main" id="{5DFC5AF7-0298-45BC-BCD0-1E5D4154B4FB}"/>
              </a:ext>
            </a:extLst>
          </p:cNvPr>
          <p:cNvSpPr txBox="1"/>
          <p:nvPr/>
        </p:nvSpPr>
        <p:spPr>
          <a:xfrm rot="18232129">
            <a:off x="1993530" y="1665587"/>
            <a:ext cx="9609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S + Scr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85DB40D3-72AD-44B6-913D-A600D5C7CF0F}"/>
              </a:ext>
            </a:extLst>
          </p:cNvPr>
          <p:cNvSpPr txBox="1"/>
          <p:nvPr/>
        </p:nvSpPr>
        <p:spPr>
          <a:xfrm rot="18232129">
            <a:off x="2289148" y="1514489"/>
            <a:ext cx="12416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S +Sh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CE412C0A-F6A0-4324-A521-6FD21B3BDD71}"/>
              </a:ext>
            </a:extLst>
          </p:cNvPr>
          <p:cNvSpPr txBox="1"/>
          <p:nvPr/>
        </p:nvSpPr>
        <p:spPr>
          <a:xfrm rot="18232129">
            <a:off x="2708911" y="1564343"/>
            <a:ext cx="1163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R +Scr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7F8BEA45-4236-428A-B9FC-42802D23523E}"/>
              </a:ext>
            </a:extLst>
          </p:cNvPr>
          <p:cNvSpPr txBox="1"/>
          <p:nvPr/>
        </p:nvSpPr>
        <p:spPr>
          <a:xfrm rot="18232129">
            <a:off x="3065253" y="1484031"/>
            <a:ext cx="13524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R + Sh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911F6ACC-AADC-4A04-9B42-DFF2E51430A5}"/>
              </a:ext>
            </a:extLst>
          </p:cNvPr>
          <p:cNvSpPr txBox="1"/>
          <p:nvPr/>
        </p:nvSpPr>
        <p:spPr>
          <a:xfrm rot="18232129">
            <a:off x="3995926" y="1622505"/>
            <a:ext cx="9609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S + Scr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09D2B123-BEA9-4438-B6FB-81D2CDE98635}"/>
              </a:ext>
            </a:extLst>
          </p:cNvPr>
          <p:cNvSpPr txBox="1"/>
          <p:nvPr/>
        </p:nvSpPr>
        <p:spPr>
          <a:xfrm rot="18232129">
            <a:off x="4434211" y="1738983"/>
            <a:ext cx="59711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S +Sh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669F585-13E3-495D-AFAB-CB409263E1EB}"/>
              </a:ext>
            </a:extLst>
          </p:cNvPr>
          <p:cNvSpPr txBox="1"/>
          <p:nvPr/>
        </p:nvSpPr>
        <p:spPr>
          <a:xfrm rot="18232129">
            <a:off x="4711307" y="1521261"/>
            <a:ext cx="1163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R +Scr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8F953E38-9B51-4866-849A-1DFC9BC0172B}"/>
              </a:ext>
            </a:extLst>
          </p:cNvPr>
          <p:cNvSpPr txBox="1"/>
          <p:nvPr/>
        </p:nvSpPr>
        <p:spPr>
          <a:xfrm rot="18232129">
            <a:off x="5067649" y="1440949"/>
            <a:ext cx="13524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R + Sh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ADA9B60B-8ED5-4854-9724-703323FD64BB}"/>
              </a:ext>
            </a:extLst>
          </p:cNvPr>
          <p:cNvSpPr txBox="1"/>
          <p:nvPr/>
        </p:nvSpPr>
        <p:spPr>
          <a:xfrm rot="18232129">
            <a:off x="5957225" y="1636829"/>
            <a:ext cx="96090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S + Scr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8FF9EBE8-482D-4151-B566-10C02A5D2EDA}"/>
              </a:ext>
            </a:extLst>
          </p:cNvPr>
          <p:cNvSpPr txBox="1"/>
          <p:nvPr/>
        </p:nvSpPr>
        <p:spPr>
          <a:xfrm rot="18232129">
            <a:off x="6401053" y="1763702"/>
            <a:ext cx="5720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S +Sh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8FF87E6E-2A79-4BEF-91A5-3565E9ADC316}"/>
              </a:ext>
            </a:extLst>
          </p:cNvPr>
          <p:cNvSpPr txBox="1"/>
          <p:nvPr/>
        </p:nvSpPr>
        <p:spPr>
          <a:xfrm rot="18232129">
            <a:off x="6672606" y="1535585"/>
            <a:ext cx="116316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R +Scr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70D40D04-11B6-415B-8BB8-EEBBA78BF520}"/>
              </a:ext>
            </a:extLst>
          </p:cNvPr>
          <p:cNvSpPr txBox="1"/>
          <p:nvPr/>
        </p:nvSpPr>
        <p:spPr>
          <a:xfrm rot="18232129">
            <a:off x="7028948" y="1455273"/>
            <a:ext cx="135244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R + Sh</a:t>
            </a:r>
          </a:p>
        </p:txBody>
      </p:sp>
      <p:cxnSp>
        <p:nvCxnSpPr>
          <p:cNvPr id="44" name="Connecteur droit avec flèche 43">
            <a:extLst>
              <a:ext uri="{FF2B5EF4-FFF2-40B4-BE49-F238E27FC236}">
                <a16:creationId xmlns:a16="http://schemas.microsoft.com/office/drawing/2014/main" id="{61217C5E-CD60-44F8-AA1E-D16AD43AD509}"/>
              </a:ext>
            </a:extLst>
          </p:cNvPr>
          <p:cNvCxnSpPr/>
          <p:nvPr/>
        </p:nvCxnSpPr>
        <p:spPr>
          <a:xfrm>
            <a:off x="1019502" y="3118464"/>
            <a:ext cx="3962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cteur droit avec flèche 44">
            <a:extLst>
              <a:ext uri="{FF2B5EF4-FFF2-40B4-BE49-F238E27FC236}">
                <a16:creationId xmlns:a16="http://schemas.microsoft.com/office/drawing/2014/main" id="{BE0E479D-72E0-409A-B898-81016C6CEC1E}"/>
              </a:ext>
            </a:extLst>
          </p:cNvPr>
          <p:cNvCxnSpPr/>
          <p:nvPr/>
        </p:nvCxnSpPr>
        <p:spPr>
          <a:xfrm>
            <a:off x="1019502" y="4368144"/>
            <a:ext cx="3962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ZoneTexte 42">
            <a:extLst>
              <a:ext uri="{FF2B5EF4-FFF2-40B4-BE49-F238E27FC236}">
                <a16:creationId xmlns:a16="http://schemas.microsoft.com/office/drawing/2014/main" id="{215F3311-0A8C-46A7-81B2-5E00E647FFF8}"/>
              </a:ext>
            </a:extLst>
          </p:cNvPr>
          <p:cNvSpPr txBox="1"/>
          <p:nvPr/>
        </p:nvSpPr>
        <p:spPr>
          <a:xfrm>
            <a:off x="535040" y="2910715"/>
            <a:ext cx="880702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/>
              <a:t>4,1N </a:t>
            </a:r>
          </a:p>
          <a:p>
            <a:r>
              <a:rPr lang="fr-FR" sz="1050" dirty="0"/>
              <a:t>130kDa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0C5848DD-1EA0-4C98-B167-A2B54272EB2E}"/>
              </a:ext>
            </a:extLst>
          </p:cNvPr>
          <p:cNvSpPr txBox="1"/>
          <p:nvPr/>
        </p:nvSpPr>
        <p:spPr>
          <a:xfrm>
            <a:off x="525780" y="4244621"/>
            <a:ext cx="84630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050" dirty="0" err="1"/>
              <a:t>Actin</a:t>
            </a:r>
            <a:endParaRPr lang="fr-FR" sz="1050" dirty="0"/>
          </a:p>
          <a:p>
            <a:r>
              <a:rPr lang="fr-FR" sz="1050" dirty="0"/>
              <a:t>45kDa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B8FA491E-DAEB-4F24-A3CB-F1B94AF33003}"/>
              </a:ext>
            </a:extLst>
          </p:cNvPr>
          <p:cNvSpPr txBox="1"/>
          <p:nvPr/>
        </p:nvSpPr>
        <p:spPr>
          <a:xfrm>
            <a:off x="401644" y="111584"/>
            <a:ext cx="22844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Figure </a:t>
            </a:r>
            <a:r>
              <a:rPr lang="fr-FR" dirty="0" smtClean="0"/>
              <a:t>1B- gels2 4,1N  </a:t>
            </a:r>
            <a:endParaRPr lang="fr-FR" dirty="0"/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3AF9D7BD-9B0F-4762-8409-39FF62375A4A}"/>
              </a:ext>
            </a:extLst>
          </p:cNvPr>
          <p:cNvSpPr txBox="1"/>
          <p:nvPr/>
        </p:nvSpPr>
        <p:spPr>
          <a:xfrm>
            <a:off x="2432419" y="1234818"/>
            <a:ext cx="142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Experiment 3</a:t>
            </a:r>
            <a:endParaRPr lang="en-US" dirty="0"/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3AF9D7BD-9B0F-4762-8409-39FF62375A4A}"/>
              </a:ext>
            </a:extLst>
          </p:cNvPr>
          <p:cNvSpPr txBox="1"/>
          <p:nvPr/>
        </p:nvSpPr>
        <p:spPr>
          <a:xfrm>
            <a:off x="4413208" y="1234141"/>
            <a:ext cx="142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Experiment 4</a:t>
            </a:r>
            <a:endParaRPr lang="en-US" dirty="0"/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3AF9D7BD-9B0F-4762-8409-39FF62375A4A}"/>
              </a:ext>
            </a:extLst>
          </p:cNvPr>
          <p:cNvSpPr txBox="1"/>
          <p:nvPr/>
        </p:nvSpPr>
        <p:spPr>
          <a:xfrm>
            <a:off x="6319067" y="1285588"/>
            <a:ext cx="142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Experiment </a:t>
            </a:r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673092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59E1DFC9-4891-4BA4-B4FD-75C299C5CA4B}"/>
              </a:ext>
            </a:extLst>
          </p:cNvPr>
          <p:cNvSpPr txBox="1"/>
          <p:nvPr/>
        </p:nvSpPr>
        <p:spPr>
          <a:xfrm>
            <a:off x="4363868" y="0"/>
            <a:ext cx="19444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S: sensitive </a:t>
            </a:r>
            <a:r>
              <a:rPr lang="fr-FR" dirty="0" err="1"/>
              <a:t>vector</a:t>
            </a:r>
            <a:r>
              <a:rPr lang="fr-FR" dirty="0"/>
              <a:t> </a:t>
            </a:r>
          </a:p>
          <a:p>
            <a:r>
              <a:rPr lang="fr-FR" dirty="0"/>
              <a:t>R: Rescue </a:t>
            </a:r>
            <a:r>
              <a:rPr lang="fr-FR" dirty="0" err="1"/>
              <a:t>vector</a:t>
            </a:r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3EE4691B-800D-44B8-9B90-4E9905EF0C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1234" y="2927604"/>
            <a:ext cx="8610806" cy="3313176"/>
          </a:xfrm>
          <a:prstGeom prst="rect">
            <a:avLst/>
          </a:prstGeom>
        </p:spPr>
      </p:pic>
      <p:grpSp>
        <p:nvGrpSpPr>
          <p:cNvPr id="10" name="Groupe 9">
            <a:extLst>
              <a:ext uri="{FF2B5EF4-FFF2-40B4-BE49-F238E27FC236}">
                <a16:creationId xmlns:a16="http://schemas.microsoft.com/office/drawing/2014/main" id="{CDB0DC0B-E80A-4278-A39A-9FC1822E53C8}"/>
              </a:ext>
            </a:extLst>
          </p:cNvPr>
          <p:cNvGrpSpPr/>
          <p:nvPr/>
        </p:nvGrpSpPr>
        <p:grpSpPr>
          <a:xfrm>
            <a:off x="2632618" y="1689410"/>
            <a:ext cx="7520211" cy="1404010"/>
            <a:chOff x="1615857" y="3823734"/>
            <a:chExt cx="5516375" cy="1404010"/>
          </a:xfrm>
        </p:grpSpPr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0D32E309-A8BA-4F82-95AF-6CFFCB336392}"/>
                </a:ext>
              </a:extLst>
            </p:cNvPr>
            <p:cNvSpPr txBox="1"/>
            <p:nvPr/>
          </p:nvSpPr>
          <p:spPr>
            <a:xfrm rot="18232129">
              <a:off x="2407180" y="4351469"/>
              <a:ext cx="13524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R + Sh</a:t>
              </a: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BD4719A4-EC35-4508-B94D-3084D079738B}"/>
                </a:ext>
              </a:extLst>
            </p:cNvPr>
            <p:cNvSpPr txBox="1"/>
            <p:nvPr/>
          </p:nvSpPr>
          <p:spPr>
            <a:xfrm rot="18232129">
              <a:off x="4272895" y="4299900"/>
              <a:ext cx="13524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R + Sh</a:t>
              </a:r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054C4382-C193-486D-9360-EAE19E41AF63}"/>
                </a:ext>
              </a:extLst>
            </p:cNvPr>
            <p:cNvSpPr txBox="1"/>
            <p:nvPr/>
          </p:nvSpPr>
          <p:spPr>
            <a:xfrm rot="18232129">
              <a:off x="6255956" y="4307946"/>
              <a:ext cx="135244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000" dirty="0"/>
                <a:t>R + Sh</a:t>
              </a:r>
            </a:p>
          </p:txBody>
        </p:sp>
        <p:grpSp>
          <p:nvGrpSpPr>
            <p:cNvPr id="14" name="Groupe 13">
              <a:extLst>
                <a:ext uri="{FF2B5EF4-FFF2-40B4-BE49-F238E27FC236}">
                  <a16:creationId xmlns:a16="http://schemas.microsoft.com/office/drawing/2014/main" id="{9C0BB736-B83C-4172-B86D-9E75D2552809}"/>
                </a:ext>
              </a:extLst>
            </p:cNvPr>
            <p:cNvGrpSpPr/>
            <p:nvPr/>
          </p:nvGrpSpPr>
          <p:grpSpPr>
            <a:xfrm>
              <a:off x="1615857" y="3909596"/>
              <a:ext cx="5065402" cy="1303938"/>
              <a:chOff x="1615857" y="3909596"/>
              <a:chExt cx="5065402" cy="1303938"/>
            </a:xfrm>
          </p:grpSpPr>
          <p:sp>
            <p:nvSpPr>
              <p:cNvPr id="16" name="ZoneTexte 15">
                <a:extLst>
                  <a:ext uri="{FF2B5EF4-FFF2-40B4-BE49-F238E27FC236}">
                    <a16:creationId xmlns:a16="http://schemas.microsoft.com/office/drawing/2014/main" id="{600C625A-F0D2-4E1A-9E39-101A77AB264B}"/>
                  </a:ext>
                </a:extLst>
              </p:cNvPr>
              <p:cNvSpPr txBox="1"/>
              <p:nvPr/>
            </p:nvSpPr>
            <p:spPr>
              <a:xfrm rot="18232129">
                <a:off x="1335457" y="4533025"/>
                <a:ext cx="96090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/>
                  <a:t>S + Scr</a:t>
                </a:r>
              </a:p>
            </p:txBody>
          </p:sp>
          <p:sp>
            <p:nvSpPr>
              <p:cNvPr id="17" name="ZoneTexte 16">
                <a:extLst>
                  <a:ext uri="{FF2B5EF4-FFF2-40B4-BE49-F238E27FC236}">
                    <a16:creationId xmlns:a16="http://schemas.microsoft.com/office/drawing/2014/main" id="{5B0A1108-9337-4A98-BA85-0CF78EF0256A}"/>
                  </a:ext>
                </a:extLst>
              </p:cNvPr>
              <p:cNvSpPr txBox="1"/>
              <p:nvPr/>
            </p:nvSpPr>
            <p:spPr>
              <a:xfrm rot="18232129">
                <a:off x="1631075" y="4381927"/>
                <a:ext cx="12416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/>
                  <a:t>S +Sh</a:t>
                </a:r>
              </a:p>
            </p:txBody>
          </p:sp>
          <p:sp>
            <p:nvSpPr>
              <p:cNvPr id="18" name="ZoneTexte 17">
                <a:extLst>
                  <a:ext uri="{FF2B5EF4-FFF2-40B4-BE49-F238E27FC236}">
                    <a16:creationId xmlns:a16="http://schemas.microsoft.com/office/drawing/2014/main" id="{CD3330F9-5318-48DC-BD0E-FA889A5B34A2}"/>
                  </a:ext>
                </a:extLst>
              </p:cNvPr>
              <p:cNvSpPr txBox="1"/>
              <p:nvPr/>
            </p:nvSpPr>
            <p:spPr>
              <a:xfrm rot="18232129">
                <a:off x="2050838" y="4431781"/>
                <a:ext cx="116316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/>
                  <a:t>R +Scr</a:t>
                </a:r>
              </a:p>
            </p:txBody>
          </p:sp>
          <p:sp>
            <p:nvSpPr>
              <p:cNvPr id="19" name="ZoneTexte 18">
                <a:extLst>
                  <a:ext uri="{FF2B5EF4-FFF2-40B4-BE49-F238E27FC236}">
                    <a16:creationId xmlns:a16="http://schemas.microsoft.com/office/drawing/2014/main" id="{A7359A60-1D46-418E-958D-D2C219B9B692}"/>
                  </a:ext>
                </a:extLst>
              </p:cNvPr>
              <p:cNvSpPr txBox="1"/>
              <p:nvPr/>
            </p:nvSpPr>
            <p:spPr>
              <a:xfrm rot="18232129">
                <a:off x="3201168" y="4481456"/>
                <a:ext cx="96090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/>
                  <a:t>S + Scr</a:t>
                </a:r>
              </a:p>
            </p:txBody>
          </p:sp>
          <p:sp>
            <p:nvSpPr>
              <p:cNvPr id="20" name="ZoneTexte 19">
                <a:extLst>
                  <a:ext uri="{FF2B5EF4-FFF2-40B4-BE49-F238E27FC236}">
                    <a16:creationId xmlns:a16="http://schemas.microsoft.com/office/drawing/2014/main" id="{187C377F-40B4-46E9-B324-9CBFBA180529}"/>
                  </a:ext>
                </a:extLst>
              </p:cNvPr>
              <p:cNvSpPr txBox="1"/>
              <p:nvPr/>
            </p:nvSpPr>
            <p:spPr>
              <a:xfrm rot="18232129">
                <a:off x="3496787" y="4330358"/>
                <a:ext cx="12416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/>
                  <a:t>S +Sh</a:t>
                </a:r>
              </a:p>
            </p:txBody>
          </p:sp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AA159668-A400-4FED-80E7-CDCB2CC92A01}"/>
                  </a:ext>
                </a:extLst>
              </p:cNvPr>
              <p:cNvSpPr txBox="1"/>
              <p:nvPr/>
            </p:nvSpPr>
            <p:spPr>
              <a:xfrm rot="18232129">
                <a:off x="3916547" y="4380212"/>
                <a:ext cx="116316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/>
                  <a:t>R +Scr</a:t>
                </a:r>
              </a:p>
            </p:txBody>
          </p:sp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55191423-F754-4843-B322-ECC311308736}"/>
                  </a:ext>
                </a:extLst>
              </p:cNvPr>
              <p:cNvSpPr txBox="1"/>
              <p:nvPr/>
            </p:nvSpPr>
            <p:spPr>
              <a:xfrm rot="18232129">
                <a:off x="5184243" y="4489502"/>
                <a:ext cx="960909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/>
                  <a:t>S + Scr</a:t>
                </a:r>
              </a:p>
            </p:txBody>
          </p:sp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14E3FA62-B953-44DB-9475-1AA7A17A67D0}"/>
                  </a:ext>
                </a:extLst>
              </p:cNvPr>
              <p:cNvSpPr txBox="1"/>
              <p:nvPr/>
            </p:nvSpPr>
            <p:spPr>
              <a:xfrm rot="18232129">
                <a:off x="5479860" y="4338404"/>
                <a:ext cx="1241633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/>
                  <a:t>S +Sh</a:t>
                </a:r>
              </a:p>
            </p:txBody>
          </p:sp>
          <p:sp>
            <p:nvSpPr>
              <p:cNvPr id="24" name="ZoneTexte 23">
                <a:extLst>
                  <a:ext uri="{FF2B5EF4-FFF2-40B4-BE49-F238E27FC236}">
                    <a16:creationId xmlns:a16="http://schemas.microsoft.com/office/drawing/2014/main" id="{C80DC851-7D3F-4588-9AD4-83D66FBB8069}"/>
                  </a:ext>
                </a:extLst>
              </p:cNvPr>
              <p:cNvSpPr txBox="1"/>
              <p:nvPr/>
            </p:nvSpPr>
            <p:spPr>
              <a:xfrm rot="18232129">
                <a:off x="5899623" y="4388258"/>
                <a:ext cx="116316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2000" dirty="0"/>
                  <a:t>R +Scr</a:t>
                </a:r>
              </a:p>
            </p:txBody>
          </p:sp>
        </p:grpSp>
      </p:grpSp>
      <p:sp>
        <p:nvSpPr>
          <p:cNvPr id="32" name="ZoneTexte 31">
            <a:extLst>
              <a:ext uri="{FF2B5EF4-FFF2-40B4-BE49-F238E27FC236}">
                <a16:creationId xmlns:a16="http://schemas.microsoft.com/office/drawing/2014/main" id="{3EF05175-EB2C-45F8-9024-0BE05A91DE85}"/>
              </a:ext>
            </a:extLst>
          </p:cNvPr>
          <p:cNvSpPr txBox="1"/>
          <p:nvPr/>
        </p:nvSpPr>
        <p:spPr>
          <a:xfrm>
            <a:off x="10737930" y="4051410"/>
            <a:ext cx="88070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SAP97 </a:t>
            </a:r>
          </a:p>
          <a:p>
            <a:r>
              <a:rPr lang="fr-FR" sz="1600" dirty="0" smtClean="0"/>
              <a:t>130</a:t>
            </a:r>
            <a:r>
              <a:rPr lang="fr-FR" sz="1600" dirty="0" smtClean="0"/>
              <a:t>kDa</a:t>
            </a:r>
            <a:endParaRPr lang="fr-FR" sz="1600" dirty="0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95DEB060-B34E-49B5-B04C-188F6B4CA875}"/>
              </a:ext>
            </a:extLst>
          </p:cNvPr>
          <p:cNvSpPr txBox="1"/>
          <p:nvPr/>
        </p:nvSpPr>
        <p:spPr>
          <a:xfrm>
            <a:off x="10641330" y="4972246"/>
            <a:ext cx="8463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 err="1"/>
              <a:t>Actin</a:t>
            </a:r>
            <a:endParaRPr lang="fr-FR" sz="1600" dirty="0"/>
          </a:p>
          <a:p>
            <a:r>
              <a:rPr lang="fr-FR" sz="1600" dirty="0"/>
              <a:t>45kDa</a:t>
            </a:r>
          </a:p>
        </p:txBody>
      </p:sp>
      <p:cxnSp>
        <p:nvCxnSpPr>
          <p:cNvPr id="35" name="Connecteur droit avec flèche 34">
            <a:extLst>
              <a:ext uri="{FF2B5EF4-FFF2-40B4-BE49-F238E27FC236}">
                <a16:creationId xmlns:a16="http://schemas.microsoft.com/office/drawing/2014/main" id="{8F608C3E-2E78-4833-B85C-C566AFAE57C5}"/>
              </a:ext>
            </a:extLst>
          </p:cNvPr>
          <p:cNvCxnSpPr/>
          <p:nvPr/>
        </p:nvCxnSpPr>
        <p:spPr>
          <a:xfrm flipH="1">
            <a:off x="10306050" y="4366260"/>
            <a:ext cx="3454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onnecteur droit avec flèche 35">
            <a:extLst>
              <a:ext uri="{FF2B5EF4-FFF2-40B4-BE49-F238E27FC236}">
                <a16:creationId xmlns:a16="http://schemas.microsoft.com/office/drawing/2014/main" id="{AB86E627-5D56-4ACA-BE91-C2CD0E311EA4}"/>
              </a:ext>
            </a:extLst>
          </p:cNvPr>
          <p:cNvCxnSpPr/>
          <p:nvPr/>
        </p:nvCxnSpPr>
        <p:spPr>
          <a:xfrm flipH="1">
            <a:off x="10295890" y="5264634"/>
            <a:ext cx="34544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ZoneTexte 27">
            <a:extLst>
              <a:ext uri="{FF2B5EF4-FFF2-40B4-BE49-F238E27FC236}">
                <a16:creationId xmlns:a16="http://schemas.microsoft.com/office/drawing/2014/main" id="{B8FA491E-DAEB-4F24-A3CB-F1B94AF33003}"/>
              </a:ext>
            </a:extLst>
          </p:cNvPr>
          <p:cNvSpPr txBox="1"/>
          <p:nvPr/>
        </p:nvSpPr>
        <p:spPr>
          <a:xfrm>
            <a:off x="401644" y="111584"/>
            <a:ext cx="2593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Figure </a:t>
            </a:r>
            <a:r>
              <a:rPr lang="fr-FR" dirty="0" smtClean="0"/>
              <a:t>1B- SAP97  </a:t>
            </a:r>
            <a:endParaRPr lang="fr-FR" dirty="0"/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3AF9D7BD-9B0F-4762-8409-39FF62375A4A}"/>
              </a:ext>
            </a:extLst>
          </p:cNvPr>
          <p:cNvSpPr txBox="1"/>
          <p:nvPr/>
        </p:nvSpPr>
        <p:spPr>
          <a:xfrm>
            <a:off x="3015572" y="1840819"/>
            <a:ext cx="142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Experiment </a:t>
            </a:r>
            <a:r>
              <a:rPr lang="en-US" dirty="0"/>
              <a:t>1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3AF9D7BD-9B0F-4762-8409-39FF62375A4A}"/>
              </a:ext>
            </a:extLst>
          </p:cNvPr>
          <p:cNvSpPr txBox="1"/>
          <p:nvPr/>
        </p:nvSpPr>
        <p:spPr>
          <a:xfrm>
            <a:off x="5630693" y="1770150"/>
            <a:ext cx="142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Experiment 2</a:t>
            </a:r>
            <a:endParaRPr lang="en-US" dirty="0"/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3AF9D7BD-9B0F-4762-8409-39FF62375A4A}"/>
              </a:ext>
            </a:extLst>
          </p:cNvPr>
          <p:cNvSpPr txBox="1"/>
          <p:nvPr/>
        </p:nvSpPr>
        <p:spPr>
          <a:xfrm>
            <a:off x="8342272" y="1777348"/>
            <a:ext cx="142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Experiment 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39447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</TotalTime>
  <Words>264</Words>
  <Application>Microsoft Office PowerPoint</Application>
  <PresentationFormat>Grand écran</PresentationFormat>
  <Paragraphs>111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justine charpentier</dc:creator>
  <cp:lastModifiedBy>fcoussen@neurocampus.bor</cp:lastModifiedBy>
  <cp:revision>13</cp:revision>
  <dcterms:created xsi:type="dcterms:W3CDTF">2023-01-10T14:02:20Z</dcterms:created>
  <dcterms:modified xsi:type="dcterms:W3CDTF">2023-01-11T15:58:12Z</dcterms:modified>
</cp:coreProperties>
</file>