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58" r:id="rId5"/>
    <p:sldId id="259" r:id="rId6"/>
    <p:sldId id="257" r:id="rId7"/>
    <p:sldId id="261" r:id="rId8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726" autoAdjust="0"/>
    <p:restoredTop sz="94660"/>
  </p:normalViewPr>
  <p:slideViewPr>
    <p:cSldViewPr snapToGrid="0">
      <p:cViewPr varScale="1">
        <p:scale>
          <a:sx n="84" d="100"/>
          <a:sy n="84" d="100"/>
        </p:scale>
        <p:origin x="120" y="18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5E5775-943F-4CAC-91E1-B28EE26003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8C722470-3D6B-4D38-A56E-85545AAA04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D137F0D-3C28-4DD7-A0F9-078134BC1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3DCC2D-CA4A-47B0-ABD2-A339B9FB7D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721D371-B09F-4D13-AAF6-3181B8F3E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60780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B55F8FB-B666-423C-9F82-434AA44D03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527DA197-D6F4-4BA3-A84D-722A165B03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D77C564-9C5F-41E9-8ED5-F3B9E2F46F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49754C14-6B21-4253-B228-CFF36262A2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3A00837-0586-4172-934C-D0C63A09E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9345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025B86F-3805-47BC-8093-E1717AAC9CB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E633EBE-31B5-4020-BB38-D6287D5BDE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60B0E526-E0AE-4A86-B26D-6E560B5AC7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3E9AC29-91F1-4991-A458-C4E0E5D33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B7BBBE8-968C-4CEA-8FD9-675124FF6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0777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B3D92F-BA90-4E8D-86E4-8EB3BEDD52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9B7F57A-8C66-45EA-A408-C2AD240600D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2269D2E0-8D04-497F-9A37-12C043D2CF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1833F373-C460-4C08-B0CE-167EB7C8A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660CD7C-65E3-4C19-AC15-C478A6B170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148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BBAEC07-9FF3-4CA4-B587-18832E0F31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084909C-4F99-4134-896E-D21BDF094D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8C823A72-9DF3-4DED-97B5-5A2F19601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ADE9272E-7F9B-4CB7-995A-1D8265C1B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4447BFAC-56B3-43FC-8738-555421AF0E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87002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59E3F3E-3535-4389-A18C-957D8C09EF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167AE99C-4B78-4DCC-873A-1248FC1B4C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EF02ACEB-1344-4040-95E5-89F09C597C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2946472A-84FD-41A3-8177-D62B3C568C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F052F49F-6413-43B2-9C28-2FDA869EAA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0C3CE688-7CAD-4DAE-9C05-41A24F201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060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3578DA2-4014-499B-AD27-A40843EA60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D0CB6C3-0A6C-4957-98B1-FBEB81974FE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4D0399D2-DA95-42C5-8C1A-DFB92BF8E5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31981707-0361-4D3F-9FAB-D4B9C4BE38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DA36C63C-BD19-475F-969F-C4FE243FF08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C4DAE780-354C-44D4-9CC1-CE741F8B3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E76BC037-DEC8-4BEE-B75F-1F071CB37A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275F89ED-82CA-498E-BE28-E940A6D11D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18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6D0229-0DF1-4E58-AAD9-613F814BE0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FCB0583E-4B0D-4584-9581-93AA65D9A1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1172673D-9994-47DF-A82A-0323C3A987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5D085365-F82E-448F-A966-7B99D8958A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837900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D01FEB0C-0233-401B-9C7F-1DAD80780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33AA5438-11E8-480D-A045-1BBEE265BE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99FEA35C-8EB8-4812-93EF-5A57F2B94E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525982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0E3A929-61C1-4AFC-AC72-70A517176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68E76E50-6E8F-4D8E-A303-E0E1308DD15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79BB832-2DE7-4C3D-9DD1-106BC11D2A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1FD0DE48-992B-493B-975E-215ACA28A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0968844B-DFE1-45D9-BB95-A164299C53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A975B90-D4D0-4E43-A10D-C74ED98B43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670881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03C2517-309D-46BB-BF4A-9541069921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2999FE71-7C37-4F42-A780-F80CBED169C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244EBAAC-1ECC-4BE3-9305-15171D74C5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BF03AD7A-34BB-416E-A731-A8477B5AB3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A9217C2F-8502-498A-AC79-65299A02A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3F3CF9F2-6E44-4DB6-BBE4-9B1538F199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0762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8EB26269-A6B6-4108-BE1F-312CCF08436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4022291-046F-4D6C-96EE-BB4A69EF65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E12D0A4E-C994-4B31-ADEC-FB743F915C9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BCCD42-03C7-400C-88D8-B34D2FB9E781}" type="datetimeFigureOut">
              <a:rPr lang="fr-FR" smtClean="0"/>
              <a:t>28/02/2023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C78D8C4F-1E3F-4C5E-974F-BDA85500DE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D35E5222-ABC5-45D2-BA27-5AACD33AA0E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8A26B2-18ED-4F73-9EBD-861FF582EAC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677055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.t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tif"/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t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"/><Relationship Id="rId2" Type="http://schemas.openxmlformats.org/officeDocument/2006/relationships/image" Target="../media/image6.tif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tif"/><Relationship Id="rId4" Type="http://schemas.openxmlformats.org/officeDocument/2006/relationships/image" Target="../media/image10.t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tif"/><Relationship Id="rId2" Type="http://schemas.openxmlformats.org/officeDocument/2006/relationships/image" Target="../media/image12.t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image" Target="../media/image14.t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40925" y="66186"/>
            <a:ext cx="37446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1A: gels for the figure  </a:t>
            </a:r>
            <a:endParaRPr lang="fr-FR" dirty="0"/>
          </a:p>
        </p:txBody>
      </p:sp>
      <p:grpSp>
        <p:nvGrpSpPr>
          <p:cNvPr id="42" name="Groupe 41"/>
          <p:cNvGrpSpPr/>
          <p:nvPr/>
        </p:nvGrpSpPr>
        <p:grpSpPr>
          <a:xfrm>
            <a:off x="429075" y="1548921"/>
            <a:ext cx="6075544" cy="4172321"/>
            <a:chOff x="5489448" y="1351493"/>
            <a:chExt cx="6075544" cy="4172321"/>
          </a:xfrm>
        </p:grpSpPr>
        <p:pic>
          <p:nvPicPr>
            <p:cNvPr id="53" name="Image 52">
              <a:extLst>
                <a:ext uri="{FF2B5EF4-FFF2-40B4-BE49-F238E27FC236}">
                  <a16:creationId xmlns:a16="http://schemas.microsoft.com/office/drawing/2014/main" id="{56CD9325-70B9-4D2E-86FE-5715447CE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448" y="2203018"/>
              <a:ext cx="4721018" cy="3320796"/>
            </a:xfrm>
            <a:prstGeom prst="rect">
              <a:avLst/>
            </a:prstGeom>
          </p:spPr>
        </p:pic>
        <p:sp>
          <p:nvSpPr>
            <p:cNvPr id="54" name="ZoneTexte 53">
              <a:extLst>
                <a:ext uri="{FF2B5EF4-FFF2-40B4-BE49-F238E27FC236}">
                  <a16:creationId xmlns:a16="http://schemas.microsoft.com/office/drawing/2014/main" id="{6FCFA080-34C3-47C1-B86B-616A64B7C08D}"/>
                </a:ext>
              </a:extLst>
            </p:cNvPr>
            <p:cNvSpPr txBox="1"/>
            <p:nvPr/>
          </p:nvSpPr>
          <p:spPr>
            <a:xfrm rot="17586494">
              <a:off x="7115918" y="1670017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0124D21C-2812-4FA5-BCED-B669D45DFA28}"/>
                </a:ext>
              </a:extLst>
            </p:cNvPr>
            <p:cNvSpPr txBox="1"/>
            <p:nvPr/>
          </p:nvSpPr>
          <p:spPr>
            <a:xfrm rot="17586494">
              <a:off x="7476140" y="167001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 4,1</a:t>
              </a:r>
            </a:p>
          </p:txBody>
        </p:sp>
        <p:sp>
          <p:nvSpPr>
            <p:cNvPr id="56" name="ZoneTexte 55">
              <a:extLst>
                <a:ext uri="{FF2B5EF4-FFF2-40B4-BE49-F238E27FC236}">
                  <a16:creationId xmlns:a16="http://schemas.microsoft.com/office/drawing/2014/main" id="{5E67D4CD-111E-471E-BEBA-2581A46DC589}"/>
                </a:ext>
              </a:extLst>
            </p:cNvPr>
            <p:cNvSpPr txBox="1"/>
            <p:nvPr/>
          </p:nvSpPr>
          <p:spPr>
            <a:xfrm rot="17586494">
              <a:off x="7854094" y="1670017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Sh10</a:t>
              </a:r>
            </a:p>
          </p:txBody>
        </p:sp>
        <p:sp>
          <p:nvSpPr>
            <p:cNvPr id="57" name="ZoneTexte 56">
              <a:extLst>
                <a:ext uri="{FF2B5EF4-FFF2-40B4-BE49-F238E27FC236}">
                  <a16:creationId xmlns:a16="http://schemas.microsoft.com/office/drawing/2014/main" id="{6A7C0185-5490-44ED-84AC-D22C2CD7F25F}"/>
                </a:ext>
              </a:extLst>
            </p:cNvPr>
            <p:cNvSpPr txBox="1"/>
            <p:nvPr/>
          </p:nvSpPr>
          <p:spPr>
            <a:xfrm rot="17586494">
              <a:off x="8146552" y="1670019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Sh11</a:t>
              </a:r>
            </a:p>
          </p:txBody>
        </p:sp>
        <p:cxnSp>
          <p:nvCxnSpPr>
            <p:cNvPr id="58" name="Connecteur droit avec flèche 57">
              <a:extLst>
                <a:ext uri="{FF2B5EF4-FFF2-40B4-BE49-F238E27FC236}">
                  <a16:creationId xmlns:a16="http://schemas.microsoft.com/office/drawing/2014/main" id="{EF243571-BF15-4EB7-8D5A-39CCD89023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33425" y="3082499"/>
              <a:ext cx="478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ZoneTexte 58">
              <a:extLst>
                <a:ext uri="{FF2B5EF4-FFF2-40B4-BE49-F238E27FC236}">
                  <a16:creationId xmlns:a16="http://schemas.microsoft.com/office/drawing/2014/main" id="{25D583B4-84D2-4633-B145-DF6001E0E249}"/>
                </a:ext>
              </a:extLst>
            </p:cNvPr>
            <p:cNvSpPr txBox="1"/>
            <p:nvPr/>
          </p:nvSpPr>
          <p:spPr>
            <a:xfrm>
              <a:off x="10754224" y="2897525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  <p:cxnSp>
          <p:nvCxnSpPr>
            <p:cNvPr id="60" name="Connecteur droit avec flèche 59">
              <a:extLst>
                <a:ext uri="{FF2B5EF4-FFF2-40B4-BE49-F238E27FC236}">
                  <a16:creationId xmlns:a16="http://schemas.microsoft.com/office/drawing/2014/main" id="{326C5C01-3A76-4BE4-847A-E2B1468A8D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4358" y="4262867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2292600B-DA0B-4CFC-8466-5009447A8C9A}"/>
                </a:ext>
              </a:extLst>
            </p:cNvPr>
            <p:cNvSpPr txBox="1"/>
            <p:nvPr/>
          </p:nvSpPr>
          <p:spPr>
            <a:xfrm>
              <a:off x="10637433" y="4047424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</p:grpSp>
      <p:sp>
        <p:nvSpPr>
          <p:cNvPr id="63" name="ZoneTexte 62">
            <a:extLst>
              <a:ext uri="{FF2B5EF4-FFF2-40B4-BE49-F238E27FC236}">
                <a16:creationId xmlns:a16="http://schemas.microsoft.com/office/drawing/2014/main" id="{3B524405-BF98-4909-9DF2-ADB3F6030738}"/>
              </a:ext>
            </a:extLst>
          </p:cNvPr>
          <p:cNvSpPr txBox="1"/>
          <p:nvPr/>
        </p:nvSpPr>
        <p:spPr>
          <a:xfrm>
            <a:off x="1639696" y="1341759"/>
            <a:ext cx="21280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 err="1" smtClean="0"/>
              <a:t>Experiment</a:t>
            </a:r>
            <a:r>
              <a:rPr lang="fr-FR" dirty="0" smtClean="0"/>
              <a:t> 5, Gel2</a:t>
            </a:r>
            <a:endParaRPr lang="fr-FR" dirty="0"/>
          </a:p>
        </p:txBody>
      </p:sp>
      <p:grpSp>
        <p:nvGrpSpPr>
          <p:cNvPr id="64" name="Groupe 63"/>
          <p:cNvGrpSpPr/>
          <p:nvPr/>
        </p:nvGrpSpPr>
        <p:grpSpPr>
          <a:xfrm>
            <a:off x="6295229" y="1431681"/>
            <a:ext cx="6041173" cy="4188317"/>
            <a:chOff x="5812412" y="655220"/>
            <a:chExt cx="6041173" cy="4188317"/>
          </a:xfrm>
        </p:grpSpPr>
        <p:sp>
          <p:nvSpPr>
            <p:cNvPr id="65" name="ZoneTexte 64">
              <a:extLst>
                <a:ext uri="{FF2B5EF4-FFF2-40B4-BE49-F238E27FC236}">
                  <a16:creationId xmlns:a16="http://schemas.microsoft.com/office/drawing/2014/main" id="{25D583B4-84D2-4633-B145-DF6001E0E249}"/>
                </a:ext>
              </a:extLst>
            </p:cNvPr>
            <p:cNvSpPr txBox="1"/>
            <p:nvPr/>
          </p:nvSpPr>
          <p:spPr>
            <a:xfrm>
              <a:off x="11042817" y="2305542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SAP97</a:t>
              </a:r>
            </a:p>
            <a:p>
              <a:r>
                <a:rPr lang="fr-FR" sz="1100" dirty="0" smtClean="0"/>
                <a:t>130KDa</a:t>
              </a:r>
              <a:endParaRPr lang="fr-FR" sz="1100" dirty="0"/>
            </a:p>
          </p:txBody>
        </p:sp>
        <p:sp>
          <p:nvSpPr>
            <p:cNvPr id="66" name="ZoneTexte 65">
              <a:extLst>
                <a:ext uri="{FF2B5EF4-FFF2-40B4-BE49-F238E27FC236}">
                  <a16:creationId xmlns:a16="http://schemas.microsoft.com/office/drawing/2014/main" id="{2292600B-DA0B-4CFC-8466-5009447A8C9A}"/>
                </a:ext>
              </a:extLst>
            </p:cNvPr>
            <p:cNvSpPr txBox="1"/>
            <p:nvPr/>
          </p:nvSpPr>
          <p:spPr>
            <a:xfrm>
              <a:off x="11042817" y="3347070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  <p:pic>
          <p:nvPicPr>
            <p:cNvPr id="67" name="Image 66">
              <a:extLst>
                <a:ext uri="{FF2B5EF4-FFF2-40B4-BE49-F238E27FC236}">
                  <a16:creationId xmlns:a16="http://schemas.microsoft.com/office/drawing/2014/main" id="{48250694-C46B-4070-9A88-F156D9A7D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412" y="1577990"/>
              <a:ext cx="4642473" cy="3265547"/>
            </a:xfrm>
            <a:prstGeom prst="rect">
              <a:avLst/>
            </a:prstGeom>
          </p:spPr>
        </p:pic>
        <p:cxnSp>
          <p:nvCxnSpPr>
            <p:cNvPr id="68" name="Connecteur droit avec flèche 67">
              <a:extLst>
                <a:ext uri="{FF2B5EF4-FFF2-40B4-BE49-F238E27FC236}">
                  <a16:creationId xmlns:a16="http://schemas.microsoft.com/office/drawing/2014/main" id="{326C5C01-3A76-4BE4-847A-E2B1468A8D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57686" y="3623473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avec flèche 68">
              <a:extLst>
                <a:ext uri="{FF2B5EF4-FFF2-40B4-BE49-F238E27FC236}">
                  <a16:creationId xmlns:a16="http://schemas.microsoft.com/office/drawing/2014/main" id="{9C6AB434-AA5C-4983-978B-B15275842F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909" y="2556673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ZoneTexte 69">
              <a:extLst>
                <a:ext uri="{FF2B5EF4-FFF2-40B4-BE49-F238E27FC236}">
                  <a16:creationId xmlns:a16="http://schemas.microsoft.com/office/drawing/2014/main" id="{91303C4E-17CF-4D73-9C1B-CECD7A3E8C40}"/>
                </a:ext>
              </a:extLst>
            </p:cNvPr>
            <p:cNvSpPr txBox="1"/>
            <p:nvPr/>
          </p:nvSpPr>
          <p:spPr>
            <a:xfrm rot="17586494">
              <a:off x="6011489" y="1070601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71" name="ZoneTexte 70">
              <a:extLst>
                <a:ext uri="{FF2B5EF4-FFF2-40B4-BE49-F238E27FC236}">
                  <a16:creationId xmlns:a16="http://schemas.microsoft.com/office/drawing/2014/main" id="{3A4092F9-D5D9-47E9-8876-3EF473D68666}"/>
                </a:ext>
              </a:extLst>
            </p:cNvPr>
            <p:cNvSpPr txBox="1"/>
            <p:nvPr/>
          </p:nvSpPr>
          <p:spPr>
            <a:xfrm rot="17586494">
              <a:off x="6342900" y="1037330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</a:t>
              </a:r>
            </a:p>
          </p:txBody>
        </p:sp>
        <p:sp>
          <p:nvSpPr>
            <p:cNvPr id="72" name="ZoneTexte 71">
              <a:extLst>
                <a:ext uri="{FF2B5EF4-FFF2-40B4-BE49-F238E27FC236}">
                  <a16:creationId xmlns:a16="http://schemas.microsoft.com/office/drawing/2014/main" id="{C9FEA5FB-E8E6-4BAF-A42D-30DF4C750296}"/>
                </a:ext>
              </a:extLst>
            </p:cNvPr>
            <p:cNvSpPr txBox="1"/>
            <p:nvPr/>
          </p:nvSpPr>
          <p:spPr>
            <a:xfrm rot="17586494">
              <a:off x="6699335" y="103732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</a:t>
              </a:r>
            </a:p>
          </p:txBody>
        </p:sp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5CC06371-146F-4ADE-95F0-AF4E4FA7B86E}"/>
                </a:ext>
              </a:extLst>
            </p:cNvPr>
            <p:cNvSpPr txBox="1"/>
            <p:nvPr/>
          </p:nvSpPr>
          <p:spPr>
            <a:xfrm rot="17586494">
              <a:off x="9105374" y="1029513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B52C760D-8EC7-4919-A00A-4754F198FEDF}"/>
                </a:ext>
              </a:extLst>
            </p:cNvPr>
            <p:cNvSpPr txBox="1"/>
            <p:nvPr/>
          </p:nvSpPr>
          <p:spPr>
            <a:xfrm rot="17586494">
              <a:off x="9436785" y="996242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</a:t>
              </a:r>
            </a:p>
          </p:txBody>
        </p:sp>
        <p:sp>
          <p:nvSpPr>
            <p:cNvPr id="75" name="ZoneTexte 74">
              <a:extLst>
                <a:ext uri="{FF2B5EF4-FFF2-40B4-BE49-F238E27FC236}">
                  <a16:creationId xmlns:a16="http://schemas.microsoft.com/office/drawing/2014/main" id="{E7AEB7A7-9205-47A2-8D28-D465F943C02E}"/>
                </a:ext>
              </a:extLst>
            </p:cNvPr>
            <p:cNvSpPr txBox="1"/>
            <p:nvPr/>
          </p:nvSpPr>
          <p:spPr>
            <a:xfrm rot="17586494">
              <a:off x="9793220" y="996240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</a:t>
              </a:r>
            </a:p>
          </p:txBody>
        </p:sp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F754F91E-DD18-4013-9827-316C6EE3F422}"/>
                </a:ext>
              </a:extLst>
            </p:cNvPr>
            <p:cNvSpPr txBox="1"/>
            <p:nvPr/>
          </p:nvSpPr>
          <p:spPr>
            <a:xfrm>
              <a:off x="5915496" y="663039"/>
              <a:ext cx="1421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Experiment 3</a:t>
              </a:r>
              <a:endParaRPr lang="en-US" dirty="0"/>
            </a:p>
          </p:txBody>
        </p:sp>
        <p:sp>
          <p:nvSpPr>
            <p:cNvPr id="77" name="ZoneTexte 76">
              <a:extLst>
                <a:ext uri="{FF2B5EF4-FFF2-40B4-BE49-F238E27FC236}">
                  <a16:creationId xmlns:a16="http://schemas.microsoft.com/office/drawing/2014/main" id="{F754F91E-DD18-4013-9827-316C6EE3F422}"/>
                </a:ext>
              </a:extLst>
            </p:cNvPr>
            <p:cNvSpPr txBox="1"/>
            <p:nvPr/>
          </p:nvSpPr>
          <p:spPr>
            <a:xfrm>
              <a:off x="8867222" y="655220"/>
              <a:ext cx="1421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Experiment 4</a:t>
              </a:r>
              <a:endParaRPr lang="en-US" dirty="0"/>
            </a:p>
          </p:txBody>
        </p:sp>
      </p:grpSp>
      <p:sp>
        <p:nvSpPr>
          <p:cNvPr id="78" name="Parenthèse ouvrante 77"/>
          <p:cNvSpPr/>
          <p:nvPr/>
        </p:nvSpPr>
        <p:spPr>
          <a:xfrm rot="5400000">
            <a:off x="9888511" y="748492"/>
            <a:ext cx="241845" cy="1478033"/>
          </a:xfrm>
          <a:prstGeom prst="leftBracke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1918572" y="874885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Figure 1A, 4.1N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9073098" y="1023709"/>
            <a:ext cx="18726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</a:rPr>
              <a:t>Figure 1A, SAP97</a:t>
            </a:r>
            <a:endParaRPr lang="en-US" b="1" dirty="0">
              <a:solidFill>
                <a:srgbClr val="C00000"/>
              </a:solidFill>
            </a:endParaRPr>
          </a:p>
        </p:txBody>
      </p:sp>
      <p:sp>
        <p:nvSpPr>
          <p:cNvPr id="81" name="Parenthèse ouvrante 80"/>
          <p:cNvSpPr/>
          <p:nvPr/>
        </p:nvSpPr>
        <p:spPr>
          <a:xfrm rot="5400000">
            <a:off x="2712425" y="658637"/>
            <a:ext cx="241845" cy="1478033"/>
          </a:xfrm>
          <a:prstGeom prst="leftBracket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179548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e 4"/>
          <p:cNvGrpSpPr/>
          <p:nvPr/>
        </p:nvGrpSpPr>
        <p:grpSpPr>
          <a:xfrm>
            <a:off x="7347407" y="66186"/>
            <a:ext cx="4146804" cy="3536131"/>
            <a:chOff x="4261307" y="33347"/>
            <a:chExt cx="4146804" cy="3536131"/>
          </a:xfrm>
        </p:grpSpPr>
        <p:pic>
          <p:nvPicPr>
            <p:cNvPr id="28" name="Image 27">
              <a:extLst>
                <a:ext uri="{FF2B5EF4-FFF2-40B4-BE49-F238E27FC236}">
                  <a16:creationId xmlns:a16="http://schemas.microsoft.com/office/drawing/2014/main" id="{7FF000D5-89D7-46D1-AE6A-59C275C32F5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307" y="33347"/>
              <a:ext cx="3872789" cy="3536131"/>
            </a:xfrm>
            <a:prstGeom prst="rect">
              <a:avLst/>
            </a:prstGeom>
          </p:spPr>
        </p:pic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63909A3D-2387-4B9F-BCE9-9AA8C5E56F4C}"/>
                </a:ext>
              </a:extLst>
            </p:cNvPr>
            <p:cNvSpPr txBox="1"/>
            <p:nvPr/>
          </p:nvSpPr>
          <p:spPr>
            <a:xfrm rot="17979577">
              <a:off x="6129233" y="865121"/>
              <a:ext cx="812800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WT</a:t>
              </a:r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D5C3B630-CBF1-48BD-8EF7-27EBB88D58B2}"/>
                </a:ext>
              </a:extLst>
            </p:cNvPr>
            <p:cNvSpPr txBox="1"/>
            <p:nvPr/>
          </p:nvSpPr>
          <p:spPr>
            <a:xfrm rot="17979577">
              <a:off x="6277613" y="832609"/>
              <a:ext cx="9087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SCR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1D3CB2B1-3139-40FA-BDCF-BB03ECD571AB}"/>
                </a:ext>
              </a:extLst>
            </p:cNvPr>
            <p:cNvSpPr txBox="1"/>
            <p:nvPr/>
          </p:nvSpPr>
          <p:spPr>
            <a:xfrm rot="17979577">
              <a:off x="6450232" y="832609"/>
              <a:ext cx="9087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Sh10</a:t>
              </a:r>
            </a:p>
          </p:txBody>
        </p: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EBDD9457-0034-4D5A-8637-8A46D603604A}"/>
                </a:ext>
              </a:extLst>
            </p:cNvPr>
            <p:cNvSpPr txBox="1"/>
            <p:nvPr/>
          </p:nvSpPr>
          <p:spPr>
            <a:xfrm rot="17979577">
              <a:off x="6622849" y="814236"/>
              <a:ext cx="908772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Sh11</a:t>
              </a:r>
            </a:p>
          </p:txBody>
        </p:sp>
        <p:cxnSp>
          <p:nvCxnSpPr>
            <p:cNvPr id="34" name="Connecteur droit avec flèche 33">
              <a:extLst>
                <a:ext uri="{FF2B5EF4-FFF2-40B4-BE49-F238E27FC236}">
                  <a16:creationId xmlns:a16="http://schemas.microsoft.com/office/drawing/2014/main" id="{FE9E08F8-0A5E-4517-9516-109DEF4EC12E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176544" y="1631287"/>
              <a:ext cx="478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CF81D6C1-78BD-49E6-8F0E-9AAFA2B38011}"/>
                </a:ext>
              </a:extLst>
            </p:cNvPr>
            <p:cNvSpPr txBox="1"/>
            <p:nvPr/>
          </p:nvSpPr>
          <p:spPr>
            <a:xfrm>
              <a:off x="7597343" y="1446313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</p:grpSp>
      <p:sp>
        <p:nvSpPr>
          <p:cNvPr id="4" name="ZoneTexte 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40926" y="66186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1A-4,1N 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329699" y="1307927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1</a:t>
            </a:r>
            <a:endParaRPr lang="en-US" dirty="0"/>
          </a:p>
        </p:txBody>
      </p:sp>
      <p:grpSp>
        <p:nvGrpSpPr>
          <p:cNvPr id="3" name="Groupe 2"/>
          <p:cNvGrpSpPr/>
          <p:nvPr/>
        </p:nvGrpSpPr>
        <p:grpSpPr>
          <a:xfrm>
            <a:off x="126922" y="1684120"/>
            <a:ext cx="4070146" cy="3442716"/>
            <a:chOff x="126922" y="1684120"/>
            <a:chExt cx="4070146" cy="3442716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3C4E46DA-B986-44CE-8ECB-72A03C6A66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6922" y="1684120"/>
              <a:ext cx="4070146" cy="3442716"/>
            </a:xfrm>
            <a:prstGeom prst="rect">
              <a:avLst/>
            </a:prstGeom>
          </p:spPr>
        </p:pic>
        <p:grpSp>
          <p:nvGrpSpPr>
            <p:cNvPr id="2" name="Groupe 1"/>
            <p:cNvGrpSpPr/>
            <p:nvPr/>
          </p:nvGrpSpPr>
          <p:grpSpPr>
            <a:xfrm>
              <a:off x="378219" y="2061591"/>
              <a:ext cx="2325496" cy="1752370"/>
              <a:chOff x="378219" y="2061591"/>
              <a:chExt cx="2325496" cy="1752370"/>
            </a:xfrm>
          </p:grpSpPr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BA108C9F-341E-43D1-85F1-7D46C76D7190}"/>
                  </a:ext>
                </a:extLst>
              </p:cNvPr>
              <p:cNvSpPr txBox="1"/>
              <p:nvPr/>
            </p:nvSpPr>
            <p:spPr>
              <a:xfrm rot="18086890">
                <a:off x="1660359" y="2359586"/>
                <a:ext cx="8422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dirty="0"/>
                  <a:t>WT</a:t>
                </a:r>
              </a:p>
            </p:txBody>
          </p:sp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32C655D8-3D7E-4825-A48C-8C9B1A527068}"/>
                  </a:ext>
                </a:extLst>
              </p:cNvPr>
              <p:cNvSpPr txBox="1"/>
              <p:nvPr/>
            </p:nvSpPr>
            <p:spPr>
              <a:xfrm rot="18086890">
                <a:off x="1791210" y="2359587"/>
                <a:ext cx="8422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dirty="0"/>
                  <a:t>SCR</a:t>
                </a:r>
              </a:p>
            </p:txBody>
          </p:sp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39A22E01-C4DE-4431-A455-674F1841AAA4}"/>
                  </a:ext>
                </a:extLst>
              </p:cNvPr>
              <p:cNvSpPr txBox="1"/>
              <p:nvPr/>
            </p:nvSpPr>
            <p:spPr>
              <a:xfrm rot="18086890">
                <a:off x="1985088" y="2359586"/>
                <a:ext cx="8422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dirty="0"/>
                  <a:t>Sh10</a:t>
                </a:r>
              </a:p>
            </p:txBody>
          </p:sp>
          <p:sp>
            <p:nvSpPr>
              <p:cNvPr id="15" name="ZoneTexte 14">
                <a:extLst>
                  <a:ext uri="{FF2B5EF4-FFF2-40B4-BE49-F238E27FC236}">
                    <a16:creationId xmlns:a16="http://schemas.microsoft.com/office/drawing/2014/main" id="{AA11A4BB-D092-4958-9033-47B7817FCAFB}"/>
                  </a:ext>
                </a:extLst>
              </p:cNvPr>
              <p:cNvSpPr txBox="1"/>
              <p:nvPr/>
            </p:nvSpPr>
            <p:spPr>
              <a:xfrm rot="18086890">
                <a:off x="2159500" y="2359585"/>
                <a:ext cx="84221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000" dirty="0"/>
                  <a:t>Sh11 </a:t>
                </a:r>
              </a:p>
            </p:txBody>
          </p:sp>
          <p:cxnSp>
            <p:nvCxnSpPr>
              <p:cNvPr id="20" name="Connecteur droit avec flèche 19">
                <a:extLst>
                  <a:ext uri="{FF2B5EF4-FFF2-40B4-BE49-F238E27FC236}">
                    <a16:creationId xmlns:a16="http://schemas.microsoft.com/office/drawing/2014/main" id="{CB898805-E93C-4C75-A193-C3CE5ED879C9}"/>
                  </a:ext>
                </a:extLst>
              </p:cNvPr>
              <p:cNvCxnSpPr/>
              <p:nvPr/>
            </p:nvCxnSpPr>
            <p:spPr>
              <a:xfrm>
                <a:off x="1060704" y="3145536"/>
                <a:ext cx="537668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1" name="ZoneTexte 20">
                <a:extLst>
                  <a:ext uri="{FF2B5EF4-FFF2-40B4-BE49-F238E27FC236}">
                    <a16:creationId xmlns:a16="http://schemas.microsoft.com/office/drawing/2014/main" id="{C32C3ECD-B3C3-4DB9-A5C2-EFE8FDC68217}"/>
                  </a:ext>
                </a:extLst>
              </p:cNvPr>
              <p:cNvSpPr txBox="1"/>
              <p:nvPr/>
            </p:nvSpPr>
            <p:spPr>
              <a:xfrm>
                <a:off x="378219" y="2906177"/>
                <a:ext cx="81076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100" dirty="0"/>
                  <a:t>4,1N 130KDa</a:t>
                </a:r>
              </a:p>
            </p:txBody>
          </p:sp>
          <p:cxnSp>
            <p:nvCxnSpPr>
              <p:cNvPr id="22" name="Connecteur droit avec flèche 21">
                <a:extLst>
                  <a:ext uri="{FF2B5EF4-FFF2-40B4-BE49-F238E27FC236}">
                    <a16:creationId xmlns:a16="http://schemas.microsoft.com/office/drawing/2014/main" id="{0E812CD5-5A6B-4893-8A0E-8AC47BB0AEC7}"/>
                  </a:ext>
                </a:extLst>
              </p:cNvPr>
              <p:cNvCxnSpPr/>
              <p:nvPr/>
            </p:nvCxnSpPr>
            <p:spPr>
              <a:xfrm>
                <a:off x="1060704" y="3622433"/>
                <a:ext cx="537668" cy="0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8365BF70-9CCB-4B84-B7EE-35DCA5F65DD0}"/>
                  </a:ext>
                </a:extLst>
              </p:cNvPr>
              <p:cNvSpPr txBox="1"/>
              <p:nvPr/>
            </p:nvSpPr>
            <p:spPr>
              <a:xfrm>
                <a:off x="378219" y="3383074"/>
                <a:ext cx="810768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fr-FR" sz="1100" dirty="0" err="1"/>
                  <a:t>Actin</a:t>
                </a:r>
                <a:r>
                  <a:rPr lang="fr-FR" sz="1100" dirty="0"/>
                  <a:t> 45KDa</a:t>
                </a:r>
              </a:p>
            </p:txBody>
          </p:sp>
        </p:grpSp>
      </p:grpSp>
      <p:sp>
        <p:nvSpPr>
          <p:cNvPr id="29" name="ZoneTexte 28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5839967" y="426216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2</a:t>
            </a:r>
            <a:endParaRPr lang="en-US" dirty="0"/>
          </a:p>
        </p:txBody>
      </p:sp>
      <p:cxnSp>
        <p:nvCxnSpPr>
          <p:cNvPr id="36" name="Connecteur droit avec flèche 35">
            <a:extLst>
              <a:ext uri="{FF2B5EF4-FFF2-40B4-BE49-F238E27FC236}">
                <a16:creationId xmlns:a16="http://schemas.microsoft.com/office/drawing/2014/main" id="{36ADAE33-C518-40DE-B1C8-B8F90398A726}"/>
              </a:ext>
            </a:extLst>
          </p:cNvPr>
          <p:cNvCxnSpPr>
            <a:cxnSpLocks/>
          </p:cNvCxnSpPr>
          <p:nvPr/>
        </p:nvCxnSpPr>
        <p:spPr>
          <a:xfrm flipH="1">
            <a:off x="7167690" y="3969895"/>
            <a:ext cx="393075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Groupe 6"/>
          <p:cNvGrpSpPr/>
          <p:nvPr/>
        </p:nvGrpSpPr>
        <p:grpSpPr>
          <a:xfrm>
            <a:off x="7347406" y="2536783"/>
            <a:ext cx="4110227" cy="4178931"/>
            <a:chOff x="4261306" y="2483162"/>
            <a:chExt cx="4110227" cy="4178931"/>
          </a:xfrm>
        </p:grpSpPr>
        <p:pic>
          <p:nvPicPr>
            <p:cNvPr id="26" name="Image 25">
              <a:extLst>
                <a:ext uri="{FF2B5EF4-FFF2-40B4-BE49-F238E27FC236}">
                  <a16:creationId xmlns:a16="http://schemas.microsoft.com/office/drawing/2014/main" id="{A5238F9F-6129-4AAF-B280-382E1B02D68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61306" y="2483162"/>
              <a:ext cx="3872789" cy="4178931"/>
            </a:xfrm>
            <a:prstGeom prst="rect">
              <a:avLst/>
            </a:prstGeom>
          </p:spPr>
        </p:pic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FE61DD3D-E42F-4B85-894B-48ED316EA5B8}"/>
                </a:ext>
              </a:extLst>
            </p:cNvPr>
            <p:cNvSpPr txBox="1"/>
            <p:nvPr/>
          </p:nvSpPr>
          <p:spPr>
            <a:xfrm>
              <a:off x="7560765" y="3754452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075951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40926" y="66186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1A-4,1N  </a:t>
            </a:r>
            <a:endParaRPr lang="fr-FR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177242" y="714950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3</a:t>
            </a:r>
            <a:endParaRPr lang="en-US" dirty="0"/>
          </a:p>
        </p:txBody>
      </p:sp>
      <p:grpSp>
        <p:nvGrpSpPr>
          <p:cNvPr id="8" name="Groupe 7"/>
          <p:cNvGrpSpPr/>
          <p:nvPr/>
        </p:nvGrpSpPr>
        <p:grpSpPr>
          <a:xfrm>
            <a:off x="1939602" y="66186"/>
            <a:ext cx="4020253" cy="6805133"/>
            <a:chOff x="8171746" y="33347"/>
            <a:chExt cx="4020253" cy="6805133"/>
          </a:xfrm>
        </p:grpSpPr>
        <p:pic>
          <p:nvPicPr>
            <p:cNvPr id="41" name="Image 40">
              <a:extLst>
                <a:ext uri="{FF2B5EF4-FFF2-40B4-BE49-F238E27FC236}">
                  <a16:creationId xmlns:a16="http://schemas.microsoft.com/office/drawing/2014/main" id="{9DDB71CC-1956-4FB6-BCEC-E22141F2546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1746" y="3437966"/>
              <a:ext cx="4020253" cy="3400514"/>
            </a:xfrm>
            <a:prstGeom prst="rect">
              <a:avLst/>
            </a:prstGeom>
          </p:spPr>
        </p:pic>
        <p:pic>
          <p:nvPicPr>
            <p:cNvPr id="43" name="Image 42">
              <a:extLst>
                <a:ext uri="{FF2B5EF4-FFF2-40B4-BE49-F238E27FC236}">
                  <a16:creationId xmlns:a16="http://schemas.microsoft.com/office/drawing/2014/main" id="{10C5F7C1-4A9B-4FED-A11A-90590BF7935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71747" y="33347"/>
              <a:ext cx="4003907" cy="3386688"/>
            </a:xfrm>
            <a:prstGeom prst="rect">
              <a:avLst/>
            </a:prstGeom>
          </p:spPr>
        </p:pic>
        <p:sp>
          <p:nvSpPr>
            <p:cNvPr id="45" name="Flèche : bas 44">
              <a:extLst>
                <a:ext uri="{FF2B5EF4-FFF2-40B4-BE49-F238E27FC236}">
                  <a16:creationId xmlns:a16="http://schemas.microsoft.com/office/drawing/2014/main" id="{11BE73DB-E886-4EDA-804B-1072936B2339}"/>
                </a:ext>
              </a:extLst>
            </p:cNvPr>
            <p:cNvSpPr/>
            <p:nvPr/>
          </p:nvSpPr>
          <p:spPr>
            <a:xfrm>
              <a:off x="9720546" y="2503944"/>
              <a:ext cx="389990" cy="1310017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EE34DB2C-0F3F-4B93-9BA4-462C22AB8D3A}"/>
                </a:ext>
              </a:extLst>
            </p:cNvPr>
            <p:cNvSpPr txBox="1"/>
            <p:nvPr/>
          </p:nvSpPr>
          <p:spPr>
            <a:xfrm rot="17979577">
              <a:off x="9430618" y="1036704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SCR </a:t>
              </a:r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65C4870E-38B6-4A17-82A4-AA19721674BE}"/>
                </a:ext>
              </a:extLst>
            </p:cNvPr>
            <p:cNvSpPr txBox="1"/>
            <p:nvPr/>
          </p:nvSpPr>
          <p:spPr>
            <a:xfrm rot="17979577">
              <a:off x="9578787" y="1047045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Sh10</a:t>
              </a:r>
            </a:p>
          </p:txBody>
        </p:sp>
        <p:sp>
          <p:nvSpPr>
            <p:cNvPr id="48" name="ZoneTexte 47">
              <a:extLst>
                <a:ext uri="{FF2B5EF4-FFF2-40B4-BE49-F238E27FC236}">
                  <a16:creationId xmlns:a16="http://schemas.microsoft.com/office/drawing/2014/main" id="{325222CC-4D6C-4720-A2AE-85D828B596B0}"/>
                </a:ext>
              </a:extLst>
            </p:cNvPr>
            <p:cNvSpPr txBox="1"/>
            <p:nvPr/>
          </p:nvSpPr>
          <p:spPr>
            <a:xfrm rot="17979577">
              <a:off x="9750490" y="1045670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Sh11</a:t>
              </a:r>
            </a:p>
          </p:txBody>
        </p:sp>
        <p:cxnSp>
          <p:nvCxnSpPr>
            <p:cNvPr id="49" name="Connecteur droit avec flèche 48">
              <a:extLst>
                <a:ext uri="{FF2B5EF4-FFF2-40B4-BE49-F238E27FC236}">
                  <a16:creationId xmlns:a16="http://schemas.microsoft.com/office/drawing/2014/main" id="{1F9B33F5-E6D8-4890-9A13-693BD796F7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75142" y="1978285"/>
              <a:ext cx="478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ZoneTexte 49">
              <a:extLst>
                <a:ext uri="{FF2B5EF4-FFF2-40B4-BE49-F238E27FC236}">
                  <a16:creationId xmlns:a16="http://schemas.microsoft.com/office/drawing/2014/main" id="{3853A58F-3787-4E5E-A7E6-EB4EB83C83F8}"/>
                </a:ext>
              </a:extLst>
            </p:cNvPr>
            <p:cNvSpPr txBox="1"/>
            <p:nvPr/>
          </p:nvSpPr>
          <p:spPr>
            <a:xfrm>
              <a:off x="10695941" y="1793311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  <p:cxnSp>
          <p:nvCxnSpPr>
            <p:cNvPr id="51" name="Connecteur droit avec flèche 50">
              <a:extLst>
                <a:ext uri="{FF2B5EF4-FFF2-40B4-BE49-F238E27FC236}">
                  <a16:creationId xmlns:a16="http://schemas.microsoft.com/office/drawing/2014/main" id="{8AE6A971-3CB7-46F0-8852-9843564E282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810915" y="4606453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D5EB7E20-D378-40C0-89B2-6147F508DEF4}"/>
                </a:ext>
              </a:extLst>
            </p:cNvPr>
            <p:cNvSpPr txBox="1"/>
            <p:nvPr/>
          </p:nvSpPr>
          <p:spPr>
            <a:xfrm>
              <a:off x="11203990" y="4391010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80393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2117352" y="437914"/>
            <a:ext cx="3828982" cy="6355078"/>
            <a:chOff x="-68580" y="529352"/>
            <a:chExt cx="3828982" cy="6355078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9870A7B-503B-4320-AAF4-EADB8D2616C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529352"/>
              <a:ext cx="3760402" cy="3177540"/>
            </a:xfrm>
            <a:prstGeom prst="rect">
              <a:avLst/>
            </a:prstGeom>
          </p:spPr>
        </p:pic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C864C0D2-E219-4DC8-813E-63FAA3EFA2F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3706891"/>
              <a:ext cx="3760402" cy="3177539"/>
            </a:xfrm>
            <a:prstGeom prst="rect">
              <a:avLst/>
            </a:prstGeom>
          </p:spPr>
        </p:pic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D5467AA2-DCC5-4544-9F3F-0F365F91DB86}"/>
                </a:ext>
              </a:extLst>
            </p:cNvPr>
            <p:cNvSpPr txBox="1"/>
            <p:nvPr/>
          </p:nvSpPr>
          <p:spPr>
            <a:xfrm rot="17979577">
              <a:off x="1336751" y="1597303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SCR 4,1</a:t>
              </a:r>
            </a:p>
          </p:txBody>
        </p:sp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1AC0F1E5-1798-468B-BB23-875D18AF0718}"/>
                </a:ext>
              </a:extLst>
            </p:cNvPr>
            <p:cNvSpPr txBox="1"/>
            <p:nvPr/>
          </p:nvSpPr>
          <p:spPr>
            <a:xfrm rot="17979577">
              <a:off x="1523462" y="1574442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Sh10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A0E1782-C37A-483C-B5C3-585941A14C25}"/>
                </a:ext>
              </a:extLst>
            </p:cNvPr>
            <p:cNvSpPr txBox="1"/>
            <p:nvPr/>
          </p:nvSpPr>
          <p:spPr>
            <a:xfrm rot="17979577">
              <a:off x="1740507" y="1551580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Sh11</a:t>
              </a:r>
            </a:p>
          </p:txBody>
        </p:sp>
        <p:cxnSp>
          <p:nvCxnSpPr>
            <p:cNvPr id="14" name="Connecteur droit avec flèche 13">
              <a:extLst>
                <a:ext uri="{FF2B5EF4-FFF2-40B4-BE49-F238E27FC236}">
                  <a16:creationId xmlns:a16="http://schemas.microsoft.com/office/drawing/2014/main" id="{5BF00761-A3C8-4C18-AAD5-445CACEA13BC}"/>
                </a:ext>
              </a:extLst>
            </p:cNvPr>
            <p:cNvCxnSpPr/>
            <p:nvPr/>
          </p:nvCxnSpPr>
          <p:spPr>
            <a:xfrm>
              <a:off x="751065" y="2421298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E608588D-C003-41FE-8496-950BBE46B8BB}"/>
                </a:ext>
              </a:extLst>
            </p:cNvPr>
            <p:cNvSpPr txBox="1"/>
            <p:nvPr/>
          </p:nvSpPr>
          <p:spPr>
            <a:xfrm>
              <a:off x="68580" y="2181939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  <p:cxnSp>
          <p:nvCxnSpPr>
            <p:cNvPr id="16" name="Connecteur droit avec flèche 15">
              <a:extLst>
                <a:ext uri="{FF2B5EF4-FFF2-40B4-BE49-F238E27FC236}">
                  <a16:creationId xmlns:a16="http://schemas.microsoft.com/office/drawing/2014/main" id="{48DB9FBE-0ADD-4C96-87A8-DE8A76E91296}"/>
                </a:ext>
              </a:extLst>
            </p:cNvPr>
            <p:cNvCxnSpPr/>
            <p:nvPr/>
          </p:nvCxnSpPr>
          <p:spPr>
            <a:xfrm>
              <a:off x="613905" y="5127291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56AABCF0-448B-47DC-8D61-5BAAA72161E6}"/>
                </a:ext>
              </a:extLst>
            </p:cNvPr>
            <p:cNvSpPr txBox="1"/>
            <p:nvPr/>
          </p:nvSpPr>
          <p:spPr>
            <a:xfrm>
              <a:off x="-68580" y="4887932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7954437" y="371410"/>
            <a:ext cx="3997715" cy="6351508"/>
            <a:chOff x="3527910" y="506492"/>
            <a:chExt cx="3997715" cy="6351508"/>
          </a:xfrm>
        </p:grpSpPr>
        <p:pic>
          <p:nvPicPr>
            <p:cNvPr id="19" name="Image 18">
              <a:extLst>
                <a:ext uri="{FF2B5EF4-FFF2-40B4-BE49-F238E27FC236}">
                  <a16:creationId xmlns:a16="http://schemas.microsoft.com/office/drawing/2014/main" id="{0C6AA294-AA15-41DD-9697-174C95D4C82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0827"/>
            <a:stretch/>
          </p:blipFill>
          <p:spPr>
            <a:xfrm>
              <a:off x="4521603" y="506492"/>
              <a:ext cx="2995760" cy="3177538"/>
            </a:xfrm>
            <a:prstGeom prst="rect">
              <a:avLst/>
            </a:prstGeom>
          </p:spPr>
        </p:pic>
        <p:pic>
          <p:nvPicPr>
            <p:cNvPr id="21" name="Image 20">
              <a:extLst>
                <a:ext uri="{FF2B5EF4-FFF2-40B4-BE49-F238E27FC236}">
                  <a16:creationId xmlns:a16="http://schemas.microsoft.com/office/drawing/2014/main" id="{BCC3683D-0D0B-45B0-8FB8-08B0621828E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56961" y="3670291"/>
              <a:ext cx="3768664" cy="3187709"/>
            </a:xfrm>
            <a:prstGeom prst="rect">
              <a:avLst/>
            </a:prstGeom>
          </p:spPr>
        </p:pic>
        <p:sp>
          <p:nvSpPr>
            <p:cNvPr id="22" name="Flèche : bas 21">
              <a:extLst>
                <a:ext uri="{FF2B5EF4-FFF2-40B4-BE49-F238E27FC236}">
                  <a16:creationId xmlns:a16="http://schemas.microsoft.com/office/drawing/2014/main" id="{C8F7674A-61DE-4991-89D9-B7A2174A57F4}"/>
                </a:ext>
              </a:extLst>
            </p:cNvPr>
            <p:cNvSpPr/>
            <p:nvPr/>
          </p:nvSpPr>
          <p:spPr>
            <a:xfrm>
              <a:off x="5509260" y="2612826"/>
              <a:ext cx="259080" cy="1890594"/>
            </a:xfrm>
            <a:prstGeom prst="downArrow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CB4984E3-AA60-4950-BFE5-1149C0EA85D1}"/>
                </a:ext>
              </a:extLst>
            </p:cNvPr>
            <p:cNvSpPr txBox="1"/>
            <p:nvPr/>
          </p:nvSpPr>
          <p:spPr>
            <a:xfrm rot="17979577">
              <a:off x="5078456" y="1208802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SCR 4,1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146F35C0-DE0F-4EB6-8349-BF6343791E3D}"/>
                </a:ext>
              </a:extLst>
            </p:cNvPr>
            <p:cNvSpPr txBox="1"/>
            <p:nvPr/>
          </p:nvSpPr>
          <p:spPr>
            <a:xfrm rot="17979577">
              <a:off x="5283864" y="1197403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Sh10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1AAFB51B-F727-436D-9985-8CF26F01712B}"/>
                </a:ext>
              </a:extLst>
            </p:cNvPr>
            <p:cNvSpPr txBox="1"/>
            <p:nvPr/>
          </p:nvSpPr>
          <p:spPr>
            <a:xfrm rot="17979577">
              <a:off x="5465250" y="1197402"/>
              <a:ext cx="908772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50" dirty="0"/>
                <a:t>Sh11</a:t>
              </a:r>
            </a:p>
          </p:txBody>
        </p:sp>
        <p:cxnSp>
          <p:nvCxnSpPr>
            <p:cNvPr id="26" name="Connecteur droit avec flèche 25">
              <a:extLst>
                <a:ext uri="{FF2B5EF4-FFF2-40B4-BE49-F238E27FC236}">
                  <a16:creationId xmlns:a16="http://schemas.microsoft.com/office/drawing/2014/main" id="{EEEDFAD7-824E-48F5-B8E3-C39760FE4CA4}"/>
                </a:ext>
              </a:extLst>
            </p:cNvPr>
            <p:cNvCxnSpPr/>
            <p:nvPr/>
          </p:nvCxnSpPr>
          <p:spPr>
            <a:xfrm>
              <a:off x="4672411" y="2040845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3C5D43EB-C839-4EFC-A9CD-ED2F8862D662}"/>
                </a:ext>
              </a:extLst>
            </p:cNvPr>
            <p:cNvSpPr txBox="1"/>
            <p:nvPr/>
          </p:nvSpPr>
          <p:spPr>
            <a:xfrm>
              <a:off x="3989926" y="1801486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  <p:cxnSp>
          <p:nvCxnSpPr>
            <p:cNvPr id="28" name="Connecteur droit avec flèche 27">
              <a:extLst>
                <a:ext uri="{FF2B5EF4-FFF2-40B4-BE49-F238E27FC236}">
                  <a16:creationId xmlns:a16="http://schemas.microsoft.com/office/drawing/2014/main" id="{6C26D1FA-89F3-41D9-81E4-5F5817C17E22}"/>
                </a:ext>
              </a:extLst>
            </p:cNvPr>
            <p:cNvCxnSpPr/>
            <p:nvPr/>
          </p:nvCxnSpPr>
          <p:spPr>
            <a:xfrm>
              <a:off x="4210395" y="5313476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70A4168A-BB77-412D-9C99-4C2CAC4F4B67}"/>
                </a:ext>
              </a:extLst>
            </p:cNvPr>
            <p:cNvSpPr txBox="1"/>
            <p:nvPr/>
          </p:nvSpPr>
          <p:spPr>
            <a:xfrm>
              <a:off x="3527910" y="5074117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49225" y="68582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1A-4,1N  </a:t>
            </a:r>
            <a:endParaRPr lang="fr-FR" dirty="0"/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654031" y="787188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4</a:t>
            </a:r>
            <a:endParaRPr lang="en-US" dirty="0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3AF9D7BD-9B0F-4762-8409-39FF62375A4A}"/>
              </a:ext>
            </a:extLst>
          </p:cNvPr>
          <p:cNvSpPr txBox="1"/>
          <p:nvPr/>
        </p:nvSpPr>
        <p:spPr>
          <a:xfrm>
            <a:off x="6853264" y="546934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64203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e 2"/>
          <p:cNvGrpSpPr/>
          <p:nvPr/>
        </p:nvGrpSpPr>
        <p:grpSpPr>
          <a:xfrm>
            <a:off x="0" y="1002704"/>
            <a:ext cx="5278619" cy="4521110"/>
            <a:chOff x="0" y="1002704"/>
            <a:chExt cx="5278619" cy="4521110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D970F62-2DF1-4CEF-ABC5-932AFD99C21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2203018"/>
              <a:ext cx="5243915" cy="3320796"/>
            </a:xfrm>
            <a:prstGeom prst="rect">
              <a:avLst/>
            </a:prstGeom>
          </p:spPr>
        </p:pic>
        <p:sp>
          <p:nvSpPr>
            <p:cNvPr id="12" name="ZoneTexte 11">
              <a:extLst>
                <a:ext uri="{FF2B5EF4-FFF2-40B4-BE49-F238E27FC236}">
                  <a16:creationId xmlns:a16="http://schemas.microsoft.com/office/drawing/2014/main" id="{8BE8E0BA-4FEC-48A9-B37B-E175A1086114}"/>
                </a:ext>
              </a:extLst>
            </p:cNvPr>
            <p:cNvSpPr txBox="1"/>
            <p:nvPr/>
          </p:nvSpPr>
          <p:spPr>
            <a:xfrm rot="17586494">
              <a:off x="252451" y="169897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7BE859B7-E785-43C0-89F3-0D971481A188}"/>
                </a:ext>
              </a:extLst>
            </p:cNvPr>
            <p:cNvSpPr txBox="1"/>
            <p:nvPr/>
          </p:nvSpPr>
          <p:spPr>
            <a:xfrm rot="17586494">
              <a:off x="612673" y="1698979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 4,1</a:t>
              </a:r>
            </a:p>
          </p:txBody>
        </p:sp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AF0533C0-2E8D-4173-8238-D3CE1CB00D62}"/>
                </a:ext>
              </a:extLst>
            </p:cNvPr>
            <p:cNvSpPr txBox="1"/>
            <p:nvPr/>
          </p:nvSpPr>
          <p:spPr>
            <a:xfrm rot="17586494">
              <a:off x="990627" y="169897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Sh10</a:t>
              </a:r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09931E6-C6B2-4A6B-B6A2-55787BCA9FC0}"/>
                </a:ext>
              </a:extLst>
            </p:cNvPr>
            <p:cNvSpPr txBox="1"/>
            <p:nvPr/>
          </p:nvSpPr>
          <p:spPr>
            <a:xfrm rot="17586494">
              <a:off x="1283085" y="1698980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Sh11</a:t>
              </a:r>
            </a:p>
          </p:txBody>
        </p:sp>
        <p:sp>
          <p:nvSpPr>
            <p:cNvPr id="16" name="ZoneTexte 15">
              <a:extLst>
                <a:ext uri="{FF2B5EF4-FFF2-40B4-BE49-F238E27FC236}">
                  <a16:creationId xmlns:a16="http://schemas.microsoft.com/office/drawing/2014/main" id="{E1FBAFD1-9643-4F73-953E-1C0303DB3913}"/>
                </a:ext>
              </a:extLst>
            </p:cNvPr>
            <p:cNvSpPr txBox="1"/>
            <p:nvPr/>
          </p:nvSpPr>
          <p:spPr>
            <a:xfrm rot="17586494">
              <a:off x="3233808" y="1698975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17" name="ZoneTexte 16">
              <a:extLst>
                <a:ext uri="{FF2B5EF4-FFF2-40B4-BE49-F238E27FC236}">
                  <a16:creationId xmlns:a16="http://schemas.microsoft.com/office/drawing/2014/main" id="{A6C3D70C-578D-4979-B2E3-19DE73EBF50F}"/>
                </a:ext>
              </a:extLst>
            </p:cNvPr>
            <p:cNvSpPr txBox="1"/>
            <p:nvPr/>
          </p:nvSpPr>
          <p:spPr>
            <a:xfrm rot="17586494">
              <a:off x="3594030" y="1698976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 4,1</a:t>
              </a:r>
            </a:p>
          </p:txBody>
        </p:sp>
        <p:sp>
          <p:nvSpPr>
            <p:cNvPr id="18" name="ZoneTexte 17">
              <a:extLst>
                <a:ext uri="{FF2B5EF4-FFF2-40B4-BE49-F238E27FC236}">
                  <a16:creationId xmlns:a16="http://schemas.microsoft.com/office/drawing/2014/main" id="{CB4941FD-6133-40E2-ADB7-4299217FC19F}"/>
                </a:ext>
              </a:extLst>
            </p:cNvPr>
            <p:cNvSpPr txBox="1"/>
            <p:nvPr/>
          </p:nvSpPr>
          <p:spPr>
            <a:xfrm rot="17586494">
              <a:off x="3971984" y="1698975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Sh10</a:t>
              </a:r>
            </a:p>
          </p:txBody>
        </p: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5CB2624-780E-4A7D-8B77-5DD024E3753C}"/>
                </a:ext>
              </a:extLst>
            </p:cNvPr>
            <p:cNvSpPr txBox="1"/>
            <p:nvPr/>
          </p:nvSpPr>
          <p:spPr>
            <a:xfrm rot="17586494">
              <a:off x="4264442" y="1698977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Sh11</a:t>
              </a:r>
            </a:p>
          </p:txBody>
        </p:sp>
        <p:sp>
          <p:nvSpPr>
            <p:cNvPr id="20" name="ZoneTexte 19">
              <a:extLst>
                <a:ext uri="{FF2B5EF4-FFF2-40B4-BE49-F238E27FC236}">
                  <a16:creationId xmlns:a16="http://schemas.microsoft.com/office/drawing/2014/main" id="{3B524405-BF98-4909-9DF2-ADB3F6030738}"/>
                </a:ext>
              </a:extLst>
            </p:cNvPr>
            <p:cNvSpPr txBox="1"/>
            <p:nvPr/>
          </p:nvSpPr>
          <p:spPr>
            <a:xfrm>
              <a:off x="447733" y="1002704"/>
              <a:ext cx="212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/>
                <a:t>Experiment</a:t>
              </a:r>
              <a:r>
                <a:rPr lang="fr-FR" dirty="0" smtClean="0"/>
                <a:t> 3, Gel2</a:t>
              </a:r>
              <a:endParaRPr lang="fr-FR" dirty="0"/>
            </a:p>
          </p:txBody>
        </p:sp>
        <p:sp>
          <p:nvSpPr>
            <p:cNvPr id="31" name="ZoneTexte 30">
              <a:extLst>
                <a:ext uri="{FF2B5EF4-FFF2-40B4-BE49-F238E27FC236}">
                  <a16:creationId xmlns:a16="http://schemas.microsoft.com/office/drawing/2014/main" id="{3B524405-BF98-4909-9DF2-ADB3F6030738}"/>
                </a:ext>
              </a:extLst>
            </p:cNvPr>
            <p:cNvSpPr txBox="1"/>
            <p:nvPr/>
          </p:nvSpPr>
          <p:spPr>
            <a:xfrm>
              <a:off x="3150587" y="1002704"/>
              <a:ext cx="212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/>
                <a:t>Experiment</a:t>
              </a:r>
              <a:r>
                <a:rPr lang="fr-FR" dirty="0" smtClean="0"/>
                <a:t> 4, Gel2</a:t>
              </a:r>
              <a:endParaRPr lang="fr-FR" dirty="0"/>
            </a:p>
          </p:txBody>
        </p:sp>
      </p:grpSp>
      <p:grpSp>
        <p:nvGrpSpPr>
          <p:cNvPr id="2" name="Groupe 1"/>
          <p:cNvGrpSpPr/>
          <p:nvPr/>
        </p:nvGrpSpPr>
        <p:grpSpPr>
          <a:xfrm>
            <a:off x="5489448" y="1002704"/>
            <a:ext cx="6075544" cy="4521110"/>
            <a:chOff x="5489448" y="1002704"/>
            <a:chExt cx="6075544" cy="4521110"/>
          </a:xfrm>
        </p:grpSpPr>
        <p:pic>
          <p:nvPicPr>
            <p:cNvPr id="11" name="Image 10">
              <a:extLst>
                <a:ext uri="{FF2B5EF4-FFF2-40B4-BE49-F238E27FC236}">
                  <a16:creationId xmlns:a16="http://schemas.microsoft.com/office/drawing/2014/main" id="{56CD9325-70B9-4D2E-86FE-5715447CE8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89448" y="2203018"/>
              <a:ext cx="4721018" cy="3320796"/>
            </a:xfrm>
            <a:prstGeom prst="rect">
              <a:avLst/>
            </a:prstGeom>
          </p:spPr>
        </p:pic>
        <p:sp>
          <p:nvSpPr>
            <p:cNvPr id="22" name="ZoneTexte 21">
              <a:extLst>
                <a:ext uri="{FF2B5EF4-FFF2-40B4-BE49-F238E27FC236}">
                  <a16:creationId xmlns:a16="http://schemas.microsoft.com/office/drawing/2014/main" id="{6FCFA080-34C3-47C1-B86B-616A64B7C08D}"/>
                </a:ext>
              </a:extLst>
            </p:cNvPr>
            <p:cNvSpPr txBox="1"/>
            <p:nvPr/>
          </p:nvSpPr>
          <p:spPr>
            <a:xfrm rot="17586494">
              <a:off x="7115918" y="1670017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23" name="ZoneTexte 22">
              <a:extLst>
                <a:ext uri="{FF2B5EF4-FFF2-40B4-BE49-F238E27FC236}">
                  <a16:creationId xmlns:a16="http://schemas.microsoft.com/office/drawing/2014/main" id="{0124D21C-2812-4FA5-BCED-B669D45DFA28}"/>
                </a:ext>
              </a:extLst>
            </p:cNvPr>
            <p:cNvSpPr txBox="1"/>
            <p:nvPr/>
          </p:nvSpPr>
          <p:spPr>
            <a:xfrm rot="17586494">
              <a:off x="7476140" y="167001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 4,1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5E67D4CD-111E-471E-BEBA-2581A46DC589}"/>
                </a:ext>
              </a:extLst>
            </p:cNvPr>
            <p:cNvSpPr txBox="1"/>
            <p:nvPr/>
          </p:nvSpPr>
          <p:spPr>
            <a:xfrm rot="17586494">
              <a:off x="7854094" y="1670017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Sh10</a:t>
              </a:r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6A7C0185-5490-44ED-84AC-D22C2CD7F25F}"/>
                </a:ext>
              </a:extLst>
            </p:cNvPr>
            <p:cNvSpPr txBox="1"/>
            <p:nvPr/>
          </p:nvSpPr>
          <p:spPr>
            <a:xfrm rot="17586494">
              <a:off x="8146552" y="1670019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Sh11</a:t>
              </a:r>
            </a:p>
          </p:txBody>
        </p:sp>
        <p:cxnSp>
          <p:nvCxnSpPr>
            <p:cNvPr id="27" name="Connecteur droit avec flèche 26">
              <a:extLst>
                <a:ext uri="{FF2B5EF4-FFF2-40B4-BE49-F238E27FC236}">
                  <a16:creationId xmlns:a16="http://schemas.microsoft.com/office/drawing/2014/main" id="{EF243571-BF15-4EB7-8D5A-39CCD89023F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33425" y="3082499"/>
              <a:ext cx="47841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25D583B4-84D2-4633-B145-DF6001E0E249}"/>
                </a:ext>
              </a:extLst>
            </p:cNvPr>
            <p:cNvSpPr txBox="1"/>
            <p:nvPr/>
          </p:nvSpPr>
          <p:spPr>
            <a:xfrm>
              <a:off x="10754224" y="2897525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4,1N 130KDa</a:t>
              </a:r>
            </a:p>
          </p:txBody>
        </p:sp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326C5C01-3A76-4BE4-847A-E2B1468A8D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244358" y="4262867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292600B-DA0B-4CFC-8466-5009447A8C9A}"/>
                </a:ext>
              </a:extLst>
            </p:cNvPr>
            <p:cNvSpPr txBox="1"/>
            <p:nvPr/>
          </p:nvSpPr>
          <p:spPr>
            <a:xfrm>
              <a:off x="10637433" y="4047424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3B524405-BF98-4909-9DF2-ADB3F6030738}"/>
                </a:ext>
              </a:extLst>
            </p:cNvPr>
            <p:cNvSpPr txBox="1"/>
            <p:nvPr/>
          </p:nvSpPr>
          <p:spPr>
            <a:xfrm>
              <a:off x="6720851" y="1002704"/>
              <a:ext cx="21280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dirty="0" err="1" smtClean="0"/>
                <a:t>Experiment</a:t>
              </a:r>
              <a:r>
                <a:rPr lang="fr-FR" dirty="0" smtClean="0"/>
                <a:t> 5, Gel2</a:t>
              </a:r>
              <a:endParaRPr lang="fr-FR" dirty="0"/>
            </a:p>
          </p:txBody>
        </p:sp>
      </p:grpSp>
      <p:sp>
        <p:nvSpPr>
          <p:cNvPr id="34" name="ZoneTexte 33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0" y="171722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1A-4,1N  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099157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ZoneTexte 39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101103" y="131400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1A-SAP97</a:t>
            </a:r>
            <a:endParaRPr lang="fr-FR" dirty="0"/>
          </a:p>
        </p:txBody>
      </p:sp>
      <p:grpSp>
        <p:nvGrpSpPr>
          <p:cNvPr id="2" name="Groupe 1"/>
          <p:cNvGrpSpPr/>
          <p:nvPr/>
        </p:nvGrpSpPr>
        <p:grpSpPr>
          <a:xfrm>
            <a:off x="229634" y="967526"/>
            <a:ext cx="4118183" cy="3925038"/>
            <a:chOff x="229634" y="967526"/>
            <a:chExt cx="4118183" cy="3925038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D019D2C6-992B-4AD7-AE7C-E90309D7994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9535" y="1442966"/>
              <a:ext cx="4078282" cy="3449598"/>
            </a:xfrm>
            <a:prstGeom prst="rect">
              <a:avLst/>
            </a:prstGeom>
          </p:spPr>
        </p:pic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2EE00AD2-3E64-4DA7-8767-6BF8E7A4E625}"/>
                </a:ext>
              </a:extLst>
            </p:cNvPr>
            <p:cNvSpPr txBox="1"/>
            <p:nvPr/>
          </p:nvSpPr>
          <p:spPr>
            <a:xfrm rot="18086890">
              <a:off x="1672552" y="1822586"/>
              <a:ext cx="842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/>
                <a:t>WT</a:t>
              </a:r>
            </a:p>
          </p:txBody>
        </p:sp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3A984F59-2722-406B-BB0B-1CCB9DE121C6}"/>
                </a:ext>
              </a:extLst>
            </p:cNvPr>
            <p:cNvSpPr txBox="1"/>
            <p:nvPr/>
          </p:nvSpPr>
          <p:spPr>
            <a:xfrm rot="18086890">
              <a:off x="1803403" y="1822587"/>
              <a:ext cx="842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/>
                <a:t>SCR</a:t>
              </a:r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7F7EDFFA-96D5-4FA7-AB71-99FB39462FB6}"/>
                </a:ext>
              </a:extLst>
            </p:cNvPr>
            <p:cNvSpPr txBox="1"/>
            <p:nvPr/>
          </p:nvSpPr>
          <p:spPr>
            <a:xfrm rot="18086890">
              <a:off x="2001005" y="1810393"/>
              <a:ext cx="84221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000" dirty="0"/>
                <a:t>Sh </a:t>
              </a:r>
            </a:p>
          </p:txBody>
        </p:sp>
        <p:cxnSp>
          <p:nvCxnSpPr>
            <p:cNvPr id="10" name="Connecteur droit avec flèche 9">
              <a:extLst>
                <a:ext uri="{FF2B5EF4-FFF2-40B4-BE49-F238E27FC236}">
                  <a16:creationId xmlns:a16="http://schemas.microsoft.com/office/drawing/2014/main" id="{1142FB0D-5D8B-4F69-9E66-3500CB00DE88}"/>
                </a:ext>
              </a:extLst>
            </p:cNvPr>
            <p:cNvCxnSpPr/>
            <p:nvPr/>
          </p:nvCxnSpPr>
          <p:spPr>
            <a:xfrm>
              <a:off x="1207008" y="2760575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65EE7F5F-B671-4B2D-8548-67A89B2237D0}"/>
                </a:ext>
              </a:extLst>
            </p:cNvPr>
            <p:cNvSpPr txBox="1"/>
            <p:nvPr/>
          </p:nvSpPr>
          <p:spPr>
            <a:xfrm>
              <a:off x="524523" y="2521216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SAP97 </a:t>
              </a:r>
              <a:r>
                <a:rPr lang="fr-FR" sz="1100" dirty="0" smtClean="0"/>
                <a:t>130KDa</a:t>
              </a:r>
              <a:endParaRPr lang="fr-FR" sz="1100" dirty="0"/>
            </a:p>
          </p:txBody>
        </p:sp>
        <p:cxnSp>
          <p:nvCxnSpPr>
            <p:cNvPr id="12" name="Connecteur droit avec flèche 11">
              <a:extLst>
                <a:ext uri="{FF2B5EF4-FFF2-40B4-BE49-F238E27FC236}">
                  <a16:creationId xmlns:a16="http://schemas.microsoft.com/office/drawing/2014/main" id="{742F32A9-8BEA-45B0-8974-F1B1E6232B66}"/>
                </a:ext>
              </a:extLst>
            </p:cNvPr>
            <p:cNvCxnSpPr/>
            <p:nvPr/>
          </p:nvCxnSpPr>
          <p:spPr>
            <a:xfrm>
              <a:off x="1207008" y="3164320"/>
              <a:ext cx="537668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ZoneTexte 12">
              <a:extLst>
                <a:ext uri="{FF2B5EF4-FFF2-40B4-BE49-F238E27FC236}">
                  <a16:creationId xmlns:a16="http://schemas.microsoft.com/office/drawing/2014/main" id="{80FB7BCF-8DF1-4960-844F-8420F4B2213C}"/>
                </a:ext>
              </a:extLst>
            </p:cNvPr>
            <p:cNvSpPr txBox="1"/>
            <p:nvPr/>
          </p:nvSpPr>
          <p:spPr>
            <a:xfrm>
              <a:off x="524523" y="2924961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3AF9D7BD-9B0F-4762-8409-39FF62375A4A}"/>
                </a:ext>
              </a:extLst>
            </p:cNvPr>
            <p:cNvSpPr txBox="1"/>
            <p:nvPr/>
          </p:nvSpPr>
          <p:spPr>
            <a:xfrm>
              <a:off x="229634" y="967526"/>
              <a:ext cx="1421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Experiment 1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4761299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ZoneTexte 11">
            <a:extLst>
              <a:ext uri="{FF2B5EF4-FFF2-40B4-BE49-F238E27FC236}">
                <a16:creationId xmlns:a16="http://schemas.microsoft.com/office/drawing/2014/main" id="{8BE8E0BA-4FEC-48A9-B37B-E175A1086114}"/>
              </a:ext>
            </a:extLst>
          </p:cNvPr>
          <p:cNvSpPr txBox="1"/>
          <p:nvPr/>
        </p:nvSpPr>
        <p:spPr>
          <a:xfrm rot="17586494">
            <a:off x="2361400" y="1065445"/>
            <a:ext cx="944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WT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7BE859B7-E785-43C0-89F3-0D971481A188}"/>
              </a:ext>
            </a:extLst>
          </p:cNvPr>
          <p:cNvSpPr txBox="1"/>
          <p:nvPr/>
        </p:nvSpPr>
        <p:spPr>
          <a:xfrm rot="17586494">
            <a:off x="2692811" y="1032174"/>
            <a:ext cx="944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SCR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F0533C0-2E8D-4173-8238-D3CE1CB00D62}"/>
              </a:ext>
            </a:extLst>
          </p:cNvPr>
          <p:cNvSpPr txBox="1"/>
          <p:nvPr/>
        </p:nvSpPr>
        <p:spPr>
          <a:xfrm rot="17586494">
            <a:off x="3049246" y="1032172"/>
            <a:ext cx="9448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Sh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E7BE253C-3BB8-41C0-82DF-F401860B10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950" y="1578833"/>
            <a:ext cx="5156701" cy="3265566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B8FA491E-DAEB-4F24-A3CB-F1B94AF33003}"/>
              </a:ext>
            </a:extLst>
          </p:cNvPr>
          <p:cNvSpPr txBox="1"/>
          <p:nvPr/>
        </p:nvSpPr>
        <p:spPr>
          <a:xfrm>
            <a:off x="0" y="0"/>
            <a:ext cx="17986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/>
              <a:t>Figure </a:t>
            </a:r>
            <a:r>
              <a:rPr lang="fr-FR" dirty="0" smtClean="0"/>
              <a:t>1A-SAP97</a:t>
            </a:r>
            <a:endParaRPr lang="fr-FR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F754F91E-DD18-4013-9827-316C6EE3F422}"/>
              </a:ext>
            </a:extLst>
          </p:cNvPr>
          <p:cNvSpPr txBox="1"/>
          <p:nvPr/>
        </p:nvSpPr>
        <p:spPr>
          <a:xfrm>
            <a:off x="2368909" y="724427"/>
            <a:ext cx="14211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Experiment 2</a:t>
            </a:r>
            <a:endParaRPr lang="en-US" dirty="0"/>
          </a:p>
        </p:txBody>
      </p:sp>
      <p:grpSp>
        <p:nvGrpSpPr>
          <p:cNvPr id="2" name="Groupe 1"/>
          <p:cNvGrpSpPr/>
          <p:nvPr/>
        </p:nvGrpSpPr>
        <p:grpSpPr>
          <a:xfrm>
            <a:off x="5812412" y="655220"/>
            <a:ext cx="6041173" cy="4188317"/>
            <a:chOff x="5812412" y="655220"/>
            <a:chExt cx="6041173" cy="4188317"/>
          </a:xfrm>
        </p:grpSpPr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25D583B4-84D2-4633-B145-DF6001E0E249}"/>
                </a:ext>
              </a:extLst>
            </p:cNvPr>
            <p:cNvSpPr txBox="1"/>
            <p:nvPr/>
          </p:nvSpPr>
          <p:spPr>
            <a:xfrm>
              <a:off x="11042817" y="2305542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/>
                <a:t>SAP97</a:t>
              </a:r>
            </a:p>
            <a:p>
              <a:r>
                <a:rPr lang="fr-FR" sz="1100" smtClean="0"/>
                <a:t>130KDa</a:t>
              </a:r>
              <a:endParaRPr lang="fr-FR" sz="1100" dirty="0"/>
            </a:p>
          </p:txBody>
        </p:sp>
        <p:sp>
          <p:nvSpPr>
            <p:cNvPr id="30" name="ZoneTexte 29">
              <a:extLst>
                <a:ext uri="{FF2B5EF4-FFF2-40B4-BE49-F238E27FC236}">
                  <a16:creationId xmlns:a16="http://schemas.microsoft.com/office/drawing/2014/main" id="{2292600B-DA0B-4CFC-8466-5009447A8C9A}"/>
                </a:ext>
              </a:extLst>
            </p:cNvPr>
            <p:cNvSpPr txBox="1"/>
            <p:nvPr/>
          </p:nvSpPr>
          <p:spPr>
            <a:xfrm>
              <a:off x="11042817" y="3347070"/>
              <a:ext cx="81076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100" dirty="0" err="1"/>
                <a:t>Actin</a:t>
              </a:r>
              <a:r>
                <a:rPr lang="fr-FR" sz="1100" dirty="0"/>
                <a:t> 45KDa</a:t>
              </a:r>
            </a:p>
          </p:txBody>
        </p:sp>
        <p:pic>
          <p:nvPicPr>
            <p:cNvPr id="3" name="Image 2">
              <a:extLst>
                <a:ext uri="{FF2B5EF4-FFF2-40B4-BE49-F238E27FC236}">
                  <a16:creationId xmlns:a16="http://schemas.microsoft.com/office/drawing/2014/main" id="{48250694-C46B-4070-9A88-F156D9A7D54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12412" y="1577990"/>
              <a:ext cx="4642473" cy="3265547"/>
            </a:xfrm>
            <a:prstGeom prst="rect">
              <a:avLst/>
            </a:prstGeom>
          </p:spPr>
        </p:pic>
        <p:cxnSp>
          <p:nvCxnSpPr>
            <p:cNvPr id="29" name="Connecteur droit avec flèche 28">
              <a:extLst>
                <a:ext uri="{FF2B5EF4-FFF2-40B4-BE49-F238E27FC236}">
                  <a16:creationId xmlns:a16="http://schemas.microsoft.com/office/drawing/2014/main" id="{326C5C01-3A76-4BE4-847A-E2B1468A8D5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557686" y="3623473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avec flèche 30">
              <a:extLst>
                <a:ext uri="{FF2B5EF4-FFF2-40B4-BE49-F238E27FC236}">
                  <a16:creationId xmlns:a16="http://schemas.microsoft.com/office/drawing/2014/main" id="{9C6AB434-AA5C-4983-978B-B15275842F5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643909" y="2556673"/>
              <a:ext cx="393075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ZoneTexte 32">
              <a:extLst>
                <a:ext uri="{FF2B5EF4-FFF2-40B4-BE49-F238E27FC236}">
                  <a16:creationId xmlns:a16="http://schemas.microsoft.com/office/drawing/2014/main" id="{91303C4E-17CF-4D73-9C1B-CECD7A3E8C40}"/>
                </a:ext>
              </a:extLst>
            </p:cNvPr>
            <p:cNvSpPr txBox="1"/>
            <p:nvPr/>
          </p:nvSpPr>
          <p:spPr>
            <a:xfrm rot="17586494">
              <a:off x="6011489" y="1070601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3A4092F9-D5D9-47E9-8876-3EF473D68666}"/>
                </a:ext>
              </a:extLst>
            </p:cNvPr>
            <p:cNvSpPr txBox="1"/>
            <p:nvPr/>
          </p:nvSpPr>
          <p:spPr>
            <a:xfrm rot="17586494">
              <a:off x="6342900" y="1037330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</a:t>
              </a:r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C9FEA5FB-E8E6-4BAF-A42D-30DF4C750296}"/>
                </a:ext>
              </a:extLst>
            </p:cNvPr>
            <p:cNvSpPr txBox="1"/>
            <p:nvPr/>
          </p:nvSpPr>
          <p:spPr>
            <a:xfrm rot="17586494">
              <a:off x="6699335" y="1037328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</a:t>
              </a:r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5CC06371-146F-4ADE-95F0-AF4E4FA7B86E}"/>
                </a:ext>
              </a:extLst>
            </p:cNvPr>
            <p:cNvSpPr txBox="1"/>
            <p:nvPr/>
          </p:nvSpPr>
          <p:spPr>
            <a:xfrm rot="17586494">
              <a:off x="9105374" y="1029513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WT</a:t>
              </a:r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B52C760D-8EC7-4919-A00A-4754F198FEDF}"/>
                </a:ext>
              </a:extLst>
            </p:cNvPr>
            <p:cNvSpPr txBox="1"/>
            <p:nvPr/>
          </p:nvSpPr>
          <p:spPr>
            <a:xfrm rot="17586494">
              <a:off x="9436785" y="996242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SCR</a:t>
              </a:r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E7AEB7A7-9205-47A2-8D28-D465F943C02E}"/>
                </a:ext>
              </a:extLst>
            </p:cNvPr>
            <p:cNvSpPr txBox="1"/>
            <p:nvPr/>
          </p:nvSpPr>
          <p:spPr>
            <a:xfrm rot="17586494">
              <a:off x="9793220" y="996240"/>
              <a:ext cx="94482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1400" dirty="0"/>
                <a:t>Sh</a:t>
              </a:r>
            </a:p>
          </p:txBody>
        </p:sp>
        <p:sp>
          <p:nvSpPr>
            <p:cNvPr id="24" name="ZoneTexte 23">
              <a:extLst>
                <a:ext uri="{FF2B5EF4-FFF2-40B4-BE49-F238E27FC236}">
                  <a16:creationId xmlns:a16="http://schemas.microsoft.com/office/drawing/2014/main" id="{F754F91E-DD18-4013-9827-316C6EE3F422}"/>
                </a:ext>
              </a:extLst>
            </p:cNvPr>
            <p:cNvSpPr txBox="1"/>
            <p:nvPr/>
          </p:nvSpPr>
          <p:spPr>
            <a:xfrm>
              <a:off x="5915496" y="663039"/>
              <a:ext cx="1421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Experiment 3</a:t>
              </a:r>
              <a:endParaRPr lang="en-US" dirty="0"/>
            </a:p>
          </p:txBody>
        </p:sp>
        <p:sp>
          <p:nvSpPr>
            <p:cNvPr id="25" name="ZoneTexte 24">
              <a:extLst>
                <a:ext uri="{FF2B5EF4-FFF2-40B4-BE49-F238E27FC236}">
                  <a16:creationId xmlns:a16="http://schemas.microsoft.com/office/drawing/2014/main" id="{F754F91E-DD18-4013-9827-316C6EE3F422}"/>
                </a:ext>
              </a:extLst>
            </p:cNvPr>
            <p:cNvSpPr txBox="1"/>
            <p:nvPr/>
          </p:nvSpPr>
          <p:spPr>
            <a:xfrm>
              <a:off x="8867222" y="655220"/>
              <a:ext cx="142113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Experiment 4</a:t>
              </a:r>
              <a:endParaRPr 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47396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</TotalTime>
  <Words>162</Words>
  <Application>Microsoft Office PowerPoint</Application>
  <PresentationFormat>Grand écran</PresentationFormat>
  <Paragraphs>97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justine charpentier</dc:creator>
  <cp:lastModifiedBy>fcoussen@neurocampus.bor</cp:lastModifiedBy>
  <cp:revision>23</cp:revision>
  <dcterms:created xsi:type="dcterms:W3CDTF">2023-01-10T11:21:33Z</dcterms:created>
  <dcterms:modified xsi:type="dcterms:W3CDTF">2023-02-28T10:10:06Z</dcterms:modified>
</cp:coreProperties>
</file>