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Lst>
  <p:sldSz cx="73152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m Tian" initials="TT" lastIdx="1" clrIdx="0">
    <p:extLst>
      <p:ext uri="{19B8F6BF-5375-455C-9EA6-DF929625EA0E}">
        <p15:presenceInfo xmlns:p15="http://schemas.microsoft.com/office/powerpoint/2012/main" userId="3d24e6a493cc3687" providerId="Windows Live"/>
      </p:ext>
    </p:extLst>
  </p:cmAuthor>
  <p:cmAuthor id="2" name="Anita Chong" initials="ASC" lastIdx="1" clrIdx="1">
    <p:extLst>
      <p:ext uri="{19B8F6BF-5375-455C-9EA6-DF929625EA0E}">
        <p15:presenceInfo xmlns:p15="http://schemas.microsoft.com/office/powerpoint/2012/main" userId="Anita Chong" providerId="None"/>
      </p:ext>
    </p:extLst>
  </p:cmAuthor>
  <p:cmAuthor id="3" name="Qiaomu Tian" initials="QT" lastIdx="1" clrIdx="2">
    <p:extLst>
      <p:ext uri="{19B8F6BF-5375-455C-9EA6-DF929625EA0E}">
        <p15:presenceInfo xmlns:p15="http://schemas.microsoft.com/office/powerpoint/2012/main" userId="Qiaomu Ti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810" autoAdjust="0"/>
    <p:restoredTop sz="94660"/>
  </p:normalViewPr>
  <p:slideViewPr>
    <p:cSldViewPr snapToGrid="0">
      <p:cViewPr varScale="1">
        <p:scale>
          <a:sx n="91" d="100"/>
          <a:sy n="91" d="100"/>
        </p:scale>
        <p:origin x="3405" y="8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 y="1646133"/>
            <a:ext cx="6217920" cy="3501813"/>
          </a:xfrm>
        </p:spPr>
        <p:txBody>
          <a:bodyPr anchor="b"/>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914400" y="5282989"/>
            <a:ext cx="5486400" cy="2428451"/>
          </a:xfrm>
        </p:spPr>
        <p:txBody>
          <a:bodyPr/>
          <a:lstStyle>
            <a:lvl1pPr marL="0" indent="0" algn="ctr">
              <a:buNone/>
              <a:defRPr sz="1920"/>
            </a:lvl1pPr>
            <a:lvl2pPr marL="365760" indent="0" algn="ctr">
              <a:buNone/>
              <a:defRPr sz="1600"/>
            </a:lvl2pPr>
            <a:lvl3pPr marL="731520" indent="0" algn="ctr">
              <a:buNone/>
              <a:defRPr sz="1440"/>
            </a:lvl3pPr>
            <a:lvl4pPr marL="1097280" indent="0" algn="ctr">
              <a:buNone/>
              <a:defRPr sz="1280"/>
            </a:lvl4pPr>
            <a:lvl5pPr marL="1463040" indent="0" algn="ctr">
              <a:buNone/>
              <a:defRPr sz="1280"/>
            </a:lvl5pPr>
            <a:lvl6pPr marL="1828800" indent="0" algn="ctr">
              <a:buNone/>
              <a:defRPr sz="1280"/>
            </a:lvl6pPr>
            <a:lvl7pPr marL="2194560" indent="0" algn="ctr">
              <a:buNone/>
              <a:defRPr sz="1280"/>
            </a:lvl7pPr>
            <a:lvl8pPr marL="2560320" indent="0" algn="ctr">
              <a:buNone/>
              <a:defRPr sz="1280"/>
            </a:lvl8pPr>
            <a:lvl9pPr marL="2926080" indent="0" algn="ctr">
              <a:buNone/>
              <a:defRPr sz="12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6285BA-15C8-4ADD-B1DC-7113C583633D}" type="datetimeFigureOut">
              <a:rPr lang="en-US" smtClean="0"/>
              <a:t>9/30/2023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1809623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6285BA-15C8-4ADD-B1DC-7113C583633D}" type="datetimeFigureOut">
              <a:rPr lang="en-US" smtClean="0"/>
              <a:t>9/30/2023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1697056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34940" y="535517"/>
            <a:ext cx="1577340"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02920" y="535517"/>
            <a:ext cx="4640580"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6285BA-15C8-4ADD-B1DC-7113C583633D}" type="datetimeFigureOut">
              <a:rPr lang="en-US" smtClean="0"/>
              <a:t>9/30/2023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951584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6285BA-15C8-4ADD-B1DC-7113C583633D}" type="datetimeFigureOut">
              <a:rPr lang="en-US" smtClean="0"/>
              <a:t>9/30/2023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477620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9110" y="2507618"/>
            <a:ext cx="6309360" cy="4184014"/>
          </a:xfrm>
        </p:spPr>
        <p:txBody>
          <a:bodyPr anchor="b"/>
          <a:lstStyle>
            <a:lvl1pPr>
              <a:defRPr sz="4800"/>
            </a:lvl1pPr>
          </a:lstStyle>
          <a:p>
            <a:r>
              <a:rPr lang="en-US"/>
              <a:t>Click to edit Master title style</a:t>
            </a:r>
            <a:endParaRPr lang="en-US" dirty="0"/>
          </a:p>
        </p:txBody>
      </p:sp>
      <p:sp>
        <p:nvSpPr>
          <p:cNvPr id="3" name="Text Placeholder 2"/>
          <p:cNvSpPr>
            <a:spLocks noGrp="1"/>
          </p:cNvSpPr>
          <p:nvPr>
            <p:ph type="body" idx="1"/>
          </p:nvPr>
        </p:nvSpPr>
        <p:spPr>
          <a:xfrm>
            <a:off x="499110" y="6731215"/>
            <a:ext cx="6309360" cy="2200274"/>
          </a:xfrm>
        </p:spPr>
        <p:txBody>
          <a:bodyPr/>
          <a:lstStyle>
            <a:lvl1pPr marL="0" indent="0">
              <a:buNone/>
              <a:defRPr sz="1920">
                <a:solidFill>
                  <a:schemeClr val="tx1"/>
                </a:solidFill>
              </a:defRPr>
            </a:lvl1pPr>
            <a:lvl2pPr marL="365760" indent="0">
              <a:buNone/>
              <a:defRPr sz="1600">
                <a:solidFill>
                  <a:schemeClr val="tx1">
                    <a:tint val="75000"/>
                  </a:schemeClr>
                </a:solidFill>
              </a:defRPr>
            </a:lvl2pPr>
            <a:lvl3pPr marL="731520" indent="0">
              <a:buNone/>
              <a:defRPr sz="1440">
                <a:solidFill>
                  <a:schemeClr val="tx1">
                    <a:tint val="75000"/>
                  </a:schemeClr>
                </a:solidFill>
              </a:defRPr>
            </a:lvl3pPr>
            <a:lvl4pPr marL="1097280" indent="0">
              <a:buNone/>
              <a:defRPr sz="1280">
                <a:solidFill>
                  <a:schemeClr val="tx1">
                    <a:tint val="75000"/>
                  </a:schemeClr>
                </a:solidFill>
              </a:defRPr>
            </a:lvl4pPr>
            <a:lvl5pPr marL="1463040" indent="0">
              <a:buNone/>
              <a:defRPr sz="1280">
                <a:solidFill>
                  <a:schemeClr val="tx1">
                    <a:tint val="75000"/>
                  </a:schemeClr>
                </a:solidFill>
              </a:defRPr>
            </a:lvl5pPr>
            <a:lvl6pPr marL="1828800" indent="0">
              <a:buNone/>
              <a:defRPr sz="1280">
                <a:solidFill>
                  <a:schemeClr val="tx1">
                    <a:tint val="75000"/>
                  </a:schemeClr>
                </a:solidFill>
              </a:defRPr>
            </a:lvl6pPr>
            <a:lvl7pPr marL="2194560" indent="0">
              <a:buNone/>
              <a:defRPr sz="1280">
                <a:solidFill>
                  <a:schemeClr val="tx1">
                    <a:tint val="75000"/>
                  </a:schemeClr>
                </a:solidFill>
              </a:defRPr>
            </a:lvl7pPr>
            <a:lvl8pPr marL="2560320" indent="0">
              <a:buNone/>
              <a:defRPr sz="1280">
                <a:solidFill>
                  <a:schemeClr val="tx1">
                    <a:tint val="75000"/>
                  </a:schemeClr>
                </a:solidFill>
              </a:defRPr>
            </a:lvl8pPr>
            <a:lvl9pPr marL="2926080" indent="0">
              <a:buNone/>
              <a:defRPr sz="12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6285BA-15C8-4ADD-B1DC-7113C583633D}" type="datetimeFigureOut">
              <a:rPr lang="en-US" smtClean="0"/>
              <a:t>9/30/2023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814239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2920" y="2677584"/>
            <a:ext cx="310896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703320" y="2677584"/>
            <a:ext cx="310896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6285BA-15C8-4ADD-B1DC-7113C583633D}" type="datetimeFigureOut">
              <a:rPr lang="en-US" smtClean="0"/>
              <a:t>9/30/2023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165911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873" y="535519"/>
            <a:ext cx="6309360"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03874" y="2465706"/>
            <a:ext cx="3094672"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a:t>Click to edit Master text styles</a:t>
            </a:r>
          </a:p>
        </p:txBody>
      </p:sp>
      <p:sp>
        <p:nvSpPr>
          <p:cNvPr id="4" name="Content Placeholder 3"/>
          <p:cNvSpPr>
            <a:spLocks noGrp="1"/>
          </p:cNvSpPr>
          <p:nvPr>
            <p:ph sz="half" idx="2"/>
          </p:nvPr>
        </p:nvSpPr>
        <p:spPr>
          <a:xfrm>
            <a:off x="503874" y="3674110"/>
            <a:ext cx="309467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703320" y="2465706"/>
            <a:ext cx="3109913"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a:t>Click to edit Master text styles</a:t>
            </a:r>
          </a:p>
        </p:txBody>
      </p:sp>
      <p:sp>
        <p:nvSpPr>
          <p:cNvPr id="6" name="Content Placeholder 5"/>
          <p:cNvSpPr>
            <a:spLocks noGrp="1"/>
          </p:cNvSpPr>
          <p:nvPr>
            <p:ph sz="quarter" idx="4"/>
          </p:nvPr>
        </p:nvSpPr>
        <p:spPr>
          <a:xfrm>
            <a:off x="3703320" y="3674110"/>
            <a:ext cx="3109913"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6285BA-15C8-4ADD-B1DC-7113C583633D}" type="datetimeFigureOut">
              <a:rPr lang="en-US" smtClean="0"/>
              <a:t>9/30/2023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3905607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6285BA-15C8-4ADD-B1DC-7113C583633D}" type="datetimeFigureOut">
              <a:rPr lang="en-US" smtClean="0"/>
              <a:t>9/30/2023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216156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6285BA-15C8-4ADD-B1DC-7113C583633D}" type="datetimeFigureOut">
              <a:rPr lang="en-US" smtClean="0"/>
              <a:t>9/30/2023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1499841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a:t>Click to edit Master title style</a:t>
            </a:r>
            <a:endParaRPr lang="en-US" dirty="0"/>
          </a:p>
        </p:txBody>
      </p:sp>
      <p:sp>
        <p:nvSpPr>
          <p:cNvPr id="3" name="Content Placeholder 2"/>
          <p:cNvSpPr>
            <a:spLocks noGrp="1"/>
          </p:cNvSpPr>
          <p:nvPr>
            <p:ph idx="1"/>
          </p:nvPr>
        </p:nvSpPr>
        <p:spPr>
          <a:xfrm>
            <a:off x="3109913" y="1448226"/>
            <a:ext cx="3703320" cy="7147983"/>
          </a:xfrm>
        </p:spPr>
        <p:txBody>
          <a:bodyPr/>
          <a:lstStyle>
            <a:lvl1pPr>
              <a:defRPr sz="2560"/>
            </a:lvl1pPr>
            <a:lvl2pPr>
              <a:defRPr sz="2240"/>
            </a:lvl2pPr>
            <a:lvl3pPr>
              <a:defRPr sz="192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9E6285BA-15C8-4ADD-B1DC-7113C583633D}" type="datetimeFigureOut">
              <a:rPr lang="en-US" smtClean="0"/>
              <a:t>9/30/2023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3328880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a:t>Click to edit Master title style</a:t>
            </a:r>
            <a:endParaRPr lang="en-US" dirty="0"/>
          </a:p>
        </p:txBody>
      </p:sp>
      <p:sp>
        <p:nvSpPr>
          <p:cNvPr id="3" name="Picture Placeholder 2"/>
          <p:cNvSpPr>
            <a:spLocks noGrp="1" noChangeAspect="1"/>
          </p:cNvSpPr>
          <p:nvPr>
            <p:ph type="pic" idx="1"/>
          </p:nvPr>
        </p:nvSpPr>
        <p:spPr>
          <a:xfrm>
            <a:off x="3109913" y="1448226"/>
            <a:ext cx="3703320" cy="7147983"/>
          </a:xfrm>
        </p:spPr>
        <p:txBody>
          <a:bodyPr anchor="t"/>
          <a:lstStyle>
            <a:lvl1pPr marL="0" indent="0">
              <a:buNone/>
              <a:defRPr sz="2560"/>
            </a:lvl1pPr>
            <a:lvl2pPr marL="365760" indent="0">
              <a:buNone/>
              <a:defRPr sz="2240"/>
            </a:lvl2pPr>
            <a:lvl3pPr marL="731520" indent="0">
              <a:buNone/>
              <a:defRPr sz="1920"/>
            </a:lvl3pPr>
            <a:lvl4pPr marL="1097280" indent="0">
              <a:buNone/>
              <a:defRPr sz="1600"/>
            </a:lvl4pPr>
            <a:lvl5pPr marL="1463040" indent="0">
              <a:buNone/>
              <a:defRPr sz="1600"/>
            </a:lvl5pPr>
            <a:lvl6pPr marL="1828800" indent="0">
              <a:buNone/>
              <a:defRPr sz="1600"/>
            </a:lvl6pPr>
            <a:lvl7pPr marL="2194560" indent="0">
              <a:buNone/>
              <a:defRPr sz="1600"/>
            </a:lvl7pPr>
            <a:lvl8pPr marL="2560320" indent="0">
              <a:buNone/>
              <a:defRPr sz="1600"/>
            </a:lvl8pPr>
            <a:lvl9pPr marL="292608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9E6285BA-15C8-4ADD-B1DC-7113C583633D}" type="datetimeFigureOut">
              <a:rPr lang="en-US" smtClean="0"/>
              <a:t>9/30/2023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B712B0-FBE2-4AE4-97A3-DFB76AABD909}" type="slidenum">
              <a:rPr lang="en-US" smtClean="0"/>
              <a:t>‹#›</a:t>
            </a:fld>
            <a:endParaRPr lang="en-US"/>
          </a:p>
        </p:txBody>
      </p:sp>
    </p:spTree>
    <p:extLst>
      <p:ext uri="{BB962C8B-B14F-4D97-AF65-F5344CB8AC3E}">
        <p14:creationId xmlns:p14="http://schemas.microsoft.com/office/powerpoint/2010/main" val="29798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535519"/>
            <a:ext cx="6309360"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2677584"/>
            <a:ext cx="6309360"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02920" y="9322649"/>
            <a:ext cx="1645920" cy="535517"/>
          </a:xfrm>
          <a:prstGeom prst="rect">
            <a:avLst/>
          </a:prstGeom>
        </p:spPr>
        <p:txBody>
          <a:bodyPr vert="horz" lIns="91440" tIns="45720" rIns="91440" bIns="45720" rtlCol="0" anchor="ctr"/>
          <a:lstStyle>
            <a:lvl1pPr algn="l">
              <a:defRPr sz="960">
                <a:solidFill>
                  <a:schemeClr val="tx1">
                    <a:tint val="75000"/>
                  </a:schemeClr>
                </a:solidFill>
              </a:defRPr>
            </a:lvl1pPr>
          </a:lstStyle>
          <a:p>
            <a:fld id="{9E6285BA-15C8-4ADD-B1DC-7113C583633D}" type="datetimeFigureOut">
              <a:rPr lang="en-US" smtClean="0"/>
              <a:t>9/30/2023</a:t>
            </a:fld>
            <a:endParaRPr lang="en-US"/>
          </a:p>
        </p:txBody>
      </p:sp>
      <p:sp>
        <p:nvSpPr>
          <p:cNvPr id="5" name="Footer Placeholder 4"/>
          <p:cNvSpPr>
            <a:spLocks noGrp="1"/>
          </p:cNvSpPr>
          <p:nvPr>
            <p:ph type="ftr" sz="quarter" idx="3"/>
          </p:nvPr>
        </p:nvSpPr>
        <p:spPr>
          <a:xfrm>
            <a:off x="2423160" y="9322649"/>
            <a:ext cx="2468880" cy="535517"/>
          </a:xfrm>
          <a:prstGeom prst="rect">
            <a:avLst/>
          </a:prstGeom>
        </p:spPr>
        <p:txBody>
          <a:bodyPr vert="horz" lIns="91440" tIns="45720" rIns="91440" bIns="45720" rtlCol="0" anchor="ctr"/>
          <a:lstStyle>
            <a:lvl1pPr algn="ctr">
              <a:defRPr sz="9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66360" y="9322649"/>
            <a:ext cx="1645920" cy="535517"/>
          </a:xfrm>
          <a:prstGeom prst="rect">
            <a:avLst/>
          </a:prstGeom>
        </p:spPr>
        <p:txBody>
          <a:bodyPr vert="horz" lIns="91440" tIns="45720" rIns="91440" bIns="45720" rtlCol="0" anchor="ctr"/>
          <a:lstStyle>
            <a:lvl1pPr algn="r">
              <a:defRPr sz="960">
                <a:solidFill>
                  <a:schemeClr val="tx1">
                    <a:tint val="75000"/>
                  </a:schemeClr>
                </a:solidFill>
              </a:defRPr>
            </a:lvl1pPr>
          </a:lstStyle>
          <a:p>
            <a:fld id="{42B712B0-FBE2-4AE4-97A3-DFB76AABD909}" type="slidenum">
              <a:rPr lang="en-US" smtClean="0"/>
              <a:t>‹#›</a:t>
            </a:fld>
            <a:endParaRPr lang="en-US"/>
          </a:p>
        </p:txBody>
      </p:sp>
    </p:spTree>
    <p:extLst>
      <p:ext uri="{BB962C8B-B14F-4D97-AF65-F5344CB8AC3E}">
        <p14:creationId xmlns:p14="http://schemas.microsoft.com/office/powerpoint/2010/main" val="3009279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31520" rtl="0" eaLnBrk="1" latinLnBrk="0" hangingPunct="1">
        <a:lnSpc>
          <a:spcPct val="90000"/>
        </a:lnSpc>
        <a:spcBef>
          <a:spcPct val="0"/>
        </a:spcBef>
        <a:buNone/>
        <a:defRPr sz="3520" kern="1200">
          <a:solidFill>
            <a:schemeClr val="tx1"/>
          </a:solidFill>
          <a:latin typeface="+mj-lt"/>
          <a:ea typeface="+mj-ea"/>
          <a:cs typeface="+mj-cs"/>
        </a:defRPr>
      </a:lvl1pPr>
    </p:titleStyle>
    <p:bodyStyle>
      <a:lvl1pPr marL="182880" indent="-182880" algn="l" defTabSz="731520" rtl="0" eaLnBrk="1" latinLnBrk="0" hangingPunct="1">
        <a:lnSpc>
          <a:spcPct val="90000"/>
        </a:lnSpc>
        <a:spcBef>
          <a:spcPts val="800"/>
        </a:spcBef>
        <a:buFont typeface="Arial" panose="020B0604020202020204" pitchFamily="34" charset="0"/>
        <a:buChar char="•"/>
        <a:defRPr sz="2240" kern="1200">
          <a:solidFill>
            <a:schemeClr val="tx1"/>
          </a:solidFill>
          <a:latin typeface="+mn-lt"/>
          <a:ea typeface="+mn-ea"/>
          <a:cs typeface="+mn-cs"/>
        </a:defRPr>
      </a:lvl1pPr>
      <a:lvl2pPr marL="548640" indent="-182880" algn="l" defTabSz="731520" rtl="0" eaLnBrk="1" latinLnBrk="0" hangingPunct="1">
        <a:lnSpc>
          <a:spcPct val="90000"/>
        </a:lnSpc>
        <a:spcBef>
          <a:spcPts val="400"/>
        </a:spcBef>
        <a:buFont typeface="Arial" panose="020B0604020202020204" pitchFamily="34" charset="0"/>
        <a:buChar char="•"/>
        <a:defRPr sz="1920" kern="1200">
          <a:solidFill>
            <a:schemeClr val="tx1"/>
          </a:solidFill>
          <a:latin typeface="+mn-lt"/>
          <a:ea typeface="+mn-ea"/>
          <a:cs typeface="+mn-cs"/>
        </a:defRPr>
      </a:lvl2pPr>
      <a:lvl3pPr marL="914400" indent="-182880" algn="l" defTabSz="73152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12801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4pPr>
      <a:lvl5pPr marL="164592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5pPr>
      <a:lvl6pPr marL="201168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6pPr>
      <a:lvl7pPr marL="237744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7pPr>
      <a:lvl8pPr marL="274320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8pPr>
      <a:lvl9pPr marL="31089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9pPr>
    </p:bodyStyle>
    <p:otherStyle>
      <a:defPPr>
        <a:defRPr lang="en-US"/>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F928DADA-9022-4111-B84D-50A3664E10C7}"/>
              </a:ext>
            </a:extLst>
          </p:cNvPr>
          <p:cNvGraphicFramePr>
            <a:graphicFrameLocks noGrp="1"/>
          </p:cNvGraphicFramePr>
          <p:nvPr>
            <p:extLst>
              <p:ext uri="{D42A27DB-BD31-4B8C-83A1-F6EECF244321}">
                <p14:modId xmlns:p14="http://schemas.microsoft.com/office/powerpoint/2010/main" val="3904730391"/>
              </p:ext>
            </p:extLst>
          </p:nvPr>
        </p:nvGraphicFramePr>
        <p:xfrm>
          <a:off x="84084" y="833395"/>
          <a:ext cx="7115502" cy="2473960"/>
        </p:xfrm>
        <a:graphic>
          <a:graphicData uri="http://schemas.openxmlformats.org/drawingml/2006/table">
            <a:tbl>
              <a:tblPr firstRow="1" bandRow="1">
                <a:tableStyleId>{8EC20E35-A176-4012-BC5E-935CFFF8708E}</a:tableStyleId>
              </a:tblPr>
              <a:tblGrid>
                <a:gridCol w="1223423">
                  <a:extLst>
                    <a:ext uri="{9D8B030D-6E8A-4147-A177-3AD203B41FA5}">
                      <a16:colId xmlns:a16="http://schemas.microsoft.com/office/drawing/2014/main" val="3325195841"/>
                    </a:ext>
                  </a:extLst>
                </a:gridCol>
                <a:gridCol w="1057321">
                  <a:extLst>
                    <a:ext uri="{9D8B030D-6E8A-4147-A177-3AD203B41FA5}">
                      <a16:colId xmlns:a16="http://schemas.microsoft.com/office/drawing/2014/main" val="254642612"/>
                    </a:ext>
                  </a:extLst>
                </a:gridCol>
                <a:gridCol w="1019503">
                  <a:extLst>
                    <a:ext uri="{9D8B030D-6E8A-4147-A177-3AD203B41FA5}">
                      <a16:colId xmlns:a16="http://schemas.microsoft.com/office/drawing/2014/main" val="59311040"/>
                    </a:ext>
                  </a:extLst>
                </a:gridCol>
                <a:gridCol w="1650124">
                  <a:extLst>
                    <a:ext uri="{9D8B030D-6E8A-4147-A177-3AD203B41FA5}">
                      <a16:colId xmlns:a16="http://schemas.microsoft.com/office/drawing/2014/main" val="182509170"/>
                    </a:ext>
                  </a:extLst>
                </a:gridCol>
                <a:gridCol w="1082566">
                  <a:extLst>
                    <a:ext uri="{9D8B030D-6E8A-4147-A177-3AD203B41FA5}">
                      <a16:colId xmlns:a16="http://schemas.microsoft.com/office/drawing/2014/main" val="2743666425"/>
                    </a:ext>
                  </a:extLst>
                </a:gridCol>
                <a:gridCol w="1082565">
                  <a:extLst>
                    <a:ext uri="{9D8B030D-6E8A-4147-A177-3AD203B41FA5}">
                      <a16:colId xmlns:a16="http://schemas.microsoft.com/office/drawing/2014/main" val="1980839223"/>
                    </a:ext>
                  </a:extLst>
                </a:gridCol>
              </a:tblGrid>
              <a:tr h="370840">
                <a:tc>
                  <a:txBody>
                    <a:bodyPr/>
                    <a:lstStyle/>
                    <a:p>
                      <a:pPr algn="ctr"/>
                      <a:r>
                        <a:rPr lang="en-US" sz="1200" dirty="0">
                          <a:latin typeface="Arial" panose="020B0604020202020204" pitchFamily="34" charset="0"/>
                          <a:cs typeface="Arial" panose="020B0604020202020204" pitchFamily="34" charset="0"/>
                        </a:rPr>
                        <a:t>Study ID</a:t>
                      </a:r>
                    </a:p>
                  </a:txBody>
                  <a:tcPr/>
                </a:tc>
                <a:tc>
                  <a:txBody>
                    <a:bodyPr/>
                    <a:lstStyle/>
                    <a:p>
                      <a:pPr algn="ctr"/>
                      <a:r>
                        <a:rPr lang="en-US" sz="1200" kern="1200" dirty="0">
                          <a:solidFill>
                            <a:schemeClr val="bg1"/>
                          </a:solidFill>
                          <a:latin typeface="Arial" panose="020B0604020202020204" pitchFamily="34" charset="0"/>
                          <a:ea typeface="+mn-ea"/>
                          <a:cs typeface="Arial" panose="020B0604020202020204" pitchFamily="34" charset="0"/>
                        </a:rPr>
                        <a:t>Species</a:t>
                      </a:r>
                    </a:p>
                  </a:txBody>
                  <a:tcPr/>
                </a:tc>
                <a:tc>
                  <a:txBody>
                    <a:bodyPr/>
                    <a:lstStyle/>
                    <a:p>
                      <a:pPr algn="ctr"/>
                      <a:r>
                        <a:rPr lang="en-US" sz="1200" dirty="0">
                          <a:latin typeface="Arial" panose="020B0604020202020204" pitchFamily="34" charset="0"/>
                          <a:cs typeface="Arial" panose="020B0604020202020204" pitchFamily="34" charset="0"/>
                        </a:rPr>
                        <a:t>Route </a:t>
                      </a:r>
                    </a:p>
                  </a:txBody>
                  <a:tcPr/>
                </a:tc>
                <a:tc>
                  <a:txBody>
                    <a:bodyPr/>
                    <a:lstStyle/>
                    <a:p>
                      <a:pPr algn="ctr"/>
                      <a:r>
                        <a:rPr lang="en-US" sz="1200" dirty="0">
                          <a:latin typeface="Arial" panose="020B0604020202020204" pitchFamily="34" charset="0"/>
                          <a:cs typeface="Arial" panose="020B0604020202020204" pitchFamily="34" charset="0"/>
                        </a:rPr>
                        <a:t>Dose</a:t>
                      </a:r>
                    </a:p>
                  </a:txBody>
                  <a:tcPr/>
                </a:tc>
                <a:tc gridSpan="2">
                  <a:txBody>
                    <a:bodyPr/>
                    <a:lstStyle/>
                    <a:p>
                      <a:pPr algn="ctr"/>
                      <a:r>
                        <a:rPr lang="en-US" sz="1200" dirty="0">
                          <a:latin typeface="Arial" panose="020B0604020202020204" pitchFamily="34" charset="0"/>
                          <a:cs typeface="Arial" panose="020B0604020202020204" pitchFamily="34" charset="0"/>
                        </a:rPr>
                        <a:t>Observation</a:t>
                      </a:r>
                    </a:p>
                  </a:txBody>
                  <a:tcPr/>
                </a:tc>
                <a:tc hMerge="1">
                  <a:txBody>
                    <a:bodyPr/>
                    <a:lstStyle/>
                    <a:p>
                      <a:pPr algn="ctr"/>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60612501"/>
                  </a:ext>
                </a:extLst>
              </a:tr>
              <a:tr h="174547">
                <a:tc>
                  <a:txBody>
                    <a:bodyPr/>
                    <a:lstStyle/>
                    <a:p>
                      <a:pPr algn="ctr"/>
                      <a:r>
                        <a:rPr lang="en-US" sz="1200" dirty="0">
                          <a:latin typeface="Arial" panose="020B0604020202020204" pitchFamily="34" charset="0"/>
                          <a:cs typeface="Arial" panose="020B0604020202020204" pitchFamily="34" charset="0"/>
                        </a:rPr>
                        <a:t>Acute MTD (single dose</a:t>
                      </a:r>
                      <a:r>
                        <a:rPr lang="el-GR" sz="1200" baseline="30000" dirty="0">
                          <a:latin typeface="Arial" panose="020B0604020202020204" pitchFamily="34" charset="0"/>
                          <a:cs typeface="Arial" panose="020B0604020202020204" pitchFamily="34" charset="0"/>
                        </a:rPr>
                        <a:t>α</a:t>
                      </a:r>
                      <a:r>
                        <a:rPr lang="en-US" sz="1200" dirty="0">
                          <a:latin typeface="Arial" panose="020B0604020202020204" pitchFamily="34" charset="0"/>
                          <a:cs typeface="Arial" panose="020B0604020202020204" pitchFamily="34" charset="0"/>
                        </a:rPr>
                        <a:t>)</a:t>
                      </a:r>
                    </a:p>
                  </a:txBody>
                  <a:tcPr/>
                </a:tc>
                <a:tc>
                  <a:txBody>
                    <a:bodyPr/>
                    <a:lstStyle/>
                    <a:p>
                      <a:pPr algn="ctr"/>
                      <a:r>
                        <a:rPr lang="en-US" sz="1200" dirty="0">
                          <a:latin typeface="Arial" panose="020B0604020202020204" pitchFamily="34" charset="0"/>
                          <a:cs typeface="Arial" panose="020B0604020202020204" pitchFamily="34" charset="0"/>
                        </a:rPr>
                        <a:t>Rats </a:t>
                      </a:r>
                    </a:p>
                    <a:p>
                      <a:pPr algn="ctr"/>
                      <a:r>
                        <a:rPr lang="en-US" sz="1200" dirty="0">
                          <a:latin typeface="Arial" panose="020B0604020202020204" pitchFamily="34" charset="0"/>
                          <a:cs typeface="Arial" panose="020B0604020202020204" pitchFamily="34" charset="0"/>
                        </a:rPr>
                        <a:t>(</a:t>
                      </a:r>
                      <a:r>
                        <a:rPr lang="en-US" sz="1200" kern="1200" dirty="0">
                          <a:solidFill>
                            <a:schemeClr val="dk1"/>
                          </a:solidFill>
                          <a:effectLst/>
                          <a:latin typeface="Arial" panose="020B0604020202020204" pitchFamily="34" charset="0"/>
                          <a:ea typeface="+mn-ea"/>
                          <a:cs typeface="Arial" panose="020B0604020202020204" pitchFamily="34" charset="0"/>
                        </a:rPr>
                        <a:t>20/sex)</a:t>
                      </a:r>
                      <a:endParaRPr lang="en-US" sz="1200" dirty="0">
                        <a:latin typeface="Arial" panose="020B0604020202020204" pitchFamily="34" charset="0"/>
                        <a:cs typeface="Arial" panose="020B0604020202020204" pitchFamily="34" charset="0"/>
                      </a:endParaRPr>
                    </a:p>
                  </a:txBody>
                  <a:tcPr/>
                </a:tc>
                <a:tc>
                  <a:txBody>
                    <a:bodyPr/>
                    <a:lstStyle/>
                    <a:p>
                      <a:pPr algn="ctr"/>
                      <a:r>
                        <a:rPr lang="en-US" sz="1200" dirty="0">
                          <a:latin typeface="Arial" panose="020B0604020202020204" pitchFamily="34" charset="0"/>
                          <a:cs typeface="Arial" panose="020B0604020202020204" pitchFamily="34" charset="0"/>
                        </a:rPr>
                        <a:t>IV infusion (20 mL/kg/hour)</a:t>
                      </a:r>
                    </a:p>
                  </a:txBody>
                  <a:tcPr/>
                </a:tc>
                <a:tc>
                  <a:txBody>
                    <a:bodyPr/>
                    <a:lstStyle/>
                    <a:p>
                      <a:pPr algn="ctr"/>
                      <a:r>
                        <a:rPr lang="en-US" sz="1200" dirty="0">
                          <a:latin typeface="Arial" panose="020B0604020202020204" pitchFamily="34" charset="0"/>
                          <a:cs typeface="Arial" panose="020B0604020202020204" pitchFamily="34" charset="0"/>
                        </a:rPr>
                        <a:t>1.5, 3 or 6 mg/kg</a:t>
                      </a:r>
                    </a:p>
                  </a:txBody>
                  <a:tcPr/>
                </a:tc>
                <a:tc>
                  <a:txBody>
                    <a:bodyPr/>
                    <a:lstStyle/>
                    <a:p>
                      <a:pPr algn="ctr"/>
                      <a:r>
                        <a:rPr lang="en-US" sz="1200" dirty="0">
                          <a:latin typeface="Arial" panose="020B0604020202020204" pitchFamily="34" charset="0"/>
                          <a:cs typeface="Arial" panose="020B0604020202020204" pitchFamily="34" charset="0"/>
                        </a:rPr>
                        <a:t>Mortality (five females at 6 mg/kg)</a:t>
                      </a:r>
                    </a:p>
                  </a:txBody>
                  <a:tcPr/>
                </a:tc>
                <a:tc>
                  <a:txBody>
                    <a:bodyPr/>
                    <a:lstStyle/>
                    <a:p>
                      <a:pPr algn="ctr"/>
                      <a:r>
                        <a:rPr lang="en-US" sz="1200" dirty="0">
                          <a:latin typeface="Arial" panose="020B0604020202020204" pitchFamily="34" charset="0"/>
                          <a:cs typeface="Arial" panose="020B0604020202020204" pitchFamily="34" charset="0"/>
                        </a:rPr>
                        <a:t>Liver &amp; kidney toxicity</a:t>
                      </a:r>
                      <a:r>
                        <a:rPr lang="el-GR" sz="1200" baseline="30000" dirty="0">
                          <a:latin typeface="Arial" panose="020B0604020202020204" pitchFamily="34" charset="0"/>
                          <a:cs typeface="Arial" panose="020B0604020202020204" pitchFamily="34" charset="0"/>
                        </a:rPr>
                        <a:t>γ</a:t>
                      </a:r>
                      <a:endParaRPr lang="en-US" sz="1200" baseline="30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7492449"/>
                  </a:ext>
                </a:extLst>
              </a:tr>
              <a:tr h="370840">
                <a:tc>
                  <a:txBody>
                    <a:bodyPr/>
                    <a:lstStyle/>
                    <a:p>
                      <a:pPr algn="ctr"/>
                      <a:r>
                        <a:rPr lang="en-US" sz="1200" dirty="0">
                          <a:latin typeface="Arial" panose="020B0604020202020204" pitchFamily="34" charset="0"/>
                          <a:cs typeface="Arial" panose="020B0604020202020204" pitchFamily="34" charset="0"/>
                        </a:rPr>
                        <a:t>Toxicity and Toxicokinetic (daily dose</a:t>
                      </a:r>
                      <a:r>
                        <a:rPr lang="el-GR" sz="1200" baseline="300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a:t>
                      </a:r>
                    </a:p>
                  </a:txBody>
                  <a:tcPr/>
                </a:tc>
                <a:tc>
                  <a:txBody>
                    <a:bodyPr/>
                    <a:lstStyle/>
                    <a:p>
                      <a:pPr algn="ctr"/>
                      <a:r>
                        <a:rPr lang="en-US" sz="1200" dirty="0">
                          <a:latin typeface="Arial" panose="020B0604020202020204" pitchFamily="34" charset="0"/>
                          <a:cs typeface="Arial" panose="020B0604020202020204" pitchFamily="34" charset="0"/>
                        </a:rPr>
                        <a:t>Rats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(88 males; 100 females)</a:t>
                      </a:r>
                    </a:p>
                  </a:txBody>
                  <a:tcPr/>
                </a:tc>
                <a:tc>
                  <a:txBody>
                    <a:bodyPr/>
                    <a:lstStyle/>
                    <a:p>
                      <a:pPr marL="0" marR="0" lvl="0" indent="0" algn="ctr" defTabSz="73152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IV infusion (20 mL/kg/hour)</a:t>
                      </a:r>
                    </a:p>
                    <a:p>
                      <a:pPr algn="ctr"/>
                      <a:endParaRPr lang="en-US" sz="1200" dirty="0">
                        <a:latin typeface="Arial" panose="020B0604020202020204" pitchFamily="34" charset="0"/>
                        <a:cs typeface="Arial" panose="020B0604020202020204" pitchFamily="34" charset="0"/>
                      </a:endParaRPr>
                    </a:p>
                  </a:txBody>
                  <a:tcPr/>
                </a:tc>
                <a:tc>
                  <a:txBody>
                    <a:bodyPr/>
                    <a:lstStyle/>
                    <a:p>
                      <a:pPr algn="ctr"/>
                      <a:r>
                        <a:rPr lang="en-US" sz="1200" dirty="0">
                          <a:latin typeface="Arial" panose="020B0604020202020204" pitchFamily="34" charset="0"/>
                          <a:cs typeface="Arial" panose="020B0604020202020204" pitchFamily="34" charset="0"/>
                        </a:rPr>
                        <a:t>1, 2 or 4 mg/kg </a:t>
                      </a:r>
                    </a:p>
                    <a:p>
                      <a:pPr algn="ctr"/>
                      <a:r>
                        <a:rPr lang="en-US" sz="1200" dirty="0">
                          <a:latin typeface="Arial" panose="020B0604020202020204" pitchFamily="34" charset="0"/>
                          <a:cs typeface="Arial" panose="020B0604020202020204" pitchFamily="34" charset="0"/>
                        </a:rPr>
                        <a:t>(male); 0.5, 1 or 2 mg/kg (female)</a:t>
                      </a:r>
                    </a:p>
                  </a:txBody>
                  <a:tcPr/>
                </a:tc>
                <a:tc gridSpan="2">
                  <a:txBody>
                    <a:bodyPr/>
                    <a:lstStyle/>
                    <a:p>
                      <a:pPr marL="0" marR="0" lvl="0" indent="0" algn="ctr" defTabSz="73152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effectLst/>
                          <a:latin typeface="Arial" panose="020B0604020202020204" pitchFamily="34" charset="0"/>
                          <a:ea typeface="+mn-ea"/>
                          <a:cs typeface="Arial" panose="020B0604020202020204" pitchFamily="34" charset="0"/>
                        </a:rPr>
                        <a:t>well tolerated for both male and female</a:t>
                      </a:r>
                      <a:r>
                        <a:rPr lang="el-GR" sz="1200" kern="1200" baseline="30000" dirty="0">
                          <a:solidFill>
                            <a:schemeClr val="dk1"/>
                          </a:solidFill>
                          <a:effectLst/>
                          <a:latin typeface="Arial" panose="020B0604020202020204" pitchFamily="34" charset="0"/>
                          <a:ea typeface="+mn-ea"/>
                          <a:cs typeface="Arial" panose="020B0604020202020204" pitchFamily="34" charset="0"/>
                        </a:rPr>
                        <a:t>δ</a:t>
                      </a:r>
                      <a:endParaRPr lang="en-US" sz="1200" baseline="30000" dirty="0">
                        <a:latin typeface="Arial" panose="020B0604020202020204" pitchFamily="34" charset="0"/>
                        <a:cs typeface="Arial" panose="020B0604020202020204" pitchFamily="34" charset="0"/>
                      </a:endParaRPr>
                    </a:p>
                  </a:txBody>
                  <a:tcPr/>
                </a:tc>
                <a:tc hMerge="1">
                  <a:txBody>
                    <a:bodyPr/>
                    <a:lstStyle/>
                    <a:p>
                      <a:pPr algn="ctr"/>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56135229"/>
                  </a:ext>
                </a:extLst>
              </a:tr>
              <a:tr h="370840">
                <a:tc>
                  <a:txBody>
                    <a:bodyPr/>
                    <a:lstStyle/>
                    <a:p>
                      <a:pPr marL="0" marR="0" lvl="0" indent="0" algn="ctr" defTabSz="73152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Acute MTD (single dose on days 1,3,5</a:t>
                      </a:r>
                      <a:r>
                        <a:rPr lang="el-GR" sz="1200" baseline="30000" dirty="0">
                          <a:latin typeface="Arial" panose="020B0604020202020204" pitchFamily="34" charset="0"/>
                          <a:cs typeface="Arial" panose="020B0604020202020204" pitchFamily="34" charset="0"/>
                        </a:rPr>
                        <a:t>α</a:t>
                      </a:r>
                      <a:r>
                        <a:rPr lang="en-US" sz="1200" dirty="0">
                          <a:latin typeface="Arial" panose="020B0604020202020204" pitchFamily="34" charset="0"/>
                          <a:cs typeface="Arial" panose="020B0604020202020204" pitchFamily="34" charset="0"/>
                        </a:rPr>
                        <a:t>)</a:t>
                      </a:r>
                    </a:p>
                  </a:txBody>
                  <a:tcPr/>
                </a:tc>
                <a:tc>
                  <a:txBody>
                    <a:bodyPr/>
                    <a:lstStyle/>
                    <a:p>
                      <a:pPr marL="0" marR="0" lvl="0" indent="0" algn="ctr" defTabSz="73152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Beagle Dogs (</a:t>
                      </a:r>
                      <a:r>
                        <a:rPr lang="en-US" sz="1200" kern="1200" dirty="0">
                          <a:solidFill>
                            <a:schemeClr val="dk1"/>
                          </a:solidFill>
                          <a:effectLst/>
                          <a:latin typeface="Arial" panose="020B0604020202020204" pitchFamily="34" charset="0"/>
                          <a:ea typeface="+mn-ea"/>
                          <a:cs typeface="Arial" panose="020B0604020202020204" pitchFamily="34" charset="0"/>
                        </a:rPr>
                        <a:t>4/sex)</a:t>
                      </a:r>
                      <a:endParaRPr lang="en-US" sz="1200" dirty="0">
                        <a:latin typeface="Arial" panose="020B0604020202020204" pitchFamily="34" charset="0"/>
                        <a:cs typeface="Arial" panose="020B0604020202020204" pitchFamily="34" charset="0"/>
                      </a:endParaRPr>
                    </a:p>
                    <a:p>
                      <a:pPr algn="ctr"/>
                      <a:endParaRPr lang="en-US" sz="1200" dirty="0">
                        <a:latin typeface="Arial" panose="020B0604020202020204" pitchFamily="34" charset="0"/>
                        <a:cs typeface="Arial" panose="020B0604020202020204" pitchFamily="34" charset="0"/>
                      </a:endParaRPr>
                    </a:p>
                  </a:txBody>
                  <a:tcPr/>
                </a:tc>
                <a:tc>
                  <a:txBody>
                    <a:bodyPr/>
                    <a:lstStyle/>
                    <a:p>
                      <a:pPr algn="ctr"/>
                      <a:r>
                        <a:rPr lang="en-US" sz="1200" dirty="0">
                          <a:latin typeface="Arial" panose="020B0604020202020204" pitchFamily="34" charset="0"/>
                          <a:cs typeface="Arial" panose="020B0604020202020204" pitchFamily="34" charset="0"/>
                        </a:rPr>
                        <a:t>IV infusion (30 min)</a:t>
                      </a:r>
                    </a:p>
                  </a:txBody>
                  <a:tcPr/>
                </a:tc>
                <a:tc>
                  <a:txBody>
                    <a:bodyPr/>
                    <a:lstStyle/>
                    <a:p>
                      <a:pPr algn="ctr"/>
                      <a:r>
                        <a:rPr lang="en-US" sz="1200" kern="1200" dirty="0">
                          <a:solidFill>
                            <a:schemeClr val="dk1"/>
                          </a:solidFill>
                          <a:effectLst/>
                          <a:latin typeface="Arial" panose="020B0604020202020204" pitchFamily="34" charset="0"/>
                          <a:ea typeface="+mn-ea"/>
                          <a:cs typeface="Arial" panose="020B0604020202020204" pitchFamily="34" charset="0"/>
                        </a:rPr>
                        <a:t>0.2, 0.4, and 0.8 mg/kg</a:t>
                      </a:r>
                      <a:endParaRPr lang="en-US" sz="1200" dirty="0">
                        <a:latin typeface="Arial" panose="020B0604020202020204" pitchFamily="34" charset="0"/>
                        <a:cs typeface="Arial" panose="020B0604020202020204" pitchFamily="34" charset="0"/>
                      </a:endParaRPr>
                    </a:p>
                  </a:txBody>
                  <a:tcPr/>
                </a:tc>
                <a:tc gridSpan="2">
                  <a:txBody>
                    <a:bodyPr/>
                    <a:lstStyle/>
                    <a:p>
                      <a:pPr algn="ctr"/>
                      <a:r>
                        <a:rPr lang="en-US" sz="1200" kern="1200" dirty="0">
                          <a:solidFill>
                            <a:schemeClr val="dk1"/>
                          </a:solidFill>
                          <a:effectLst/>
                          <a:latin typeface="Arial" panose="020B0604020202020204" pitchFamily="34" charset="0"/>
                          <a:ea typeface="+mn-ea"/>
                          <a:cs typeface="Arial" panose="020B0604020202020204" pitchFamily="34" charset="0"/>
                        </a:rPr>
                        <a:t>well tolerated for both male and female</a:t>
                      </a:r>
                      <a:r>
                        <a:rPr lang="el-GR" sz="1200" kern="1200" baseline="30000" dirty="0">
                          <a:solidFill>
                            <a:schemeClr val="dk1"/>
                          </a:solidFill>
                          <a:effectLst/>
                          <a:latin typeface="Arial" panose="020B0604020202020204" pitchFamily="34" charset="0"/>
                          <a:ea typeface="+mn-ea"/>
                          <a:cs typeface="Arial" panose="020B0604020202020204" pitchFamily="34" charset="0"/>
                        </a:rPr>
                        <a:t>ε</a:t>
                      </a:r>
                      <a:endParaRPr lang="en-US" sz="1200" baseline="30000" dirty="0">
                        <a:latin typeface="Arial" panose="020B0604020202020204" pitchFamily="34" charset="0"/>
                        <a:cs typeface="Arial" panose="020B0604020202020204" pitchFamily="34" charset="0"/>
                      </a:endParaRPr>
                    </a:p>
                  </a:txBody>
                  <a:tcPr/>
                </a:tc>
                <a:tc hMerge="1">
                  <a:txBody>
                    <a:bodyPr/>
                    <a:lstStyle/>
                    <a:p>
                      <a:pPr algn="ctr"/>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50599942"/>
                  </a:ext>
                </a:extLst>
              </a:tr>
            </a:tbl>
          </a:graphicData>
        </a:graphic>
      </p:graphicFrame>
      <p:sp>
        <p:nvSpPr>
          <p:cNvPr id="4" name="TextBox 3">
            <a:extLst>
              <a:ext uri="{FF2B5EF4-FFF2-40B4-BE49-F238E27FC236}">
                <a16:creationId xmlns:a16="http://schemas.microsoft.com/office/drawing/2014/main" id="{DD96EFBC-5DB9-44B3-B979-5C76BA36EB74}"/>
              </a:ext>
            </a:extLst>
          </p:cNvPr>
          <p:cNvSpPr txBox="1"/>
          <p:nvPr/>
        </p:nvSpPr>
        <p:spPr>
          <a:xfrm>
            <a:off x="89338" y="3416331"/>
            <a:ext cx="7225861" cy="1200329"/>
          </a:xfrm>
          <a:prstGeom prst="rect">
            <a:avLst/>
          </a:prstGeom>
          <a:noFill/>
        </p:spPr>
        <p:txBody>
          <a:bodyPr wrap="square" rtlCol="0">
            <a:spAutoFit/>
          </a:bodyPr>
          <a:lstStyle/>
          <a:p>
            <a:r>
              <a:rPr lang="en-US" sz="900" baseline="30000" dirty="0">
                <a:latin typeface="Arial" panose="020B0604020202020204" pitchFamily="34" charset="0"/>
                <a:cs typeface="Arial" panose="020B0604020202020204" pitchFamily="34" charset="0"/>
              </a:rPr>
              <a:t>α </a:t>
            </a:r>
            <a:r>
              <a:rPr lang="en-US" sz="900" dirty="0">
                <a:latin typeface="Arial" panose="020B0604020202020204" pitchFamily="34" charset="0"/>
                <a:cs typeface="Arial" panose="020B0604020202020204" pitchFamily="34" charset="0"/>
              </a:rPr>
              <a:t>Single CK21 dose followed by a 14-day observation and recovery period.</a:t>
            </a:r>
          </a:p>
          <a:p>
            <a:r>
              <a:rPr lang="en-US" sz="900" baseline="30000" dirty="0">
                <a:latin typeface="Arial" panose="020B0604020202020204" pitchFamily="34" charset="0"/>
                <a:cs typeface="Arial" panose="020B0604020202020204" pitchFamily="34" charset="0"/>
              </a:rPr>
              <a:t>β </a:t>
            </a:r>
            <a:r>
              <a:rPr lang="en-US" sz="900" dirty="0">
                <a:latin typeface="Arial" panose="020B0604020202020204" pitchFamily="34" charset="0"/>
                <a:cs typeface="Arial" panose="020B0604020202020204" pitchFamily="34" charset="0"/>
              </a:rPr>
              <a:t>28 consecutive days of CK21 treatment followed by a 28-day observation and recovery period.</a:t>
            </a:r>
          </a:p>
          <a:p>
            <a:r>
              <a:rPr lang="en-US" sz="900" baseline="30000" dirty="0">
                <a:latin typeface="Arial" panose="020B0604020202020204" pitchFamily="34" charset="0"/>
                <a:cs typeface="Arial" panose="020B0604020202020204" pitchFamily="34" charset="0"/>
              </a:rPr>
              <a:t>γ </a:t>
            </a:r>
            <a:r>
              <a:rPr lang="en-US" sz="900" dirty="0">
                <a:latin typeface="Arial" panose="020B0604020202020204" pitchFamily="34" charset="0"/>
                <a:cs typeface="Arial" panose="020B0604020202020204" pitchFamily="34" charset="0"/>
              </a:rPr>
              <a:t>Increases of alanine aminotransferase, aspartate aminotransferase, total bilirubin, and alkaline phosphatase correlated with potential hepatotoxicity. Increases of urea and creatinine correlated with potential kidney toxicity. </a:t>
            </a:r>
          </a:p>
          <a:p>
            <a:r>
              <a:rPr lang="el-GR" sz="900" baseline="30000" dirty="0">
                <a:solidFill>
                  <a:schemeClr val="dk1"/>
                </a:solidFill>
                <a:latin typeface="Arial" panose="020B0604020202020204" pitchFamily="34" charset="0"/>
                <a:cs typeface="Arial" panose="020B0604020202020204" pitchFamily="34" charset="0"/>
              </a:rPr>
              <a:t>δ</a:t>
            </a:r>
            <a:r>
              <a:rPr lang="en-US" sz="900" baseline="30000" dirty="0">
                <a:solidFill>
                  <a:schemeClr val="dk1"/>
                </a:solidFill>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No treatment-related mortality, and no adverse effects in clinical signs: body weight, food consumption, ophthalmology, clinical pathology, organ weight of thymus, ovaries, uterus and spleen, gross findings of enlarged spleen and microscopic changes in bone marrow (sternum and femur), ovaries, spleen, liver, kidneys, lymph nodes (mandibular and mesenteric), and thymus.</a:t>
            </a:r>
          </a:p>
          <a:p>
            <a:r>
              <a:rPr lang="el-GR" sz="900" baseline="30000" dirty="0">
                <a:latin typeface="Arial" panose="020B0604020202020204" pitchFamily="34" charset="0"/>
                <a:cs typeface="Arial" panose="020B0604020202020204" pitchFamily="34" charset="0"/>
              </a:rPr>
              <a:t>ε</a:t>
            </a:r>
            <a:r>
              <a:rPr lang="en-US" sz="900" baseline="300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No test CK21-related effects on food consumption, hematology, coagulation, serum chemistry or macroscopic findings at necropsy. </a:t>
            </a:r>
          </a:p>
        </p:txBody>
      </p:sp>
      <p:sp>
        <p:nvSpPr>
          <p:cNvPr id="5" name="Rectangle 4">
            <a:extLst>
              <a:ext uri="{FF2B5EF4-FFF2-40B4-BE49-F238E27FC236}">
                <a16:creationId xmlns:a16="http://schemas.microsoft.com/office/drawing/2014/main" id="{E6639A24-1BD6-4E27-A1C3-4AB95E1121D5}"/>
              </a:ext>
            </a:extLst>
          </p:cNvPr>
          <p:cNvSpPr/>
          <p:nvPr/>
        </p:nvSpPr>
        <p:spPr>
          <a:xfrm>
            <a:off x="84084" y="4798367"/>
            <a:ext cx="6464183" cy="46166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Figure 1-source data1. Safety profile of CK21. Acute maximum tolerated dose (MTD) studies, toxicity and toxicokinetic studies on rats and beagle dogs. </a:t>
            </a:r>
          </a:p>
        </p:txBody>
      </p:sp>
    </p:spTree>
    <p:extLst>
      <p:ext uri="{BB962C8B-B14F-4D97-AF65-F5344CB8AC3E}">
        <p14:creationId xmlns:p14="http://schemas.microsoft.com/office/powerpoint/2010/main" val="290743270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5202</TotalTime>
  <Words>327</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Qiaomu Tian</dc:creator>
  <cp:lastModifiedBy>Qiaomu Tian</cp:lastModifiedBy>
  <cp:revision>187</cp:revision>
  <dcterms:created xsi:type="dcterms:W3CDTF">2020-03-31T19:58:52Z</dcterms:created>
  <dcterms:modified xsi:type="dcterms:W3CDTF">2023-09-30T20:43:12Z</dcterms:modified>
</cp:coreProperties>
</file>