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81" r:id="rId2"/>
  </p:sldIdLst>
  <p:sldSz cx="73152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Tim Tian" initials="TT" lastIdx="1" clrIdx="0">
    <p:extLst>
      <p:ext uri="{19B8F6BF-5375-455C-9EA6-DF929625EA0E}">
        <p15:presenceInfo xmlns:p15="http://schemas.microsoft.com/office/powerpoint/2012/main" userId="3d24e6a493cc3687" providerId="Windows Live"/>
      </p:ext>
    </p:extLst>
  </p:cmAuthor>
  <p:cmAuthor id="2" name="Anita Chong" initials="ASC" lastIdx="1" clrIdx="1">
    <p:extLst>
      <p:ext uri="{19B8F6BF-5375-455C-9EA6-DF929625EA0E}">
        <p15:presenceInfo xmlns:p15="http://schemas.microsoft.com/office/powerpoint/2012/main" userId="Anita Chong" providerId="None"/>
      </p:ext>
    </p:extLst>
  </p:cmAuthor>
  <p:cmAuthor id="3" name="Qiaomu Tian" initials="QT" lastIdx="1" clrIdx="2">
    <p:extLst>
      <p:ext uri="{19B8F6BF-5375-455C-9EA6-DF929625EA0E}">
        <p15:presenceInfo xmlns:p15="http://schemas.microsoft.com/office/powerpoint/2012/main" userId="Qiaomu Tian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33810" autoAdjust="0"/>
    <p:restoredTop sz="94660"/>
  </p:normalViewPr>
  <p:slideViewPr>
    <p:cSldViewPr snapToGrid="0">
      <p:cViewPr varScale="1">
        <p:scale>
          <a:sx n="91" d="100"/>
          <a:sy n="91" d="100"/>
        </p:scale>
        <p:origin x="3405" y="8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48640" y="1646133"/>
            <a:ext cx="6217920" cy="3501813"/>
          </a:xfrm>
        </p:spPr>
        <p:txBody>
          <a:bodyPr anchor="b"/>
          <a:lstStyle>
            <a:lvl1pPr algn="ctr"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282989"/>
            <a:ext cx="5486400" cy="2428451"/>
          </a:xfrm>
        </p:spPr>
        <p:txBody>
          <a:bodyPr/>
          <a:lstStyle>
            <a:lvl1pPr marL="0" indent="0" algn="ctr">
              <a:buNone/>
              <a:defRPr sz="1920"/>
            </a:lvl1pPr>
            <a:lvl2pPr marL="365760" indent="0" algn="ctr">
              <a:buNone/>
              <a:defRPr sz="1600"/>
            </a:lvl2pPr>
            <a:lvl3pPr marL="731520" indent="0" algn="ctr">
              <a:buNone/>
              <a:defRPr sz="1440"/>
            </a:lvl3pPr>
            <a:lvl4pPr marL="1097280" indent="0" algn="ctr">
              <a:buNone/>
              <a:defRPr sz="1280"/>
            </a:lvl4pPr>
            <a:lvl5pPr marL="1463040" indent="0" algn="ctr">
              <a:buNone/>
              <a:defRPr sz="1280"/>
            </a:lvl5pPr>
            <a:lvl6pPr marL="1828800" indent="0" algn="ctr">
              <a:buNone/>
              <a:defRPr sz="1280"/>
            </a:lvl6pPr>
            <a:lvl7pPr marL="2194560" indent="0" algn="ctr">
              <a:buNone/>
              <a:defRPr sz="1280"/>
            </a:lvl7pPr>
            <a:lvl8pPr marL="2560320" indent="0" algn="ctr">
              <a:buNone/>
              <a:defRPr sz="1280"/>
            </a:lvl8pPr>
            <a:lvl9pPr marL="2926080" indent="0" algn="ctr">
              <a:buNone/>
              <a:defRPr sz="128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235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70565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234940" y="535517"/>
            <a:ext cx="1577340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535517"/>
            <a:ext cx="4640580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5847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7620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9110" y="2507618"/>
            <a:ext cx="6309360" cy="4184014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9110" y="6731215"/>
            <a:ext cx="6309360" cy="2200274"/>
          </a:xfrm>
        </p:spPr>
        <p:txBody>
          <a:bodyPr/>
          <a:lstStyle>
            <a:lvl1pPr marL="0" indent="0">
              <a:buNone/>
              <a:defRPr sz="1920">
                <a:solidFill>
                  <a:schemeClr val="tx1"/>
                </a:solidFill>
              </a:defRPr>
            </a:lvl1pPr>
            <a:lvl2pPr marL="36576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731520" indent="0">
              <a:buNone/>
              <a:defRPr sz="1440">
                <a:solidFill>
                  <a:schemeClr val="tx1">
                    <a:tint val="75000"/>
                  </a:schemeClr>
                </a:solidFill>
              </a:defRPr>
            </a:lvl3pPr>
            <a:lvl4pPr marL="109728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4pPr>
            <a:lvl5pPr marL="146304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5pPr>
            <a:lvl6pPr marL="182880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6pPr>
            <a:lvl7pPr marL="219456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7pPr>
            <a:lvl8pPr marL="256032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8pPr>
            <a:lvl9pPr marL="292608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42390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02920" y="2677584"/>
            <a:ext cx="310896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03320" y="2677584"/>
            <a:ext cx="310896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9117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535519"/>
            <a:ext cx="6309360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3874" y="2465706"/>
            <a:ext cx="3094672" cy="1208404"/>
          </a:xfrm>
        </p:spPr>
        <p:txBody>
          <a:bodyPr anchor="b"/>
          <a:lstStyle>
            <a:lvl1pPr marL="0" indent="0">
              <a:buNone/>
              <a:defRPr sz="1920" b="1"/>
            </a:lvl1pPr>
            <a:lvl2pPr marL="365760" indent="0">
              <a:buNone/>
              <a:defRPr sz="1600" b="1"/>
            </a:lvl2pPr>
            <a:lvl3pPr marL="731520" indent="0">
              <a:buNone/>
              <a:defRPr sz="1440" b="1"/>
            </a:lvl3pPr>
            <a:lvl4pPr marL="1097280" indent="0">
              <a:buNone/>
              <a:defRPr sz="1280" b="1"/>
            </a:lvl4pPr>
            <a:lvl5pPr marL="1463040" indent="0">
              <a:buNone/>
              <a:defRPr sz="1280" b="1"/>
            </a:lvl5pPr>
            <a:lvl6pPr marL="1828800" indent="0">
              <a:buNone/>
              <a:defRPr sz="1280" b="1"/>
            </a:lvl6pPr>
            <a:lvl7pPr marL="2194560" indent="0">
              <a:buNone/>
              <a:defRPr sz="1280" b="1"/>
            </a:lvl7pPr>
            <a:lvl8pPr marL="2560320" indent="0">
              <a:buNone/>
              <a:defRPr sz="1280" b="1"/>
            </a:lvl8pPr>
            <a:lvl9pPr marL="2926080" indent="0">
              <a:buNone/>
              <a:defRPr sz="12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3874" y="3674110"/>
            <a:ext cx="309467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703320" y="2465706"/>
            <a:ext cx="3109913" cy="1208404"/>
          </a:xfrm>
        </p:spPr>
        <p:txBody>
          <a:bodyPr anchor="b"/>
          <a:lstStyle>
            <a:lvl1pPr marL="0" indent="0">
              <a:buNone/>
              <a:defRPr sz="1920" b="1"/>
            </a:lvl1pPr>
            <a:lvl2pPr marL="365760" indent="0">
              <a:buNone/>
              <a:defRPr sz="1600" b="1"/>
            </a:lvl2pPr>
            <a:lvl3pPr marL="731520" indent="0">
              <a:buNone/>
              <a:defRPr sz="1440" b="1"/>
            </a:lvl3pPr>
            <a:lvl4pPr marL="1097280" indent="0">
              <a:buNone/>
              <a:defRPr sz="1280" b="1"/>
            </a:lvl4pPr>
            <a:lvl5pPr marL="1463040" indent="0">
              <a:buNone/>
              <a:defRPr sz="1280" b="1"/>
            </a:lvl5pPr>
            <a:lvl6pPr marL="1828800" indent="0">
              <a:buNone/>
              <a:defRPr sz="1280" b="1"/>
            </a:lvl6pPr>
            <a:lvl7pPr marL="2194560" indent="0">
              <a:buNone/>
              <a:defRPr sz="1280" b="1"/>
            </a:lvl7pPr>
            <a:lvl8pPr marL="2560320" indent="0">
              <a:buNone/>
              <a:defRPr sz="1280" b="1"/>
            </a:lvl8pPr>
            <a:lvl9pPr marL="2926080" indent="0">
              <a:buNone/>
              <a:defRPr sz="12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703320" y="3674110"/>
            <a:ext cx="3109913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56070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15693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98412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670560"/>
            <a:ext cx="2359342" cy="2346960"/>
          </a:xfrm>
        </p:spPr>
        <p:txBody>
          <a:bodyPr anchor="b"/>
          <a:lstStyle>
            <a:lvl1pPr>
              <a:defRPr sz="25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09913" y="1448226"/>
            <a:ext cx="3703320" cy="7147983"/>
          </a:xfrm>
        </p:spPr>
        <p:txBody>
          <a:bodyPr/>
          <a:lstStyle>
            <a:lvl1pPr>
              <a:defRPr sz="2560"/>
            </a:lvl1pPr>
            <a:lvl2pPr>
              <a:defRPr sz="2240"/>
            </a:lvl2pPr>
            <a:lvl3pPr>
              <a:defRPr sz="192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873" y="3017520"/>
            <a:ext cx="2359342" cy="5590329"/>
          </a:xfrm>
        </p:spPr>
        <p:txBody>
          <a:bodyPr/>
          <a:lstStyle>
            <a:lvl1pPr marL="0" indent="0">
              <a:buNone/>
              <a:defRPr sz="1280"/>
            </a:lvl1pPr>
            <a:lvl2pPr marL="365760" indent="0">
              <a:buNone/>
              <a:defRPr sz="1120"/>
            </a:lvl2pPr>
            <a:lvl3pPr marL="731520" indent="0">
              <a:buNone/>
              <a:defRPr sz="960"/>
            </a:lvl3pPr>
            <a:lvl4pPr marL="1097280" indent="0">
              <a:buNone/>
              <a:defRPr sz="800"/>
            </a:lvl4pPr>
            <a:lvl5pPr marL="1463040" indent="0">
              <a:buNone/>
              <a:defRPr sz="800"/>
            </a:lvl5pPr>
            <a:lvl6pPr marL="1828800" indent="0">
              <a:buNone/>
              <a:defRPr sz="800"/>
            </a:lvl6pPr>
            <a:lvl7pPr marL="2194560" indent="0">
              <a:buNone/>
              <a:defRPr sz="800"/>
            </a:lvl7pPr>
            <a:lvl8pPr marL="2560320" indent="0">
              <a:buNone/>
              <a:defRPr sz="800"/>
            </a:lvl8pPr>
            <a:lvl9pPr marL="2926080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88808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873" y="670560"/>
            <a:ext cx="2359342" cy="2346960"/>
          </a:xfrm>
        </p:spPr>
        <p:txBody>
          <a:bodyPr anchor="b"/>
          <a:lstStyle>
            <a:lvl1pPr>
              <a:defRPr sz="25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109913" y="1448226"/>
            <a:ext cx="3703320" cy="7147983"/>
          </a:xfrm>
        </p:spPr>
        <p:txBody>
          <a:bodyPr anchor="t"/>
          <a:lstStyle>
            <a:lvl1pPr marL="0" indent="0">
              <a:buNone/>
              <a:defRPr sz="2560"/>
            </a:lvl1pPr>
            <a:lvl2pPr marL="365760" indent="0">
              <a:buNone/>
              <a:defRPr sz="2240"/>
            </a:lvl2pPr>
            <a:lvl3pPr marL="731520" indent="0">
              <a:buNone/>
              <a:defRPr sz="1920"/>
            </a:lvl3pPr>
            <a:lvl4pPr marL="1097280" indent="0">
              <a:buNone/>
              <a:defRPr sz="1600"/>
            </a:lvl4pPr>
            <a:lvl5pPr marL="1463040" indent="0">
              <a:buNone/>
              <a:defRPr sz="1600"/>
            </a:lvl5pPr>
            <a:lvl6pPr marL="1828800" indent="0">
              <a:buNone/>
              <a:defRPr sz="1600"/>
            </a:lvl6pPr>
            <a:lvl7pPr marL="2194560" indent="0">
              <a:buNone/>
              <a:defRPr sz="1600"/>
            </a:lvl7pPr>
            <a:lvl8pPr marL="2560320" indent="0">
              <a:buNone/>
              <a:defRPr sz="1600"/>
            </a:lvl8pPr>
            <a:lvl9pPr marL="292608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3873" y="3017520"/>
            <a:ext cx="2359342" cy="5590329"/>
          </a:xfrm>
        </p:spPr>
        <p:txBody>
          <a:bodyPr/>
          <a:lstStyle>
            <a:lvl1pPr marL="0" indent="0">
              <a:buNone/>
              <a:defRPr sz="1280"/>
            </a:lvl1pPr>
            <a:lvl2pPr marL="365760" indent="0">
              <a:buNone/>
              <a:defRPr sz="1120"/>
            </a:lvl2pPr>
            <a:lvl3pPr marL="731520" indent="0">
              <a:buNone/>
              <a:defRPr sz="960"/>
            </a:lvl3pPr>
            <a:lvl4pPr marL="1097280" indent="0">
              <a:buNone/>
              <a:defRPr sz="800"/>
            </a:lvl4pPr>
            <a:lvl5pPr marL="1463040" indent="0">
              <a:buNone/>
              <a:defRPr sz="800"/>
            </a:lvl5pPr>
            <a:lvl6pPr marL="1828800" indent="0">
              <a:buNone/>
              <a:defRPr sz="800"/>
            </a:lvl6pPr>
            <a:lvl7pPr marL="2194560" indent="0">
              <a:buNone/>
              <a:defRPr sz="800"/>
            </a:lvl7pPr>
            <a:lvl8pPr marL="2560320" indent="0">
              <a:buNone/>
              <a:defRPr sz="800"/>
            </a:lvl8pPr>
            <a:lvl9pPr marL="2926080" indent="0">
              <a:buNone/>
              <a:defRPr sz="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8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02920" y="535519"/>
            <a:ext cx="6309360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2920" y="2677584"/>
            <a:ext cx="6309360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02920" y="9322649"/>
            <a:ext cx="164592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6285BA-15C8-4ADD-B1DC-7113C583633D}" type="datetimeFigureOut">
              <a:rPr lang="en-US" smtClean="0"/>
              <a:t>9/30/2023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23160" y="9322649"/>
            <a:ext cx="246888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66360" y="9322649"/>
            <a:ext cx="164592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B712B0-FBE2-4AE4-97A3-DFB76AABD90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92794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31520" rtl="0" eaLnBrk="1" latinLnBrk="0" hangingPunct="1">
        <a:lnSpc>
          <a:spcPct val="90000"/>
        </a:lnSpc>
        <a:spcBef>
          <a:spcPct val="0"/>
        </a:spcBef>
        <a:buNone/>
        <a:defRPr sz="35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73152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24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92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4pPr>
      <a:lvl5pPr marL="164592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5pPr>
      <a:lvl6pPr marL="201168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7pPr>
      <a:lvl8pPr marL="274320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indent="-182880" algn="l" defTabSz="73152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4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1pPr>
      <a:lvl2pPr marL="36576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6pPr>
      <a:lvl7pPr marL="219456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7pPr>
      <a:lvl8pPr marL="256032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8pPr>
      <a:lvl9pPr marL="2926080" algn="l" defTabSz="731520" rtl="0" eaLnBrk="1" latinLnBrk="0" hangingPunct="1">
        <a:defRPr sz="14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C535167A-2A11-4CF4-BF74-31F58991E7E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7297735"/>
              </p:ext>
            </p:extLst>
          </p:nvPr>
        </p:nvGraphicFramePr>
        <p:xfrm>
          <a:off x="304113" y="1819512"/>
          <a:ext cx="6016388" cy="978318"/>
        </p:xfrm>
        <a:graphic>
          <a:graphicData uri="http://schemas.openxmlformats.org/drawingml/2006/table">
            <a:tbl>
              <a:tblPr firstRow="1" bandRow="1">
                <a:tableStyleId>{8EC20E35-A176-4012-BC5E-935CFFF8708E}</a:tableStyleId>
              </a:tblPr>
              <a:tblGrid>
                <a:gridCol w="996866">
                  <a:extLst>
                    <a:ext uri="{9D8B030D-6E8A-4147-A177-3AD203B41FA5}">
                      <a16:colId xmlns:a16="http://schemas.microsoft.com/office/drawing/2014/main" val="3325195841"/>
                    </a:ext>
                  </a:extLst>
                </a:gridCol>
                <a:gridCol w="994075">
                  <a:extLst>
                    <a:ext uri="{9D8B030D-6E8A-4147-A177-3AD203B41FA5}">
                      <a16:colId xmlns:a16="http://schemas.microsoft.com/office/drawing/2014/main" val="59311040"/>
                    </a:ext>
                  </a:extLst>
                </a:gridCol>
                <a:gridCol w="920277">
                  <a:extLst>
                    <a:ext uri="{9D8B030D-6E8A-4147-A177-3AD203B41FA5}">
                      <a16:colId xmlns:a16="http://schemas.microsoft.com/office/drawing/2014/main" val="182509170"/>
                    </a:ext>
                  </a:extLst>
                </a:gridCol>
                <a:gridCol w="1502856">
                  <a:extLst>
                    <a:ext uri="{9D8B030D-6E8A-4147-A177-3AD203B41FA5}">
                      <a16:colId xmlns:a16="http://schemas.microsoft.com/office/drawing/2014/main" val="2743666425"/>
                    </a:ext>
                  </a:extLst>
                </a:gridCol>
                <a:gridCol w="1602314">
                  <a:extLst>
                    <a:ext uri="{9D8B030D-6E8A-4147-A177-3AD203B41FA5}">
                      <a16:colId xmlns:a16="http://schemas.microsoft.com/office/drawing/2014/main" val="261951477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Compound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SK-OV-3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PC-3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AsPC-1 (Round1)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AsPC-1 (Round2)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60612501"/>
                  </a:ext>
                </a:extLst>
              </a:tr>
              <a:tr h="174547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TP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0.013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731520" rtl="0" eaLnBrk="1" latinLnBrk="0" hangingPunct="1"/>
                      <a:r>
                        <a:rPr lang="en-US" sz="120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0.018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731520" rtl="0" eaLnBrk="1" latinLnBrk="0" hangingPunct="1"/>
                      <a:r>
                        <a:rPr lang="en-US" sz="120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0.027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7492449"/>
                  </a:ext>
                </a:extLst>
              </a:tr>
              <a:tr h="333158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CK21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0.04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0.035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73152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0.022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73152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0.056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56135229"/>
                  </a:ext>
                </a:extLst>
              </a:tr>
            </a:tbl>
          </a:graphicData>
        </a:graphic>
      </p:graphicFrame>
      <p:sp>
        <p:nvSpPr>
          <p:cNvPr id="3" name="TextBox 2">
            <a:extLst>
              <a:ext uri="{FF2B5EF4-FFF2-40B4-BE49-F238E27FC236}">
                <a16:creationId xmlns:a16="http://schemas.microsoft.com/office/drawing/2014/main" id="{B8CF4845-0C97-4E8B-A5DD-0F6F23261D1E}"/>
              </a:ext>
            </a:extLst>
          </p:cNvPr>
          <p:cNvSpPr txBox="1"/>
          <p:nvPr/>
        </p:nvSpPr>
        <p:spPr>
          <a:xfrm>
            <a:off x="304113" y="1213869"/>
            <a:ext cx="643498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Figure 1-source data2. IC50 (µM) of triptolide (TP) or CK21 for different cancer cell lines in an in vitro cell viability assay.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BD0E78E-1FA1-4948-8B05-87F3673F4AAE}"/>
              </a:ext>
            </a:extLst>
          </p:cNvPr>
          <p:cNvSpPr txBox="1"/>
          <p:nvPr/>
        </p:nvSpPr>
        <p:spPr>
          <a:xfrm>
            <a:off x="519953" y="3048000"/>
            <a:ext cx="500605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SK-OV-3:  ovarian adenocarcinoma; PC-3:  prostatic adenocarcinoma; </a:t>
            </a:r>
          </a:p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AsPC-1:  pancreatic adenocarcinoma</a:t>
            </a:r>
          </a:p>
        </p:txBody>
      </p:sp>
    </p:spTree>
    <p:extLst>
      <p:ext uri="{BB962C8B-B14F-4D97-AF65-F5344CB8AC3E}">
        <p14:creationId xmlns:p14="http://schemas.microsoft.com/office/powerpoint/2010/main" val="31485091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5202</TotalTime>
  <Words>63</Words>
  <Application>Microsoft Office PowerPoint</Application>
  <PresentationFormat>Custom</PresentationFormat>
  <Paragraphs>18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Qiaomu Tian</dc:creator>
  <cp:lastModifiedBy>Qiaomu Tian</cp:lastModifiedBy>
  <cp:revision>187</cp:revision>
  <dcterms:created xsi:type="dcterms:W3CDTF">2020-03-31T19:58:52Z</dcterms:created>
  <dcterms:modified xsi:type="dcterms:W3CDTF">2023-09-30T20:43:21Z</dcterms:modified>
</cp:coreProperties>
</file>