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73152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 Tian" initials="TT" lastIdx="1" clrIdx="0">
    <p:extLst>
      <p:ext uri="{19B8F6BF-5375-455C-9EA6-DF929625EA0E}">
        <p15:presenceInfo xmlns:p15="http://schemas.microsoft.com/office/powerpoint/2012/main" userId="3d24e6a493cc3687" providerId="Windows Live"/>
      </p:ext>
    </p:extLst>
  </p:cmAuthor>
  <p:cmAuthor id="2" name="Anita Chong" initials="ASC" lastIdx="1" clrIdx="1">
    <p:extLst>
      <p:ext uri="{19B8F6BF-5375-455C-9EA6-DF929625EA0E}">
        <p15:presenceInfo xmlns:p15="http://schemas.microsoft.com/office/powerpoint/2012/main" userId="Anita Chong" providerId="None"/>
      </p:ext>
    </p:extLst>
  </p:cmAuthor>
  <p:cmAuthor id="3" name="Qiaomu Tian" initials="QT" lastIdx="1" clrIdx="2">
    <p:extLst>
      <p:ext uri="{19B8F6BF-5375-455C-9EA6-DF929625EA0E}">
        <p15:presenceInfo xmlns:p15="http://schemas.microsoft.com/office/powerpoint/2012/main" userId="Qiaomu Ti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35" autoAdjust="0"/>
    <p:restoredTop sz="94660"/>
  </p:normalViewPr>
  <p:slideViewPr>
    <p:cSldViewPr snapToGrid="0">
      <p:cViewPr varScale="1">
        <p:scale>
          <a:sx n="91" d="100"/>
          <a:sy n="91" d="100"/>
        </p:scale>
        <p:origin x="3405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1646133"/>
            <a:ext cx="6217920" cy="35018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282989"/>
            <a:ext cx="5486400" cy="2428451"/>
          </a:xfrm>
        </p:spPr>
        <p:txBody>
          <a:bodyPr/>
          <a:lstStyle>
            <a:lvl1pPr marL="0" indent="0" algn="ctr">
              <a:buNone/>
              <a:defRPr sz="1920"/>
            </a:lvl1pPr>
            <a:lvl2pPr marL="365760" indent="0" algn="ctr">
              <a:buNone/>
              <a:defRPr sz="1600"/>
            </a:lvl2pPr>
            <a:lvl3pPr marL="731520" indent="0" algn="ctr">
              <a:buNone/>
              <a:defRPr sz="1440"/>
            </a:lvl3pPr>
            <a:lvl4pPr marL="1097280" indent="0" algn="ctr">
              <a:buNone/>
              <a:defRPr sz="1280"/>
            </a:lvl4pPr>
            <a:lvl5pPr marL="1463040" indent="0" algn="ctr">
              <a:buNone/>
              <a:defRPr sz="1280"/>
            </a:lvl5pPr>
            <a:lvl6pPr marL="1828800" indent="0" algn="ctr">
              <a:buNone/>
              <a:defRPr sz="1280"/>
            </a:lvl6pPr>
            <a:lvl7pPr marL="2194560" indent="0" algn="ctr">
              <a:buNone/>
              <a:defRPr sz="1280"/>
            </a:lvl7pPr>
            <a:lvl8pPr marL="2560320" indent="0" algn="ctr">
              <a:buNone/>
              <a:defRPr sz="1280"/>
            </a:lvl8pPr>
            <a:lvl9pPr marL="2926080" indent="0" algn="ctr">
              <a:buNone/>
              <a:defRPr sz="12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623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056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34940" y="535517"/>
            <a:ext cx="157734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5517"/>
            <a:ext cx="464058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584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2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10" y="2507618"/>
            <a:ext cx="6309360" cy="4184014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110" y="6731215"/>
            <a:ext cx="6309360" cy="2200274"/>
          </a:xfrm>
        </p:spPr>
        <p:txBody>
          <a:bodyPr/>
          <a:lstStyle>
            <a:lvl1pPr marL="0" indent="0">
              <a:buNone/>
              <a:defRPr sz="1920">
                <a:solidFill>
                  <a:schemeClr val="tx1"/>
                </a:solidFill>
              </a:defRPr>
            </a:lvl1pPr>
            <a:lvl2pPr marL="365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315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0972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4pPr>
            <a:lvl5pPr marL="146304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5pPr>
            <a:lvl6pPr marL="182880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6pPr>
            <a:lvl7pPr marL="219456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7pPr>
            <a:lvl8pPr marL="256032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8pPr>
            <a:lvl9pPr marL="29260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39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2677584"/>
            <a:ext cx="310896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320" y="2677584"/>
            <a:ext cx="310896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11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535519"/>
            <a:ext cx="630936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4" y="2465706"/>
            <a:ext cx="3094672" cy="1208404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4" y="3674110"/>
            <a:ext cx="309467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03320" y="2465706"/>
            <a:ext cx="3109913" cy="1208404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03320" y="3674110"/>
            <a:ext cx="3109913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07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69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841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70560"/>
            <a:ext cx="2359342" cy="234696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9913" y="1448226"/>
            <a:ext cx="3703320" cy="7147983"/>
          </a:xfrm>
        </p:spPr>
        <p:txBody>
          <a:bodyPr/>
          <a:lstStyle>
            <a:lvl1pPr>
              <a:defRPr sz="2560"/>
            </a:lvl1pPr>
            <a:lvl2pPr>
              <a:defRPr sz="2240"/>
            </a:lvl2pPr>
            <a:lvl3pPr>
              <a:defRPr sz="192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3017520"/>
            <a:ext cx="2359342" cy="5590329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80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70560"/>
            <a:ext cx="2359342" cy="234696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9913" y="1448226"/>
            <a:ext cx="3703320" cy="7147983"/>
          </a:xfrm>
        </p:spPr>
        <p:txBody>
          <a:bodyPr anchor="t"/>
          <a:lstStyle>
            <a:lvl1pPr marL="0" indent="0">
              <a:buNone/>
              <a:defRPr sz="2560"/>
            </a:lvl1pPr>
            <a:lvl2pPr marL="365760" indent="0">
              <a:buNone/>
              <a:defRPr sz="2240"/>
            </a:lvl2pPr>
            <a:lvl3pPr marL="731520" indent="0">
              <a:buNone/>
              <a:defRPr sz="1920"/>
            </a:lvl3pPr>
            <a:lvl4pPr marL="1097280" indent="0">
              <a:buNone/>
              <a:defRPr sz="1600"/>
            </a:lvl4pPr>
            <a:lvl5pPr marL="1463040" indent="0">
              <a:buNone/>
              <a:defRPr sz="1600"/>
            </a:lvl5pPr>
            <a:lvl6pPr marL="1828800" indent="0">
              <a:buNone/>
              <a:defRPr sz="1600"/>
            </a:lvl6pPr>
            <a:lvl7pPr marL="2194560" indent="0">
              <a:buNone/>
              <a:defRPr sz="1600"/>
            </a:lvl7pPr>
            <a:lvl8pPr marL="2560320" indent="0">
              <a:buNone/>
              <a:defRPr sz="1600"/>
            </a:lvl8pPr>
            <a:lvl9pPr marL="292608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3017520"/>
            <a:ext cx="2359342" cy="5590329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07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535519"/>
            <a:ext cx="630936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2677584"/>
            <a:ext cx="630936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9322649"/>
            <a:ext cx="164592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285BA-15C8-4ADD-B1DC-7113C583633D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3160" y="9322649"/>
            <a:ext cx="2468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6360" y="9322649"/>
            <a:ext cx="164592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712B0-FBE2-4AE4-97A3-DFB76AAB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27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6.tif"/><Relationship Id="rId7" Type="http://schemas.microsoft.com/office/2007/relationships/hdphoto" Target="../media/hdphoto1.wdp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BE4CE36-F5F5-4835-B4DB-F6D86E037D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" r="20026"/>
          <a:stretch/>
        </p:blipFill>
        <p:spPr>
          <a:xfrm>
            <a:off x="0" y="909924"/>
            <a:ext cx="3657588" cy="4114794"/>
          </a:xfrm>
          <a:prstGeom prst="rect">
            <a:avLst/>
          </a:prstGeom>
        </p:spPr>
      </p:pic>
      <p:pic>
        <p:nvPicPr>
          <p:cNvPr id="2" name="Picture 1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1D5A5F3E-6F0C-4731-B175-7BB303F7C7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9" r="19395"/>
          <a:stretch/>
        </p:blipFill>
        <p:spPr>
          <a:xfrm>
            <a:off x="3657588" y="909918"/>
            <a:ext cx="3657600" cy="41147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A23DA8-F904-4B1C-A0FF-AE548D27E96A}"/>
              </a:ext>
            </a:extLst>
          </p:cNvPr>
          <p:cNvSpPr txBox="1"/>
          <p:nvPr/>
        </p:nvSpPr>
        <p:spPr>
          <a:xfrm>
            <a:off x="2607062" y="2819586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l-GR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7856E9-98E9-4341-80E4-62C5D0ADF2E2}"/>
              </a:ext>
            </a:extLst>
          </p:cNvPr>
          <p:cNvSpPr txBox="1"/>
          <p:nvPr/>
        </p:nvSpPr>
        <p:spPr>
          <a:xfrm rot="10800000" flipH="1" flipV="1">
            <a:off x="6263748" y="2855029"/>
            <a:ext cx="601040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BCL2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50CD4D-5DAA-438E-8D53-808B43583B4B}"/>
              </a:ext>
            </a:extLst>
          </p:cNvPr>
          <p:cNvSpPr txBox="1"/>
          <p:nvPr/>
        </p:nvSpPr>
        <p:spPr>
          <a:xfrm>
            <a:off x="1260320" y="2468917"/>
            <a:ext cx="426728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9F79A6-0C4D-4B61-8BC0-6409A4F2D639}"/>
              </a:ext>
            </a:extLst>
          </p:cNvPr>
          <p:cNvSpPr txBox="1"/>
          <p:nvPr/>
        </p:nvSpPr>
        <p:spPr>
          <a:xfrm>
            <a:off x="1923252" y="2456569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6F93F08-7718-452E-92FE-F887C7EEAC2C}"/>
              </a:ext>
            </a:extLst>
          </p:cNvPr>
          <p:cNvCxnSpPr/>
          <p:nvPr/>
        </p:nvCxnSpPr>
        <p:spPr>
          <a:xfrm>
            <a:off x="1677868" y="2392751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B195C88-7452-4E3C-A2AF-C643B35C2AF9}"/>
              </a:ext>
            </a:extLst>
          </p:cNvPr>
          <p:cNvCxnSpPr/>
          <p:nvPr/>
        </p:nvCxnSpPr>
        <p:spPr>
          <a:xfrm>
            <a:off x="5279539" y="2441066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x80">
            <a:extLst>
              <a:ext uri="{FF2B5EF4-FFF2-40B4-BE49-F238E27FC236}">
                <a16:creationId xmlns:a16="http://schemas.microsoft.com/office/drawing/2014/main" id="{C92E4070-1874-4374-A18F-8BE4D67D3E5F}"/>
              </a:ext>
            </a:extLst>
          </p:cNvPr>
          <p:cNvSpPr/>
          <p:nvPr/>
        </p:nvSpPr>
        <p:spPr>
          <a:xfrm>
            <a:off x="5103317" y="1652542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Panc-1</a:t>
            </a:r>
            <a:endParaRPr sz="1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8110C5-CACA-464D-ADBC-4A62E2D4DC74}"/>
              </a:ext>
            </a:extLst>
          </p:cNvPr>
          <p:cNvSpPr txBox="1"/>
          <p:nvPr/>
        </p:nvSpPr>
        <p:spPr>
          <a:xfrm>
            <a:off x="4852811" y="2453409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8D4211-8831-4E99-B7FE-47A6011550BE}"/>
              </a:ext>
            </a:extLst>
          </p:cNvPr>
          <p:cNvSpPr txBox="1"/>
          <p:nvPr/>
        </p:nvSpPr>
        <p:spPr>
          <a:xfrm>
            <a:off x="5515743" y="2441060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82D13D-F0B6-4045-9DD9-9E10AADA3A9D}"/>
              </a:ext>
            </a:extLst>
          </p:cNvPr>
          <p:cNvSpPr txBox="1"/>
          <p:nvPr/>
        </p:nvSpPr>
        <p:spPr>
          <a:xfrm>
            <a:off x="2211859" y="1004298"/>
            <a:ext cx="36567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unedited gel for Figure 6h</a:t>
            </a:r>
          </a:p>
        </p:txBody>
      </p:sp>
      <p:sp>
        <p:nvSpPr>
          <p:cNvPr id="19" name="tx80">
            <a:extLst>
              <a:ext uri="{FF2B5EF4-FFF2-40B4-BE49-F238E27FC236}">
                <a16:creationId xmlns:a16="http://schemas.microsoft.com/office/drawing/2014/main" id="{650E7F88-092F-4B7F-AB97-FCCEBEFE473C}"/>
              </a:ext>
            </a:extLst>
          </p:cNvPr>
          <p:cNvSpPr/>
          <p:nvPr/>
        </p:nvSpPr>
        <p:spPr>
          <a:xfrm>
            <a:off x="1275516" y="1724684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Panc-1</a:t>
            </a:r>
            <a:endParaRPr sz="1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1" name="Picture 20" descr="A picture containing computer, computer&#10;&#10;Description automatically generated">
            <a:extLst>
              <a:ext uri="{FF2B5EF4-FFF2-40B4-BE49-F238E27FC236}">
                <a16:creationId xmlns:a16="http://schemas.microsoft.com/office/drawing/2014/main" id="{68232D17-E57F-7741-A913-47C9C0F59A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" t="-18550" r="-1334" b="19655"/>
          <a:stretch/>
        </p:blipFill>
        <p:spPr>
          <a:xfrm>
            <a:off x="3657588" y="5573123"/>
            <a:ext cx="3382391" cy="2630010"/>
          </a:xfrm>
          <a:prstGeom prst="rect">
            <a:avLst/>
          </a:prstGeom>
        </p:spPr>
      </p:pic>
      <p:pic>
        <p:nvPicPr>
          <p:cNvPr id="22" name="Picture 21" descr="A picture containing computer, flying, room&#10;&#10;Description automatically generated">
            <a:extLst>
              <a:ext uri="{FF2B5EF4-FFF2-40B4-BE49-F238E27FC236}">
                <a16:creationId xmlns:a16="http://schemas.microsoft.com/office/drawing/2014/main" id="{D28AEEE3-2A05-D042-8426-4B9AA2038B4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0" t="-346" r="-18" b="1561"/>
          <a:stretch/>
        </p:blipFill>
        <p:spPr>
          <a:xfrm>
            <a:off x="171654" y="5486566"/>
            <a:ext cx="3323800" cy="351023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CD1796A-27B2-AE42-89CA-21A9BE9A02F8}"/>
              </a:ext>
            </a:extLst>
          </p:cNvPr>
          <p:cNvSpPr txBox="1"/>
          <p:nvPr/>
        </p:nvSpPr>
        <p:spPr>
          <a:xfrm>
            <a:off x="5141636" y="6727301"/>
            <a:ext cx="426728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139B0C-A9ED-0543-AE49-A1E059E51903}"/>
              </a:ext>
            </a:extLst>
          </p:cNvPr>
          <p:cNvSpPr txBox="1"/>
          <p:nvPr/>
        </p:nvSpPr>
        <p:spPr>
          <a:xfrm>
            <a:off x="5676730" y="6727301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349CA62-035E-7F49-A346-B8C6EBC91DB6}"/>
              </a:ext>
            </a:extLst>
          </p:cNvPr>
          <p:cNvCxnSpPr/>
          <p:nvPr/>
        </p:nvCxnSpPr>
        <p:spPr>
          <a:xfrm>
            <a:off x="5552384" y="6597867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3B8A27C-90A6-0A41-99EE-3780BB20588F}"/>
              </a:ext>
            </a:extLst>
          </p:cNvPr>
          <p:cNvSpPr txBox="1"/>
          <p:nvPr/>
        </p:nvSpPr>
        <p:spPr>
          <a:xfrm>
            <a:off x="1556976" y="6579568"/>
            <a:ext cx="426728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A05C99-A382-4247-9D61-C88FD3F5B7C2}"/>
              </a:ext>
            </a:extLst>
          </p:cNvPr>
          <p:cNvSpPr txBox="1"/>
          <p:nvPr/>
        </p:nvSpPr>
        <p:spPr>
          <a:xfrm>
            <a:off x="2092069" y="6579568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042CFFB-4747-4F48-BEF3-37A90F56350F}"/>
              </a:ext>
            </a:extLst>
          </p:cNvPr>
          <p:cNvCxnSpPr/>
          <p:nvPr/>
        </p:nvCxnSpPr>
        <p:spPr>
          <a:xfrm>
            <a:off x="1967724" y="6450134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x80">
            <a:extLst>
              <a:ext uri="{FF2B5EF4-FFF2-40B4-BE49-F238E27FC236}">
                <a16:creationId xmlns:a16="http://schemas.microsoft.com/office/drawing/2014/main" id="{376CD62B-E5B1-7A4E-989A-8D9D40B0445F}"/>
              </a:ext>
            </a:extLst>
          </p:cNvPr>
          <p:cNvSpPr/>
          <p:nvPr/>
        </p:nvSpPr>
        <p:spPr>
          <a:xfrm>
            <a:off x="1473932" y="6052025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U049MAI</a:t>
            </a:r>
            <a:endParaRPr sz="1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0" name="tx80">
            <a:extLst>
              <a:ext uri="{FF2B5EF4-FFF2-40B4-BE49-F238E27FC236}">
                <a16:creationId xmlns:a16="http://schemas.microsoft.com/office/drawing/2014/main" id="{CEFCD193-350C-2E43-9B4C-65BD656F3CD3}"/>
              </a:ext>
            </a:extLst>
          </p:cNvPr>
          <p:cNvSpPr/>
          <p:nvPr/>
        </p:nvSpPr>
        <p:spPr>
          <a:xfrm>
            <a:off x="4993196" y="6199758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U049MAI</a:t>
            </a:r>
            <a:endParaRPr sz="1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5F9EEA-912B-D340-A686-CDA66E8EDDC1}"/>
              </a:ext>
            </a:extLst>
          </p:cNvPr>
          <p:cNvSpPr txBox="1"/>
          <p:nvPr/>
        </p:nvSpPr>
        <p:spPr>
          <a:xfrm>
            <a:off x="2545615" y="6821313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l-GR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39FE850-5508-7046-BD17-AF6A9862FF76}"/>
              </a:ext>
            </a:extLst>
          </p:cNvPr>
          <p:cNvSpPr txBox="1"/>
          <p:nvPr/>
        </p:nvSpPr>
        <p:spPr>
          <a:xfrm rot="10800000" flipH="1" flipV="1">
            <a:off x="6202301" y="6856756"/>
            <a:ext cx="601040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BCL2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9767027-D0D0-B34D-9277-6AA16550F3E3}"/>
              </a:ext>
            </a:extLst>
          </p:cNvPr>
          <p:cNvSpPr txBox="1"/>
          <p:nvPr/>
        </p:nvSpPr>
        <p:spPr>
          <a:xfrm>
            <a:off x="2263100" y="5181028"/>
            <a:ext cx="36567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Full unedited gel for Figure 6h</a:t>
            </a:r>
          </a:p>
        </p:txBody>
      </p:sp>
    </p:spTree>
    <p:extLst>
      <p:ext uri="{BB962C8B-B14F-4D97-AF65-F5344CB8AC3E}">
        <p14:creationId xmlns:p14="http://schemas.microsoft.com/office/powerpoint/2010/main" val="2042658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computer, guitar, table&#10;&#10;Description automatically generated">
            <a:extLst>
              <a:ext uri="{FF2B5EF4-FFF2-40B4-BE49-F238E27FC236}">
                <a16:creationId xmlns:a16="http://schemas.microsoft.com/office/drawing/2014/main" id="{1EFDA7F2-2996-470F-8988-4DCECB2F0B07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7" t="436" r="-3577" b="-432"/>
          <a:stretch/>
        </p:blipFill>
        <p:spPr>
          <a:xfrm>
            <a:off x="3820949" y="1408634"/>
            <a:ext cx="3494251" cy="964115"/>
          </a:xfrm>
          <a:prstGeom prst="rect">
            <a:avLst/>
          </a:prstGeom>
        </p:spPr>
      </p:pic>
      <p:pic>
        <p:nvPicPr>
          <p:cNvPr id="8" name="Picture 7" descr="A picture containing computer&#10;&#10;Description automatically generated">
            <a:extLst>
              <a:ext uri="{FF2B5EF4-FFF2-40B4-BE49-F238E27FC236}">
                <a16:creationId xmlns:a16="http://schemas.microsoft.com/office/drawing/2014/main" id="{B44821DF-DF8E-4B34-9CC8-3ECC57E22CCA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" t="-154" r="-27" b="317"/>
          <a:stretch/>
        </p:blipFill>
        <p:spPr>
          <a:xfrm>
            <a:off x="258367" y="921249"/>
            <a:ext cx="3456964" cy="20507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FF70E0-7AAD-4639-8BBB-0F2A23F93A93}"/>
              </a:ext>
            </a:extLst>
          </p:cNvPr>
          <p:cNvSpPr txBox="1"/>
          <p:nvPr/>
        </p:nvSpPr>
        <p:spPr>
          <a:xfrm>
            <a:off x="1483716" y="1557142"/>
            <a:ext cx="426728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C75D07-BD47-4ABC-9D94-9A548F40DA1C}"/>
              </a:ext>
            </a:extLst>
          </p:cNvPr>
          <p:cNvSpPr txBox="1"/>
          <p:nvPr/>
        </p:nvSpPr>
        <p:spPr>
          <a:xfrm>
            <a:off x="2018810" y="1557142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E6CF8CA-D18E-41D0-B596-3945FA930936}"/>
              </a:ext>
            </a:extLst>
          </p:cNvPr>
          <p:cNvCxnSpPr/>
          <p:nvPr/>
        </p:nvCxnSpPr>
        <p:spPr>
          <a:xfrm>
            <a:off x="1894464" y="1427708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x80">
            <a:extLst>
              <a:ext uri="{FF2B5EF4-FFF2-40B4-BE49-F238E27FC236}">
                <a16:creationId xmlns:a16="http://schemas.microsoft.com/office/drawing/2014/main" id="{F618A08E-1FB6-458F-8ADE-68C977246050}"/>
              </a:ext>
            </a:extLst>
          </p:cNvPr>
          <p:cNvSpPr/>
          <p:nvPr/>
        </p:nvSpPr>
        <p:spPr>
          <a:xfrm>
            <a:off x="1400672" y="1029599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Panc-1</a:t>
            </a:r>
            <a:endParaRPr sz="1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794F9D-4A31-47BE-9730-68662CFF9090}"/>
              </a:ext>
            </a:extLst>
          </p:cNvPr>
          <p:cNvSpPr txBox="1"/>
          <p:nvPr/>
        </p:nvSpPr>
        <p:spPr>
          <a:xfrm>
            <a:off x="2765492" y="1742959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l-GR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B097EA-71CD-4F0D-9DE5-0F8DEA2F651B}"/>
              </a:ext>
            </a:extLst>
          </p:cNvPr>
          <p:cNvSpPr txBox="1"/>
          <p:nvPr/>
        </p:nvSpPr>
        <p:spPr>
          <a:xfrm>
            <a:off x="5023725" y="1557142"/>
            <a:ext cx="426728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1CCAC1-3C9B-4A90-96CB-42A45B183415}"/>
              </a:ext>
            </a:extLst>
          </p:cNvPr>
          <p:cNvSpPr txBox="1"/>
          <p:nvPr/>
        </p:nvSpPr>
        <p:spPr>
          <a:xfrm>
            <a:off x="5558818" y="1557142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3EDDF4-3A63-4A40-A882-44DBED7F8DED}"/>
              </a:ext>
            </a:extLst>
          </p:cNvPr>
          <p:cNvCxnSpPr/>
          <p:nvPr/>
        </p:nvCxnSpPr>
        <p:spPr>
          <a:xfrm>
            <a:off x="5434473" y="1427708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x80">
            <a:extLst>
              <a:ext uri="{FF2B5EF4-FFF2-40B4-BE49-F238E27FC236}">
                <a16:creationId xmlns:a16="http://schemas.microsoft.com/office/drawing/2014/main" id="{29134E0E-D011-4356-B706-D32058AA073D}"/>
              </a:ext>
            </a:extLst>
          </p:cNvPr>
          <p:cNvSpPr/>
          <p:nvPr/>
        </p:nvSpPr>
        <p:spPr>
          <a:xfrm>
            <a:off x="4956661" y="1040897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1200" b="1" dirty="0">
                <a:latin typeface="Arial"/>
                <a:cs typeface="Arial"/>
              </a:rPr>
              <a:t>Panc-1</a:t>
            </a:r>
            <a:endParaRPr sz="1200" b="1" dirty="0">
              <a:latin typeface="Arial"/>
              <a:cs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E00926-EE5B-4035-A74A-DFD10FAF8D0D}"/>
              </a:ext>
            </a:extLst>
          </p:cNvPr>
          <p:cNvSpPr txBox="1"/>
          <p:nvPr/>
        </p:nvSpPr>
        <p:spPr>
          <a:xfrm>
            <a:off x="6313037" y="1705650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Caspase3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E05333-E433-462F-A6F5-0FFDBDAF9359}"/>
              </a:ext>
            </a:extLst>
          </p:cNvPr>
          <p:cNvSpPr txBox="1"/>
          <p:nvPr/>
        </p:nvSpPr>
        <p:spPr>
          <a:xfrm>
            <a:off x="2355851" y="537952"/>
            <a:ext cx="36567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Full unedited gel for Figure 6i</a:t>
            </a:r>
          </a:p>
        </p:txBody>
      </p:sp>
      <p:pic>
        <p:nvPicPr>
          <p:cNvPr id="21" name="Picture 20" descr="A picture containing computer, computer&#10;&#10;Description automatically generated">
            <a:extLst>
              <a:ext uri="{FF2B5EF4-FFF2-40B4-BE49-F238E27FC236}">
                <a16:creationId xmlns:a16="http://schemas.microsoft.com/office/drawing/2014/main" id="{9E2969D8-C575-1942-BA4E-2B942B34C980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" t="277" r="-244" b="227"/>
          <a:stretch/>
        </p:blipFill>
        <p:spPr>
          <a:xfrm>
            <a:off x="258367" y="3483871"/>
            <a:ext cx="3398372" cy="2647320"/>
          </a:xfrm>
          <a:prstGeom prst="rect">
            <a:avLst/>
          </a:prstGeom>
        </p:spPr>
      </p:pic>
      <p:pic>
        <p:nvPicPr>
          <p:cNvPr id="22" name="Picture 21" descr="A picture containing computer, sitting, computer, dark&#10;&#10;Description automatically generated">
            <a:extLst>
              <a:ext uri="{FF2B5EF4-FFF2-40B4-BE49-F238E27FC236}">
                <a16:creationId xmlns:a16="http://schemas.microsoft.com/office/drawing/2014/main" id="{7FF271BC-6A21-6E4A-B60A-23CC66C7666A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93" t="-115" r="272" b="552"/>
          <a:stretch/>
        </p:blipFill>
        <p:spPr>
          <a:xfrm>
            <a:off x="3656739" y="3571760"/>
            <a:ext cx="3398372" cy="247154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130B92F-4475-2544-9E4D-9F82E3D71F68}"/>
              </a:ext>
            </a:extLst>
          </p:cNvPr>
          <p:cNvSpPr txBox="1"/>
          <p:nvPr/>
        </p:nvSpPr>
        <p:spPr>
          <a:xfrm>
            <a:off x="1929123" y="4463754"/>
            <a:ext cx="426728" cy="110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4EA96ED-2784-7A42-A534-DE75217AA954}"/>
              </a:ext>
            </a:extLst>
          </p:cNvPr>
          <p:cNvSpPr txBox="1"/>
          <p:nvPr/>
        </p:nvSpPr>
        <p:spPr>
          <a:xfrm>
            <a:off x="2348715" y="4445004"/>
            <a:ext cx="949839" cy="110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9E22E0-90C4-AB44-9A94-840B23F59054}"/>
              </a:ext>
            </a:extLst>
          </p:cNvPr>
          <p:cNvCxnSpPr/>
          <p:nvPr/>
        </p:nvCxnSpPr>
        <p:spPr>
          <a:xfrm>
            <a:off x="2243242" y="4260738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x80">
            <a:extLst>
              <a:ext uri="{FF2B5EF4-FFF2-40B4-BE49-F238E27FC236}">
                <a16:creationId xmlns:a16="http://schemas.microsoft.com/office/drawing/2014/main" id="{2D7A7486-F8E9-B047-AD8F-F8D84A1BBA92}"/>
              </a:ext>
            </a:extLst>
          </p:cNvPr>
          <p:cNvSpPr/>
          <p:nvPr/>
        </p:nvSpPr>
        <p:spPr>
          <a:xfrm>
            <a:off x="1749450" y="3862628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840" b="1" dirty="0">
                <a:solidFill>
                  <a:schemeClr val="bg1"/>
                </a:solidFill>
                <a:latin typeface="Arial"/>
                <a:cs typeface="Arial"/>
              </a:rPr>
              <a:t>U049MAI</a:t>
            </a:r>
            <a:endParaRPr sz="96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9C48599-8FD5-3242-8D24-EC206E5A18B4}"/>
              </a:ext>
            </a:extLst>
          </p:cNvPr>
          <p:cNvSpPr txBox="1"/>
          <p:nvPr/>
        </p:nvSpPr>
        <p:spPr>
          <a:xfrm>
            <a:off x="2722880" y="4464037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l-GR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81C55FB-66C5-7042-98E0-4945FF175CA2}"/>
              </a:ext>
            </a:extLst>
          </p:cNvPr>
          <p:cNvSpPr txBox="1"/>
          <p:nvPr/>
        </p:nvSpPr>
        <p:spPr>
          <a:xfrm>
            <a:off x="5976209" y="4613706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Caspase3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2AAD8D5-8E5C-2447-8E06-26D9C281D6C4}"/>
              </a:ext>
            </a:extLst>
          </p:cNvPr>
          <p:cNvSpPr txBox="1"/>
          <p:nvPr/>
        </p:nvSpPr>
        <p:spPr>
          <a:xfrm>
            <a:off x="1369465" y="4479734"/>
            <a:ext cx="426728" cy="101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DE97EA-9386-064D-B66A-C4AB6FF41EA1}"/>
              </a:ext>
            </a:extLst>
          </p:cNvPr>
          <p:cNvSpPr txBox="1"/>
          <p:nvPr/>
        </p:nvSpPr>
        <p:spPr>
          <a:xfrm>
            <a:off x="1707174" y="4491737"/>
            <a:ext cx="949839" cy="101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6223A07-8C07-0E43-A00B-C18B275E58C7}"/>
              </a:ext>
            </a:extLst>
          </p:cNvPr>
          <p:cNvCxnSpPr/>
          <p:nvPr/>
        </p:nvCxnSpPr>
        <p:spPr>
          <a:xfrm>
            <a:off x="1662850" y="4260738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x80">
            <a:extLst>
              <a:ext uri="{FF2B5EF4-FFF2-40B4-BE49-F238E27FC236}">
                <a16:creationId xmlns:a16="http://schemas.microsoft.com/office/drawing/2014/main" id="{A145253E-B4AF-6E44-A70F-1CE4BA58184C}"/>
              </a:ext>
            </a:extLst>
          </p:cNvPr>
          <p:cNvSpPr/>
          <p:nvPr/>
        </p:nvSpPr>
        <p:spPr>
          <a:xfrm>
            <a:off x="1169058" y="3862628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840" b="1" dirty="0">
                <a:solidFill>
                  <a:schemeClr val="bg1"/>
                </a:solidFill>
                <a:latin typeface="Arial"/>
                <a:cs typeface="Arial"/>
              </a:rPr>
              <a:t>U123MIS-T</a:t>
            </a:r>
            <a:endParaRPr sz="84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37D7DD-4612-5142-8D13-81EE35AB8C3C}"/>
              </a:ext>
            </a:extLst>
          </p:cNvPr>
          <p:cNvSpPr txBox="1"/>
          <p:nvPr/>
        </p:nvSpPr>
        <p:spPr>
          <a:xfrm>
            <a:off x="5169297" y="4176440"/>
            <a:ext cx="426728" cy="110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5FEFC38-88D6-794E-904A-DB0F99F16BD0}"/>
              </a:ext>
            </a:extLst>
          </p:cNvPr>
          <p:cNvCxnSpPr/>
          <p:nvPr/>
        </p:nvCxnSpPr>
        <p:spPr>
          <a:xfrm>
            <a:off x="5483416" y="3973423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x80">
            <a:extLst>
              <a:ext uri="{FF2B5EF4-FFF2-40B4-BE49-F238E27FC236}">
                <a16:creationId xmlns:a16="http://schemas.microsoft.com/office/drawing/2014/main" id="{2512017B-E133-7E45-AAC7-34B6618F9159}"/>
              </a:ext>
            </a:extLst>
          </p:cNvPr>
          <p:cNvSpPr/>
          <p:nvPr/>
        </p:nvSpPr>
        <p:spPr>
          <a:xfrm>
            <a:off x="4989624" y="3575314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840" b="1" dirty="0">
                <a:solidFill>
                  <a:schemeClr val="bg1"/>
                </a:solidFill>
                <a:latin typeface="Arial"/>
                <a:cs typeface="Arial"/>
              </a:rPr>
              <a:t>U049MAI</a:t>
            </a:r>
            <a:endParaRPr sz="96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87A5221-E9EC-3542-99E9-8AFF5F05085A}"/>
              </a:ext>
            </a:extLst>
          </p:cNvPr>
          <p:cNvSpPr txBox="1"/>
          <p:nvPr/>
        </p:nvSpPr>
        <p:spPr>
          <a:xfrm>
            <a:off x="4609639" y="4192419"/>
            <a:ext cx="426728" cy="101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81AAB92-86EE-564C-A069-7DF03E53E685}"/>
              </a:ext>
            </a:extLst>
          </p:cNvPr>
          <p:cNvSpPr txBox="1"/>
          <p:nvPr/>
        </p:nvSpPr>
        <p:spPr>
          <a:xfrm>
            <a:off x="4947348" y="4204423"/>
            <a:ext cx="949839" cy="101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5CFE4C-A5E7-8A47-B924-38B54F541924}"/>
              </a:ext>
            </a:extLst>
          </p:cNvPr>
          <p:cNvCxnSpPr/>
          <p:nvPr/>
        </p:nvCxnSpPr>
        <p:spPr>
          <a:xfrm>
            <a:off x="4903024" y="3973423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x80">
            <a:extLst>
              <a:ext uri="{FF2B5EF4-FFF2-40B4-BE49-F238E27FC236}">
                <a16:creationId xmlns:a16="http://schemas.microsoft.com/office/drawing/2014/main" id="{96895A50-4058-BF40-9A92-063823C48379}"/>
              </a:ext>
            </a:extLst>
          </p:cNvPr>
          <p:cNvSpPr/>
          <p:nvPr/>
        </p:nvSpPr>
        <p:spPr>
          <a:xfrm>
            <a:off x="4409232" y="3575314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840" b="1" dirty="0">
                <a:solidFill>
                  <a:schemeClr val="bg1"/>
                </a:solidFill>
                <a:latin typeface="Arial"/>
                <a:cs typeface="Arial"/>
              </a:rPr>
              <a:t>U123MIS-T</a:t>
            </a:r>
            <a:endParaRPr sz="84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3F496F1-D036-D949-9BEE-30736F456E57}"/>
              </a:ext>
            </a:extLst>
          </p:cNvPr>
          <p:cNvSpPr txBox="1"/>
          <p:nvPr/>
        </p:nvSpPr>
        <p:spPr>
          <a:xfrm>
            <a:off x="5641615" y="4176440"/>
            <a:ext cx="949839" cy="110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206EB53-5707-9946-BDE9-29CB1900360C}"/>
              </a:ext>
            </a:extLst>
          </p:cNvPr>
          <p:cNvSpPr txBox="1"/>
          <p:nvPr/>
        </p:nvSpPr>
        <p:spPr>
          <a:xfrm>
            <a:off x="2156642" y="3132186"/>
            <a:ext cx="36567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Full unedited gel for Figure 6i</a:t>
            </a:r>
          </a:p>
        </p:txBody>
      </p:sp>
      <p:sp>
        <p:nvSpPr>
          <p:cNvPr id="42" name="tx80">
            <a:extLst>
              <a:ext uri="{FF2B5EF4-FFF2-40B4-BE49-F238E27FC236}">
                <a16:creationId xmlns:a16="http://schemas.microsoft.com/office/drawing/2014/main" id="{7705D881-D193-4243-A370-7A39804D58C0}"/>
              </a:ext>
            </a:extLst>
          </p:cNvPr>
          <p:cNvSpPr/>
          <p:nvPr/>
        </p:nvSpPr>
        <p:spPr>
          <a:xfrm>
            <a:off x="4589864" y="6837957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1200" b="1" dirty="0">
                <a:latin typeface="Arial"/>
                <a:cs typeface="Arial"/>
              </a:rPr>
              <a:t>AsPC-1</a:t>
            </a:r>
            <a:endParaRPr sz="1200" b="1" dirty="0">
              <a:latin typeface="Arial"/>
              <a:cs typeface="Arial"/>
            </a:endParaRPr>
          </a:p>
        </p:txBody>
      </p:sp>
      <p:pic>
        <p:nvPicPr>
          <p:cNvPr id="43" name="Picture 4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2EE61982-8F44-5A48-93A3-9B762119FC5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" t="-232" r="-154" b="-1298"/>
          <a:stretch/>
        </p:blipFill>
        <p:spPr>
          <a:xfrm>
            <a:off x="430959" y="7168062"/>
            <a:ext cx="3234782" cy="1606417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B9B41A4D-605A-B741-A2E5-AFCC2291A6A1}"/>
              </a:ext>
            </a:extLst>
          </p:cNvPr>
          <p:cNvSpPr txBox="1"/>
          <p:nvPr/>
        </p:nvSpPr>
        <p:spPr>
          <a:xfrm>
            <a:off x="2546367" y="7697025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l-GR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0290B29-3768-2942-AB2E-35D603AA9D93}"/>
              </a:ext>
            </a:extLst>
          </p:cNvPr>
          <p:cNvSpPr txBox="1"/>
          <p:nvPr/>
        </p:nvSpPr>
        <p:spPr>
          <a:xfrm rot="10800000" flipH="1" flipV="1">
            <a:off x="5656859" y="7660091"/>
            <a:ext cx="601040" cy="110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BCL2</a:t>
            </a:r>
          </a:p>
        </p:txBody>
      </p:sp>
      <p:pic>
        <p:nvPicPr>
          <p:cNvPr id="46" name="Picture 45" descr="A picture containing dark&#10;&#10;Description automatically generated">
            <a:extLst>
              <a:ext uri="{FF2B5EF4-FFF2-40B4-BE49-F238E27FC236}">
                <a16:creationId xmlns:a16="http://schemas.microsoft.com/office/drawing/2014/main" id="{5F0E9219-A490-7B4D-BECC-9EC200B97B3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" t="941" r="730" b="-669"/>
          <a:stretch/>
        </p:blipFill>
        <p:spPr>
          <a:xfrm>
            <a:off x="3820949" y="7168061"/>
            <a:ext cx="2934967" cy="2386318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4E78480C-51D2-6740-8D06-0B7543ED2DB9}"/>
              </a:ext>
            </a:extLst>
          </p:cNvPr>
          <p:cNvSpPr txBox="1"/>
          <p:nvPr/>
        </p:nvSpPr>
        <p:spPr>
          <a:xfrm>
            <a:off x="1465991" y="7512358"/>
            <a:ext cx="426728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6FAF5F3-6665-5C4B-9D54-A0FC691A7675}"/>
              </a:ext>
            </a:extLst>
          </p:cNvPr>
          <p:cNvSpPr txBox="1"/>
          <p:nvPr/>
        </p:nvSpPr>
        <p:spPr>
          <a:xfrm>
            <a:off x="2047928" y="7512357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41FB15F-ADCA-AD40-88C4-2548CAFA55F5}"/>
              </a:ext>
            </a:extLst>
          </p:cNvPr>
          <p:cNvCxnSpPr/>
          <p:nvPr/>
        </p:nvCxnSpPr>
        <p:spPr>
          <a:xfrm>
            <a:off x="1892719" y="7479965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FE7D6A0B-09DF-8A41-A570-4B5641C022D1}"/>
              </a:ext>
            </a:extLst>
          </p:cNvPr>
          <p:cNvSpPr txBox="1"/>
          <p:nvPr/>
        </p:nvSpPr>
        <p:spPr>
          <a:xfrm>
            <a:off x="4726124" y="7472921"/>
            <a:ext cx="426728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Rx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81359DA-E662-DA47-9851-BC8609E2567B}"/>
              </a:ext>
            </a:extLst>
          </p:cNvPr>
          <p:cNvSpPr txBox="1"/>
          <p:nvPr/>
        </p:nvSpPr>
        <p:spPr>
          <a:xfrm>
            <a:off x="5308061" y="7472920"/>
            <a:ext cx="949839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1BF8331-44C5-B94F-BD3A-00B4BC0B86D7}"/>
              </a:ext>
            </a:extLst>
          </p:cNvPr>
          <p:cNvCxnSpPr/>
          <p:nvPr/>
        </p:nvCxnSpPr>
        <p:spPr>
          <a:xfrm>
            <a:off x="5152852" y="7440528"/>
            <a:ext cx="0" cy="100140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099C79C6-1336-3347-A2AF-058387410200}"/>
              </a:ext>
            </a:extLst>
          </p:cNvPr>
          <p:cNvSpPr txBox="1"/>
          <p:nvPr/>
        </p:nvSpPr>
        <p:spPr>
          <a:xfrm rot="10800000" flipH="1" flipV="1">
            <a:off x="5742039" y="7736853"/>
            <a:ext cx="601040" cy="147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BCL2</a:t>
            </a:r>
          </a:p>
        </p:txBody>
      </p:sp>
      <p:sp>
        <p:nvSpPr>
          <p:cNvPr id="54" name="Rectangle: Rounded Corners 4">
            <a:extLst>
              <a:ext uri="{FF2B5EF4-FFF2-40B4-BE49-F238E27FC236}">
                <a16:creationId xmlns:a16="http://schemas.microsoft.com/office/drawing/2014/main" id="{ACA63A30-F479-314E-90EC-EEA865841075}"/>
              </a:ext>
            </a:extLst>
          </p:cNvPr>
          <p:cNvSpPr/>
          <p:nvPr/>
        </p:nvSpPr>
        <p:spPr>
          <a:xfrm rot="180645">
            <a:off x="4520019" y="7661264"/>
            <a:ext cx="1182505" cy="115904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BBFF3DC-8172-C744-B546-1E9439B7948F}"/>
              </a:ext>
            </a:extLst>
          </p:cNvPr>
          <p:cNvSpPr txBox="1"/>
          <p:nvPr/>
        </p:nvSpPr>
        <p:spPr>
          <a:xfrm>
            <a:off x="2240475" y="6606605"/>
            <a:ext cx="36567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Full unedited gel for Figure 6h</a:t>
            </a:r>
          </a:p>
        </p:txBody>
      </p:sp>
      <p:sp>
        <p:nvSpPr>
          <p:cNvPr id="56" name="tx80">
            <a:extLst>
              <a:ext uri="{FF2B5EF4-FFF2-40B4-BE49-F238E27FC236}">
                <a16:creationId xmlns:a16="http://schemas.microsoft.com/office/drawing/2014/main" id="{2ECF95B6-A201-4C48-92E6-32CEBB1D459B}"/>
              </a:ext>
            </a:extLst>
          </p:cNvPr>
          <p:cNvSpPr/>
          <p:nvPr/>
        </p:nvSpPr>
        <p:spPr>
          <a:xfrm>
            <a:off x="1576380" y="6868003"/>
            <a:ext cx="987584" cy="527543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>
              <a:lnSpc>
                <a:spcPts val="576"/>
              </a:lnSpc>
            </a:pPr>
            <a:r>
              <a:rPr lang="en-US" sz="1200" b="1" dirty="0">
                <a:latin typeface="Arial"/>
                <a:cs typeface="Arial"/>
              </a:rPr>
              <a:t>AsPC-1</a:t>
            </a:r>
            <a:endParaRPr sz="12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5828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4657</TotalTime>
  <Words>94</Words>
  <Application>Microsoft Office PowerPoint</Application>
  <PresentationFormat>Custom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Qiaomu Tian</dc:creator>
  <cp:lastModifiedBy>Qiaomu Tian</cp:lastModifiedBy>
  <cp:revision>166</cp:revision>
  <dcterms:created xsi:type="dcterms:W3CDTF">2020-03-31T19:58:52Z</dcterms:created>
  <dcterms:modified xsi:type="dcterms:W3CDTF">2023-09-30T20:38:06Z</dcterms:modified>
</cp:coreProperties>
</file>