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tif" ContentType="image/tiff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  <p:sldId id="261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558" autoAdjust="0"/>
    <p:restoredTop sz="94660"/>
  </p:normalViewPr>
  <p:slideViewPr>
    <p:cSldViewPr snapToGrid="0">
      <p:cViewPr varScale="1">
        <p:scale>
          <a:sx n="128" d="100"/>
          <a:sy n="128" d="100"/>
        </p:scale>
        <p:origin x="288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tif>
</file>

<file path=ppt/media/image2.t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F0ADDC-0DE0-443F-8854-8C2268491BD9}" type="datetimeFigureOut">
              <a:rPr lang="en-US" smtClean="0"/>
              <a:t>1/27/23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955B61-FC44-4536-9E97-44D40A2A34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39725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F0ADDC-0DE0-443F-8854-8C2268491BD9}" type="datetimeFigureOut">
              <a:rPr lang="en-US" smtClean="0"/>
              <a:t>1/27/23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955B61-FC44-4536-9E97-44D40A2A34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73178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F0ADDC-0DE0-443F-8854-8C2268491BD9}" type="datetimeFigureOut">
              <a:rPr lang="en-US" smtClean="0"/>
              <a:t>1/27/23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955B61-FC44-4536-9E97-44D40A2A34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59602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F0ADDC-0DE0-443F-8854-8C2268491BD9}" type="datetimeFigureOut">
              <a:rPr lang="en-US" smtClean="0"/>
              <a:t>1/27/23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955B61-FC44-4536-9E97-44D40A2A34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24532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F0ADDC-0DE0-443F-8854-8C2268491BD9}" type="datetimeFigureOut">
              <a:rPr lang="en-US" smtClean="0"/>
              <a:t>1/27/23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955B61-FC44-4536-9E97-44D40A2A34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55870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F0ADDC-0DE0-443F-8854-8C2268491BD9}" type="datetimeFigureOut">
              <a:rPr lang="en-US" smtClean="0"/>
              <a:t>1/27/23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955B61-FC44-4536-9E97-44D40A2A34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29114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F0ADDC-0DE0-443F-8854-8C2268491BD9}" type="datetimeFigureOut">
              <a:rPr lang="en-US" smtClean="0"/>
              <a:t>1/27/23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955B61-FC44-4536-9E97-44D40A2A34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64988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F0ADDC-0DE0-443F-8854-8C2268491BD9}" type="datetimeFigureOut">
              <a:rPr lang="en-US" smtClean="0"/>
              <a:t>1/27/23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955B61-FC44-4536-9E97-44D40A2A34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92369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F0ADDC-0DE0-443F-8854-8C2268491BD9}" type="datetimeFigureOut">
              <a:rPr lang="en-US" smtClean="0"/>
              <a:t>1/27/23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955B61-FC44-4536-9E97-44D40A2A34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23575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F0ADDC-0DE0-443F-8854-8C2268491BD9}" type="datetimeFigureOut">
              <a:rPr lang="en-US" smtClean="0"/>
              <a:t>1/27/23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955B61-FC44-4536-9E97-44D40A2A34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22999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F0ADDC-0DE0-443F-8854-8C2268491BD9}" type="datetimeFigureOut">
              <a:rPr lang="en-US" smtClean="0"/>
              <a:t>1/27/23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955B61-FC44-4536-9E97-44D40A2A34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02791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F0ADDC-0DE0-443F-8854-8C2268491BD9}" type="datetimeFigureOut">
              <a:rPr lang="en-US" smtClean="0"/>
              <a:t>1/27/23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955B61-FC44-4536-9E97-44D40A2A34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50591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tif"/><Relationship Id="rId2" Type="http://schemas.openxmlformats.org/officeDocument/2006/relationships/image" Target="../media/image1.ti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143385" y="4575531"/>
            <a:ext cx="10310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H3K27Ac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43998" y="2158753"/>
            <a:ext cx="12298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H3K27Me3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6889071" y="5912527"/>
            <a:ext cx="361759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Total H3: mouse Ab, </a:t>
            </a:r>
            <a:r>
              <a:rPr lang="en-US" dirty="0" err="1"/>
              <a:t>Millpore</a:t>
            </a:r>
            <a:r>
              <a:rPr lang="en-US" dirty="0"/>
              <a:t> 05-499</a:t>
            </a:r>
          </a:p>
          <a:p>
            <a:r>
              <a:rPr lang="en-US" dirty="0" err="1"/>
              <a:t>sAb</a:t>
            </a:r>
            <a:r>
              <a:rPr lang="en-US" dirty="0"/>
              <a:t>: anti-mouse CF680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505456" y="6045122"/>
            <a:ext cx="22681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/>
              <a:t>sAb</a:t>
            </a:r>
            <a:r>
              <a:rPr lang="en-US" dirty="0"/>
              <a:t>: anti-rabbit CF770</a:t>
            </a:r>
          </a:p>
        </p:txBody>
      </p:sp>
      <p:cxnSp>
        <p:nvCxnSpPr>
          <p:cNvPr id="13" name="Straight Connector 12"/>
          <p:cNvCxnSpPr>
            <a:cxnSpLocks/>
          </p:cNvCxnSpPr>
          <p:nvPr/>
        </p:nvCxnSpPr>
        <p:spPr>
          <a:xfrm flipV="1">
            <a:off x="2993176" y="954351"/>
            <a:ext cx="1098938" cy="8878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5" name="Straight Connector 14"/>
          <p:cNvCxnSpPr>
            <a:cxnSpLocks/>
          </p:cNvCxnSpPr>
          <p:nvPr/>
        </p:nvCxnSpPr>
        <p:spPr>
          <a:xfrm>
            <a:off x="1865120" y="960255"/>
            <a:ext cx="971745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6" name="Straight Connector 15"/>
          <p:cNvCxnSpPr>
            <a:cxnSpLocks/>
          </p:cNvCxnSpPr>
          <p:nvPr/>
        </p:nvCxnSpPr>
        <p:spPr>
          <a:xfrm>
            <a:off x="4250111" y="956686"/>
            <a:ext cx="909748" cy="6543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2226416" y="443546"/>
            <a:ext cx="4203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P7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3327540" y="443546"/>
            <a:ext cx="5373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P14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4436321" y="448180"/>
            <a:ext cx="5373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P60</a:t>
            </a:r>
          </a:p>
        </p:txBody>
      </p:sp>
      <p:cxnSp>
        <p:nvCxnSpPr>
          <p:cNvPr id="23" name="Straight Connector 22"/>
          <p:cNvCxnSpPr>
            <a:cxnSpLocks/>
          </p:cNvCxnSpPr>
          <p:nvPr/>
        </p:nvCxnSpPr>
        <p:spPr>
          <a:xfrm>
            <a:off x="8028430" y="972107"/>
            <a:ext cx="993650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4" name="Straight Connector 23"/>
          <p:cNvCxnSpPr>
            <a:cxnSpLocks/>
          </p:cNvCxnSpPr>
          <p:nvPr/>
        </p:nvCxnSpPr>
        <p:spPr>
          <a:xfrm>
            <a:off x="6879197" y="967668"/>
            <a:ext cx="1009027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5" name="Straight Connector 24"/>
          <p:cNvCxnSpPr>
            <a:cxnSpLocks/>
          </p:cNvCxnSpPr>
          <p:nvPr/>
        </p:nvCxnSpPr>
        <p:spPr>
          <a:xfrm>
            <a:off x="9117826" y="972107"/>
            <a:ext cx="1006100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26" name="TextBox 25"/>
          <p:cNvSpPr txBox="1"/>
          <p:nvPr/>
        </p:nvSpPr>
        <p:spPr>
          <a:xfrm>
            <a:off x="7200248" y="448948"/>
            <a:ext cx="4203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P7</a:t>
            </a:r>
          </a:p>
        </p:txBody>
      </p:sp>
      <p:sp>
        <p:nvSpPr>
          <p:cNvPr id="27" name="TextBox 26"/>
          <p:cNvSpPr txBox="1"/>
          <p:nvPr/>
        </p:nvSpPr>
        <p:spPr>
          <a:xfrm>
            <a:off x="8309029" y="448564"/>
            <a:ext cx="5373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P14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9266165" y="444253"/>
            <a:ext cx="5373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P60</a:t>
            </a:r>
          </a:p>
        </p:txBody>
      </p:sp>
      <p:pic>
        <p:nvPicPr>
          <p:cNvPr id="14" name="Picture 13" descr="A picture containing text, indoor, computer, dark&#10;&#10;Description automatically generated">
            <a:extLst>
              <a:ext uri="{FF2B5EF4-FFF2-40B4-BE49-F238E27FC236}">
                <a16:creationId xmlns:a16="http://schemas.microsoft.com/office/drawing/2014/main" id="{50ABBCFE-5422-2F03-3F23-6B6E37C85EAB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506333" y="1184032"/>
            <a:ext cx="3617593" cy="4604209"/>
          </a:xfrm>
          <a:prstGeom prst="rect">
            <a:avLst/>
          </a:prstGeom>
          <a:scene3d>
            <a:camera prst="orthographicFront">
              <a:rot lat="21594000" lon="10799999" rev="10799999"/>
            </a:camera>
            <a:lightRig rig="threePt" dir="t"/>
          </a:scene3d>
        </p:spPr>
      </p:pic>
      <p:pic>
        <p:nvPicPr>
          <p:cNvPr id="21" name="Picture 20" descr="A picture containing green, indoor&#10;&#10;Description automatically generated">
            <a:extLst>
              <a:ext uri="{FF2B5EF4-FFF2-40B4-BE49-F238E27FC236}">
                <a16:creationId xmlns:a16="http://schemas.microsoft.com/office/drawing/2014/main" id="{484F2C31-7019-F0FD-B491-6A65038AEE11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555100" y="1184032"/>
            <a:ext cx="3617593" cy="4604209"/>
          </a:xfrm>
          <a:prstGeom prst="rect">
            <a:avLst/>
          </a:prstGeom>
          <a:scene3d>
            <a:camera prst="orthographicFront">
              <a:rot lat="0" lon="10799999" rev="10799999"/>
            </a:camera>
            <a:lightRig rig="threePt" dir="t"/>
          </a:scene3d>
        </p:spPr>
      </p:pic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858C83F7-E4DE-849A-B7F7-A0C190B65B56}"/>
              </a:ext>
            </a:extLst>
          </p:cNvPr>
          <p:cNvCxnSpPr>
            <a:cxnSpLocks/>
          </p:cNvCxnSpPr>
          <p:nvPr/>
        </p:nvCxnSpPr>
        <p:spPr>
          <a:xfrm>
            <a:off x="10114499" y="2097374"/>
            <a:ext cx="226705" cy="0"/>
          </a:xfrm>
          <a:prstGeom prst="line">
            <a:avLst/>
          </a:prstGeom>
          <a:ln w="158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D36E382D-0BB0-0DAD-1F94-07B5F8216B50}"/>
              </a:ext>
            </a:extLst>
          </p:cNvPr>
          <p:cNvCxnSpPr>
            <a:cxnSpLocks/>
          </p:cNvCxnSpPr>
          <p:nvPr/>
        </p:nvCxnSpPr>
        <p:spPr>
          <a:xfrm>
            <a:off x="10114499" y="2278529"/>
            <a:ext cx="226705" cy="0"/>
          </a:xfrm>
          <a:prstGeom prst="line">
            <a:avLst/>
          </a:prstGeom>
          <a:ln w="158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A5C360F3-583A-5FF0-FE9C-82024DA9E50C}"/>
              </a:ext>
            </a:extLst>
          </p:cNvPr>
          <p:cNvCxnSpPr>
            <a:cxnSpLocks/>
          </p:cNvCxnSpPr>
          <p:nvPr/>
        </p:nvCxnSpPr>
        <p:spPr>
          <a:xfrm>
            <a:off x="10114499" y="1755193"/>
            <a:ext cx="226705" cy="0"/>
          </a:xfrm>
          <a:prstGeom prst="line">
            <a:avLst/>
          </a:prstGeom>
          <a:ln w="158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97161FE6-65FE-CF59-825B-8C4FC7450D5D}"/>
              </a:ext>
            </a:extLst>
          </p:cNvPr>
          <p:cNvCxnSpPr>
            <a:cxnSpLocks/>
          </p:cNvCxnSpPr>
          <p:nvPr/>
        </p:nvCxnSpPr>
        <p:spPr>
          <a:xfrm>
            <a:off x="10114499" y="1579790"/>
            <a:ext cx="226705" cy="0"/>
          </a:xfrm>
          <a:prstGeom prst="line">
            <a:avLst/>
          </a:prstGeom>
          <a:ln w="158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1" name="TextBox 40">
            <a:extLst>
              <a:ext uri="{FF2B5EF4-FFF2-40B4-BE49-F238E27FC236}">
                <a16:creationId xmlns:a16="http://schemas.microsoft.com/office/drawing/2014/main" id="{DAA5A370-A979-59CD-13B3-DA39D5104B4F}"/>
              </a:ext>
            </a:extLst>
          </p:cNvPr>
          <p:cNvSpPr txBox="1"/>
          <p:nvPr/>
        </p:nvSpPr>
        <p:spPr>
          <a:xfrm>
            <a:off x="10341204" y="1385273"/>
            <a:ext cx="68640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50 </a:t>
            </a:r>
            <a:r>
              <a:rPr lang="en-US" sz="1400" dirty="0" err="1"/>
              <a:t>kDa</a:t>
            </a:r>
            <a:endParaRPr lang="en-US" sz="1400" dirty="0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6F80F2CC-12C3-6C0D-14D3-B74FBA6E2865}"/>
              </a:ext>
            </a:extLst>
          </p:cNvPr>
          <p:cNvSpPr txBox="1"/>
          <p:nvPr/>
        </p:nvSpPr>
        <p:spPr>
          <a:xfrm>
            <a:off x="10341204" y="1631116"/>
            <a:ext cx="68640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37 </a:t>
            </a:r>
            <a:r>
              <a:rPr lang="en-US" sz="1400" dirty="0" err="1"/>
              <a:t>kDa</a:t>
            </a:r>
            <a:endParaRPr lang="en-US" sz="1400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F211795C-013F-06A7-BE4A-ADCD4C57A50D}"/>
              </a:ext>
            </a:extLst>
          </p:cNvPr>
          <p:cNvSpPr txBox="1"/>
          <p:nvPr/>
        </p:nvSpPr>
        <p:spPr>
          <a:xfrm>
            <a:off x="10341204" y="1934733"/>
            <a:ext cx="68640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20 </a:t>
            </a:r>
            <a:r>
              <a:rPr lang="en-US" sz="1400" dirty="0" err="1"/>
              <a:t>kDa</a:t>
            </a:r>
            <a:endParaRPr lang="en-US" sz="1400" dirty="0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DE5938B5-39DB-6429-95E1-1D1B1B384BBB}"/>
              </a:ext>
            </a:extLst>
          </p:cNvPr>
          <p:cNvSpPr txBox="1"/>
          <p:nvPr/>
        </p:nvSpPr>
        <p:spPr>
          <a:xfrm>
            <a:off x="10341204" y="2152533"/>
            <a:ext cx="68640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15 </a:t>
            </a:r>
            <a:r>
              <a:rPr lang="en-US" sz="1400" dirty="0" err="1"/>
              <a:t>kDa</a:t>
            </a:r>
            <a:endParaRPr lang="en-US" sz="1400" dirty="0"/>
          </a:p>
        </p:txBody>
      </p: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FF2C9AE4-31F5-C4C0-9BA9-8FAA9D5A387B}"/>
              </a:ext>
            </a:extLst>
          </p:cNvPr>
          <p:cNvCxnSpPr>
            <a:cxnSpLocks/>
          </p:cNvCxnSpPr>
          <p:nvPr/>
        </p:nvCxnSpPr>
        <p:spPr>
          <a:xfrm>
            <a:off x="10114499" y="4724729"/>
            <a:ext cx="226705" cy="0"/>
          </a:xfrm>
          <a:prstGeom prst="line">
            <a:avLst/>
          </a:prstGeom>
          <a:ln w="158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C48B39FD-ADE8-F9A0-D6B2-53C9C83BE188}"/>
              </a:ext>
            </a:extLst>
          </p:cNvPr>
          <p:cNvCxnSpPr>
            <a:cxnSpLocks/>
          </p:cNvCxnSpPr>
          <p:nvPr/>
        </p:nvCxnSpPr>
        <p:spPr>
          <a:xfrm>
            <a:off x="10114499" y="4905884"/>
            <a:ext cx="226705" cy="0"/>
          </a:xfrm>
          <a:prstGeom prst="line">
            <a:avLst/>
          </a:prstGeom>
          <a:ln w="158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7A6C8FBD-B77C-5371-712B-4652E7B6B09A}"/>
              </a:ext>
            </a:extLst>
          </p:cNvPr>
          <p:cNvCxnSpPr>
            <a:cxnSpLocks/>
          </p:cNvCxnSpPr>
          <p:nvPr/>
        </p:nvCxnSpPr>
        <p:spPr>
          <a:xfrm>
            <a:off x="10114499" y="4382548"/>
            <a:ext cx="226705" cy="0"/>
          </a:xfrm>
          <a:prstGeom prst="line">
            <a:avLst/>
          </a:prstGeom>
          <a:ln w="158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DAB70101-69A8-EBD8-EB7E-0AC4C9C584BA}"/>
              </a:ext>
            </a:extLst>
          </p:cNvPr>
          <p:cNvCxnSpPr>
            <a:cxnSpLocks/>
          </p:cNvCxnSpPr>
          <p:nvPr/>
        </p:nvCxnSpPr>
        <p:spPr>
          <a:xfrm>
            <a:off x="10114499" y="4207145"/>
            <a:ext cx="226705" cy="0"/>
          </a:xfrm>
          <a:prstGeom prst="line">
            <a:avLst/>
          </a:prstGeom>
          <a:ln w="158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9" name="TextBox 48">
            <a:extLst>
              <a:ext uri="{FF2B5EF4-FFF2-40B4-BE49-F238E27FC236}">
                <a16:creationId xmlns:a16="http://schemas.microsoft.com/office/drawing/2014/main" id="{D5740397-4642-6EF7-ABF6-0BBA4FE46A5C}"/>
              </a:ext>
            </a:extLst>
          </p:cNvPr>
          <p:cNvSpPr txBox="1"/>
          <p:nvPr/>
        </p:nvSpPr>
        <p:spPr>
          <a:xfrm>
            <a:off x="10341204" y="4012628"/>
            <a:ext cx="68640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50 </a:t>
            </a:r>
            <a:r>
              <a:rPr lang="en-US" sz="1400" dirty="0" err="1"/>
              <a:t>kDa</a:t>
            </a:r>
            <a:endParaRPr lang="en-US" sz="1400" dirty="0"/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C2A8ACBD-FABD-25B9-ACBD-BE46889E31DF}"/>
              </a:ext>
            </a:extLst>
          </p:cNvPr>
          <p:cNvSpPr txBox="1"/>
          <p:nvPr/>
        </p:nvSpPr>
        <p:spPr>
          <a:xfrm>
            <a:off x="10341204" y="4258471"/>
            <a:ext cx="68640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37 </a:t>
            </a:r>
            <a:r>
              <a:rPr lang="en-US" sz="1400" dirty="0" err="1"/>
              <a:t>kDa</a:t>
            </a:r>
            <a:endParaRPr lang="en-US" sz="1400" dirty="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BF122882-3A20-E990-1F4F-429311C8B7EB}"/>
              </a:ext>
            </a:extLst>
          </p:cNvPr>
          <p:cNvSpPr txBox="1"/>
          <p:nvPr/>
        </p:nvSpPr>
        <p:spPr>
          <a:xfrm>
            <a:off x="10341204" y="4562088"/>
            <a:ext cx="68640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20 </a:t>
            </a:r>
            <a:r>
              <a:rPr lang="en-US" sz="1400" dirty="0" err="1"/>
              <a:t>kDa</a:t>
            </a:r>
            <a:endParaRPr lang="en-US" sz="1400" dirty="0"/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4F66E8AE-0A01-D13F-E755-04A30F9E4F1E}"/>
              </a:ext>
            </a:extLst>
          </p:cNvPr>
          <p:cNvSpPr txBox="1"/>
          <p:nvPr/>
        </p:nvSpPr>
        <p:spPr>
          <a:xfrm>
            <a:off x="10341204" y="4779888"/>
            <a:ext cx="68640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15 </a:t>
            </a:r>
            <a:r>
              <a:rPr lang="en-US" sz="1400" dirty="0" err="1"/>
              <a:t>kDa</a:t>
            </a:r>
            <a:endParaRPr lang="en-US" sz="1400" dirty="0"/>
          </a:p>
        </p:txBody>
      </p: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16731DDC-72B7-F693-C15E-7513CD6013F0}"/>
              </a:ext>
            </a:extLst>
          </p:cNvPr>
          <p:cNvCxnSpPr>
            <a:cxnSpLocks/>
          </p:cNvCxnSpPr>
          <p:nvPr/>
        </p:nvCxnSpPr>
        <p:spPr>
          <a:xfrm>
            <a:off x="5157116" y="2093214"/>
            <a:ext cx="226705" cy="0"/>
          </a:xfrm>
          <a:prstGeom prst="line">
            <a:avLst/>
          </a:prstGeom>
          <a:ln w="158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4" name="Straight Connector 53">
            <a:extLst>
              <a:ext uri="{FF2B5EF4-FFF2-40B4-BE49-F238E27FC236}">
                <a16:creationId xmlns:a16="http://schemas.microsoft.com/office/drawing/2014/main" id="{0D0F5A02-2206-6CEC-2438-A7ED45BB2EB3}"/>
              </a:ext>
            </a:extLst>
          </p:cNvPr>
          <p:cNvCxnSpPr>
            <a:cxnSpLocks/>
          </p:cNvCxnSpPr>
          <p:nvPr/>
        </p:nvCxnSpPr>
        <p:spPr>
          <a:xfrm>
            <a:off x="5157116" y="2274369"/>
            <a:ext cx="226705" cy="0"/>
          </a:xfrm>
          <a:prstGeom prst="line">
            <a:avLst/>
          </a:prstGeom>
          <a:ln w="158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Straight Connector 54">
            <a:extLst>
              <a:ext uri="{FF2B5EF4-FFF2-40B4-BE49-F238E27FC236}">
                <a16:creationId xmlns:a16="http://schemas.microsoft.com/office/drawing/2014/main" id="{8F8ECF5E-25CA-CEE3-3917-86F1FAB95F75}"/>
              </a:ext>
            </a:extLst>
          </p:cNvPr>
          <p:cNvCxnSpPr>
            <a:cxnSpLocks/>
          </p:cNvCxnSpPr>
          <p:nvPr/>
        </p:nvCxnSpPr>
        <p:spPr>
          <a:xfrm>
            <a:off x="5157116" y="1751033"/>
            <a:ext cx="226705" cy="0"/>
          </a:xfrm>
          <a:prstGeom prst="line">
            <a:avLst/>
          </a:prstGeom>
          <a:ln w="158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6" name="Straight Connector 55">
            <a:extLst>
              <a:ext uri="{FF2B5EF4-FFF2-40B4-BE49-F238E27FC236}">
                <a16:creationId xmlns:a16="http://schemas.microsoft.com/office/drawing/2014/main" id="{F9250298-75B8-25AF-F84E-43E0D93A522D}"/>
              </a:ext>
            </a:extLst>
          </p:cNvPr>
          <p:cNvCxnSpPr>
            <a:cxnSpLocks/>
          </p:cNvCxnSpPr>
          <p:nvPr/>
        </p:nvCxnSpPr>
        <p:spPr>
          <a:xfrm>
            <a:off x="5157116" y="1575630"/>
            <a:ext cx="226705" cy="0"/>
          </a:xfrm>
          <a:prstGeom prst="line">
            <a:avLst/>
          </a:prstGeom>
          <a:ln w="158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7" name="TextBox 56">
            <a:extLst>
              <a:ext uri="{FF2B5EF4-FFF2-40B4-BE49-F238E27FC236}">
                <a16:creationId xmlns:a16="http://schemas.microsoft.com/office/drawing/2014/main" id="{C4CEE575-84F2-1044-252A-4D069F7BEE14}"/>
              </a:ext>
            </a:extLst>
          </p:cNvPr>
          <p:cNvSpPr txBox="1"/>
          <p:nvPr/>
        </p:nvSpPr>
        <p:spPr>
          <a:xfrm>
            <a:off x="5383821" y="1381113"/>
            <a:ext cx="68640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50 </a:t>
            </a:r>
            <a:r>
              <a:rPr lang="en-US" sz="1400" dirty="0" err="1"/>
              <a:t>kDa</a:t>
            </a:r>
            <a:endParaRPr lang="en-US" sz="1400" dirty="0"/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14061E13-911C-6559-5307-B3FA036C228D}"/>
              </a:ext>
            </a:extLst>
          </p:cNvPr>
          <p:cNvSpPr txBox="1"/>
          <p:nvPr/>
        </p:nvSpPr>
        <p:spPr>
          <a:xfrm>
            <a:off x="5383821" y="1626956"/>
            <a:ext cx="68640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37 </a:t>
            </a:r>
            <a:r>
              <a:rPr lang="en-US" sz="1400" dirty="0" err="1"/>
              <a:t>kDa</a:t>
            </a:r>
            <a:endParaRPr lang="en-US" sz="1400" dirty="0"/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78F3A933-C488-248E-407E-05AB92A377B2}"/>
              </a:ext>
            </a:extLst>
          </p:cNvPr>
          <p:cNvSpPr txBox="1"/>
          <p:nvPr/>
        </p:nvSpPr>
        <p:spPr>
          <a:xfrm>
            <a:off x="5383821" y="1930573"/>
            <a:ext cx="68640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20 </a:t>
            </a:r>
            <a:r>
              <a:rPr lang="en-US" sz="1400" dirty="0" err="1"/>
              <a:t>kDa</a:t>
            </a:r>
            <a:endParaRPr lang="en-US" sz="1400" dirty="0"/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F61F2018-27BF-0167-7547-3E3909D3E7AA}"/>
              </a:ext>
            </a:extLst>
          </p:cNvPr>
          <p:cNvSpPr txBox="1"/>
          <p:nvPr/>
        </p:nvSpPr>
        <p:spPr>
          <a:xfrm>
            <a:off x="5383821" y="2148373"/>
            <a:ext cx="68640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15 </a:t>
            </a:r>
            <a:r>
              <a:rPr lang="en-US" sz="1400" dirty="0" err="1"/>
              <a:t>kDa</a:t>
            </a:r>
            <a:endParaRPr lang="en-US" sz="1400" dirty="0"/>
          </a:p>
        </p:txBody>
      </p:sp>
      <p:cxnSp>
        <p:nvCxnSpPr>
          <p:cNvPr id="61" name="Straight Connector 60">
            <a:extLst>
              <a:ext uri="{FF2B5EF4-FFF2-40B4-BE49-F238E27FC236}">
                <a16:creationId xmlns:a16="http://schemas.microsoft.com/office/drawing/2014/main" id="{53BE705E-870D-406B-13F3-81C8F928636E}"/>
              </a:ext>
            </a:extLst>
          </p:cNvPr>
          <p:cNvCxnSpPr>
            <a:cxnSpLocks/>
          </p:cNvCxnSpPr>
          <p:nvPr/>
        </p:nvCxnSpPr>
        <p:spPr>
          <a:xfrm>
            <a:off x="5157116" y="4720569"/>
            <a:ext cx="226705" cy="0"/>
          </a:xfrm>
          <a:prstGeom prst="line">
            <a:avLst/>
          </a:prstGeom>
          <a:ln w="158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2C0C10F1-659A-EC7C-C464-58047107E369}"/>
              </a:ext>
            </a:extLst>
          </p:cNvPr>
          <p:cNvCxnSpPr>
            <a:cxnSpLocks/>
          </p:cNvCxnSpPr>
          <p:nvPr/>
        </p:nvCxnSpPr>
        <p:spPr>
          <a:xfrm>
            <a:off x="5157116" y="4901724"/>
            <a:ext cx="226705" cy="0"/>
          </a:xfrm>
          <a:prstGeom prst="line">
            <a:avLst/>
          </a:prstGeom>
          <a:ln w="158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3" name="Straight Connector 62">
            <a:extLst>
              <a:ext uri="{FF2B5EF4-FFF2-40B4-BE49-F238E27FC236}">
                <a16:creationId xmlns:a16="http://schemas.microsoft.com/office/drawing/2014/main" id="{72F85E98-C52C-FBE6-A049-5769B2231E14}"/>
              </a:ext>
            </a:extLst>
          </p:cNvPr>
          <p:cNvCxnSpPr>
            <a:cxnSpLocks/>
          </p:cNvCxnSpPr>
          <p:nvPr/>
        </p:nvCxnSpPr>
        <p:spPr>
          <a:xfrm>
            <a:off x="5157116" y="4378388"/>
            <a:ext cx="226705" cy="0"/>
          </a:xfrm>
          <a:prstGeom prst="line">
            <a:avLst/>
          </a:prstGeom>
          <a:ln w="158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4" name="Straight Connector 63">
            <a:extLst>
              <a:ext uri="{FF2B5EF4-FFF2-40B4-BE49-F238E27FC236}">
                <a16:creationId xmlns:a16="http://schemas.microsoft.com/office/drawing/2014/main" id="{E87FED4E-D052-2AEB-FE51-CB1612EBF0A2}"/>
              </a:ext>
            </a:extLst>
          </p:cNvPr>
          <p:cNvCxnSpPr>
            <a:cxnSpLocks/>
          </p:cNvCxnSpPr>
          <p:nvPr/>
        </p:nvCxnSpPr>
        <p:spPr>
          <a:xfrm>
            <a:off x="5157116" y="4202985"/>
            <a:ext cx="226705" cy="0"/>
          </a:xfrm>
          <a:prstGeom prst="line">
            <a:avLst/>
          </a:prstGeom>
          <a:ln w="158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5" name="TextBox 64">
            <a:extLst>
              <a:ext uri="{FF2B5EF4-FFF2-40B4-BE49-F238E27FC236}">
                <a16:creationId xmlns:a16="http://schemas.microsoft.com/office/drawing/2014/main" id="{7B1E455E-2CE5-1F39-8EB1-876040FCC897}"/>
              </a:ext>
            </a:extLst>
          </p:cNvPr>
          <p:cNvSpPr txBox="1"/>
          <p:nvPr/>
        </p:nvSpPr>
        <p:spPr>
          <a:xfrm>
            <a:off x="5383821" y="4008468"/>
            <a:ext cx="68640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50 </a:t>
            </a:r>
            <a:r>
              <a:rPr lang="en-US" sz="1400" dirty="0" err="1"/>
              <a:t>kDa</a:t>
            </a:r>
            <a:endParaRPr lang="en-US" sz="1400" dirty="0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47F93FD6-44C2-84C5-BEDC-023E5A15C537}"/>
              </a:ext>
            </a:extLst>
          </p:cNvPr>
          <p:cNvSpPr txBox="1"/>
          <p:nvPr/>
        </p:nvSpPr>
        <p:spPr>
          <a:xfrm>
            <a:off x="5383821" y="4254311"/>
            <a:ext cx="68640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37 </a:t>
            </a:r>
            <a:r>
              <a:rPr lang="en-US" sz="1400" dirty="0" err="1"/>
              <a:t>kDa</a:t>
            </a:r>
            <a:endParaRPr lang="en-US" sz="1400" dirty="0"/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9BAFA16E-123C-B91E-F564-B0CCB1E79870}"/>
              </a:ext>
            </a:extLst>
          </p:cNvPr>
          <p:cNvSpPr txBox="1"/>
          <p:nvPr/>
        </p:nvSpPr>
        <p:spPr>
          <a:xfrm>
            <a:off x="5383821" y="4557928"/>
            <a:ext cx="68640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20 </a:t>
            </a:r>
            <a:r>
              <a:rPr lang="en-US" sz="1400" dirty="0" err="1"/>
              <a:t>kDa</a:t>
            </a:r>
            <a:endParaRPr lang="en-US" sz="1400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7B53F50D-004B-C879-31B9-21CA3966A3F3}"/>
              </a:ext>
            </a:extLst>
          </p:cNvPr>
          <p:cNvSpPr txBox="1"/>
          <p:nvPr/>
        </p:nvSpPr>
        <p:spPr>
          <a:xfrm>
            <a:off x="5383821" y="4775728"/>
            <a:ext cx="68640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15 </a:t>
            </a:r>
            <a:r>
              <a:rPr lang="en-US" sz="1400" dirty="0" err="1"/>
              <a:t>kDa</a:t>
            </a:r>
            <a:endParaRPr lang="en-US" sz="1400" dirty="0"/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F8073D9D-AF59-F9E4-013A-775852CAD8EA}"/>
              </a:ext>
            </a:extLst>
          </p:cNvPr>
          <p:cNvSpPr txBox="1"/>
          <p:nvPr/>
        </p:nvSpPr>
        <p:spPr>
          <a:xfrm>
            <a:off x="390354" y="258880"/>
            <a:ext cx="15474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Long Exposure</a:t>
            </a:r>
          </a:p>
        </p:txBody>
      </p:sp>
    </p:spTree>
    <p:extLst>
      <p:ext uri="{BB962C8B-B14F-4D97-AF65-F5344CB8AC3E}">
        <p14:creationId xmlns:p14="http://schemas.microsoft.com/office/powerpoint/2010/main" val="35655424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060AC5BF-7798-803A-CB4A-BBDD5B7DD4AE}"/>
              </a:ext>
            </a:extLst>
          </p:cNvPr>
          <p:cNvSpPr txBox="1"/>
          <p:nvPr/>
        </p:nvSpPr>
        <p:spPr>
          <a:xfrm>
            <a:off x="879341" y="586636"/>
            <a:ext cx="980981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We used </a:t>
            </a:r>
            <a:r>
              <a:rPr lang="en-US" dirty="0" err="1"/>
              <a:t>Biorad</a:t>
            </a:r>
            <a:r>
              <a:rPr lang="en-US" dirty="0"/>
              <a:t> Precision Plus Kaleidoscope Protein Standards (Cat#1610375) to measure molecular weights. These are visible as colors on the membrane, while some bands fluoresce in the red channel (770 nm) on the </a:t>
            </a:r>
            <a:r>
              <a:rPr lang="en-US" dirty="0" err="1"/>
              <a:t>LiCOR</a:t>
            </a:r>
            <a:r>
              <a:rPr lang="en-US" dirty="0"/>
              <a:t> odyssey. We compare the membrane to the image to identify the molecular weight markers in the red channel.</a:t>
            </a:r>
          </a:p>
        </p:txBody>
      </p:sp>
    </p:spTree>
    <p:extLst>
      <p:ext uri="{BB962C8B-B14F-4D97-AF65-F5344CB8AC3E}">
        <p14:creationId xmlns:p14="http://schemas.microsoft.com/office/powerpoint/2010/main" val="93596012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100</TotalTime>
  <Words>120</Words>
  <Application>Microsoft Macintosh PowerPoint</Application>
  <PresentationFormat>Widescreen</PresentationFormat>
  <Paragraphs>29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fang</dc:creator>
  <cp:lastModifiedBy>Vijyendra Ramesh</cp:lastModifiedBy>
  <cp:revision>22</cp:revision>
  <dcterms:created xsi:type="dcterms:W3CDTF">2018-11-12T19:57:37Z</dcterms:created>
  <dcterms:modified xsi:type="dcterms:W3CDTF">2023-01-27T19:52:46Z</dcterms:modified>
</cp:coreProperties>
</file>

<file path=docProps/thumbnail.jpeg>
</file>