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6035"/>
  </p:normalViewPr>
  <p:slideViewPr>
    <p:cSldViewPr snapToGrid="0">
      <p:cViewPr varScale="1">
        <p:scale>
          <a:sx n="66" d="100"/>
          <a:sy n="66" d="100"/>
        </p:scale>
        <p:origin x="343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405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04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313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434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936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559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11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598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962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737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498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196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3" Type="http://schemas.openxmlformats.org/officeDocument/2006/relationships/image" Target="../media/image2.tif"/><Relationship Id="rId7" Type="http://schemas.microsoft.com/office/2007/relationships/hdphoto" Target="../media/hdphoto1.wdp"/><Relationship Id="rId12" Type="http://schemas.openxmlformats.org/officeDocument/2006/relationships/image" Target="../media/image9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8.png"/><Relationship Id="rId5" Type="http://schemas.openxmlformats.org/officeDocument/2006/relationships/image" Target="../media/image4.tif"/><Relationship Id="rId10" Type="http://schemas.openxmlformats.org/officeDocument/2006/relationships/image" Target="../media/image7.png"/><Relationship Id="rId4" Type="http://schemas.openxmlformats.org/officeDocument/2006/relationships/image" Target="../media/image3.tif"/><Relationship Id="rId9" Type="http://schemas.microsoft.com/office/2007/relationships/hdphoto" Target="../media/hdphoto2.wdp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E96B2D5-DC38-BCF8-2117-D3517F2B1DD5}"/>
              </a:ext>
            </a:extLst>
          </p:cNvPr>
          <p:cNvSpPr txBox="1"/>
          <p:nvPr/>
        </p:nvSpPr>
        <p:spPr>
          <a:xfrm>
            <a:off x="79031" y="115120"/>
            <a:ext cx="4887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Figure 3-source data 1 (bands used in the figure are highlighted in blue)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6C99EBC-A7FB-B6E8-6565-EF662E19BA7D}"/>
              </a:ext>
            </a:extLst>
          </p:cNvPr>
          <p:cNvSpPr txBox="1"/>
          <p:nvPr/>
        </p:nvSpPr>
        <p:spPr>
          <a:xfrm>
            <a:off x="231034" y="660655"/>
            <a:ext cx="1683884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b="1" dirty="0"/>
              <a:t>Figure 3A. 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4AC4C95-8B3C-154D-293A-95209FDEE954}"/>
              </a:ext>
            </a:extLst>
          </p:cNvPr>
          <p:cNvGrpSpPr/>
          <p:nvPr/>
        </p:nvGrpSpPr>
        <p:grpSpPr>
          <a:xfrm>
            <a:off x="196355" y="966285"/>
            <a:ext cx="2780368" cy="2649315"/>
            <a:chOff x="78850" y="540682"/>
            <a:chExt cx="4662148" cy="508360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AAE4913D-9301-BEBD-2A0D-3A091383BE4F}"/>
                </a:ext>
              </a:extLst>
            </p:cNvPr>
            <p:cNvGrpSpPr/>
            <p:nvPr/>
          </p:nvGrpSpPr>
          <p:grpSpPr>
            <a:xfrm>
              <a:off x="78850" y="540682"/>
              <a:ext cx="4662148" cy="5083606"/>
              <a:chOff x="361603" y="607807"/>
              <a:chExt cx="4662148" cy="5083606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45CAC045-6E57-1119-8F71-94239F22F46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106" t="-69" r="1627" b="-709"/>
              <a:stretch/>
            </p:blipFill>
            <p:spPr>
              <a:xfrm>
                <a:off x="426916" y="1101271"/>
                <a:ext cx="3327400" cy="147320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6674476B-AC1A-EDDB-1E1D-E77383F3B86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8872" t="-8397" r="-391" b="1496"/>
              <a:stretch/>
            </p:blipFill>
            <p:spPr>
              <a:xfrm>
                <a:off x="875044" y="2574471"/>
                <a:ext cx="3226486" cy="100330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36DEED5B-1E61-DA5D-F0CF-EDE20E685FF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-727" t="-418" r="-405" b="-646"/>
              <a:stretch/>
            </p:blipFill>
            <p:spPr>
              <a:xfrm>
                <a:off x="361603" y="3659413"/>
                <a:ext cx="3111500" cy="2032000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10" name="Left Arrow 9">
                <a:extLst>
                  <a:ext uri="{FF2B5EF4-FFF2-40B4-BE49-F238E27FC236}">
                    <a16:creationId xmlns:a16="http://schemas.microsoft.com/office/drawing/2014/main" id="{F1915914-AFAD-690F-6BA9-C27919FC6EF9}"/>
                  </a:ext>
                </a:extLst>
              </p:cNvPr>
              <p:cNvSpPr/>
              <p:nvPr/>
            </p:nvSpPr>
            <p:spPr>
              <a:xfrm>
                <a:off x="3559623" y="1837871"/>
                <a:ext cx="315685" cy="132443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  <p:sp>
            <p:nvSpPr>
              <p:cNvPr id="11" name="Left Arrow 10">
                <a:extLst>
                  <a:ext uri="{FF2B5EF4-FFF2-40B4-BE49-F238E27FC236}">
                    <a16:creationId xmlns:a16="http://schemas.microsoft.com/office/drawing/2014/main" id="{24D5FB81-0D25-70F3-C166-925885168915}"/>
                  </a:ext>
                </a:extLst>
              </p:cNvPr>
              <p:cNvSpPr/>
              <p:nvPr/>
            </p:nvSpPr>
            <p:spPr>
              <a:xfrm>
                <a:off x="3943687" y="3076121"/>
                <a:ext cx="315685" cy="132443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  <p:sp>
            <p:nvSpPr>
              <p:cNvPr id="12" name="Left Arrow 11">
                <a:extLst>
                  <a:ext uri="{FF2B5EF4-FFF2-40B4-BE49-F238E27FC236}">
                    <a16:creationId xmlns:a16="http://schemas.microsoft.com/office/drawing/2014/main" id="{5A2BF7B8-F481-5E13-310B-E45FC7214ED1}"/>
                  </a:ext>
                </a:extLst>
              </p:cNvPr>
              <p:cNvSpPr/>
              <p:nvPr/>
            </p:nvSpPr>
            <p:spPr>
              <a:xfrm>
                <a:off x="3372187" y="4091667"/>
                <a:ext cx="315685" cy="132443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CECB6FE-7C69-4D05-ED0C-139D298C8162}"/>
                  </a:ext>
                </a:extLst>
              </p:cNvPr>
              <p:cNvSpPr txBox="1"/>
              <p:nvPr/>
            </p:nvSpPr>
            <p:spPr>
              <a:xfrm>
                <a:off x="3893509" y="1719426"/>
                <a:ext cx="764380" cy="6424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88" b="1" dirty="0"/>
                  <a:t>OPA1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BC25656-AC3C-13BD-3395-6E49E72503C9}"/>
                  </a:ext>
                </a:extLst>
              </p:cNvPr>
              <p:cNvSpPr txBox="1"/>
              <p:nvPr/>
            </p:nvSpPr>
            <p:spPr>
              <a:xfrm>
                <a:off x="4259371" y="2957675"/>
                <a:ext cx="764380" cy="409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88" b="1" dirty="0"/>
                  <a:t>PERK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0BCF689-A81D-A9D1-3566-90D50706AD20}"/>
                  </a:ext>
                </a:extLst>
              </p:cNvPr>
              <p:cNvSpPr txBox="1"/>
              <p:nvPr/>
            </p:nvSpPr>
            <p:spPr>
              <a:xfrm>
                <a:off x="3717464" y="3973222"/>
                <a:ext cx="930728" cy="409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88" b="1" dirty="0"/>
                  <a:t>GAPDH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FDB92A0-2958-57A0-E8A2-37717887264C}"/>
                  </a:ext>
                </a:extLst>
              </p:cNvPr>
              <p:cNvSpPr txBox="1"/>
              <p:nvPr/>
            </p:nvSpPr>
            <p:spPr>
              <a:xfrm>
                <a:off x="1332244" y="616096"/>
                <a:ext cx="930728" cy="409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88" b="1" dirty="0"/>
                  <a:t>WT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7263F4F-CA08-F270-34D1-4D9A0F34BBBC}"/>
                  </a:ext>
                </a:extLst>
              </p:cNvPr>
              <p:cNvSpPr txBox="1"/>
              <p:nvPr/>
            </p:nvSpPr>
            <p:spPr>
              <a:xfrm>
                <a:off x="2146594" y="607807"/>
                <a:ext cx="1710309" cy="409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88" b="1" dirty="0"/>
                  <a:t>OPA1/PERK DKO</a:t>
                </a:r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5BA8B8FD-DDA6-C5A7-3C95-C40094C052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2973" y="1101271"/>
                <a:ext cx="0" cy="459014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B744E0A-84A8-699E-3ECF-B86ADFC0A73E}"/>
                </a:ext>
              </a:extLst>
            </p:cNvPr>
            <p:cNvSpPr/>
            <p:nvPr/>
          </p:nvSpPr>
          <p:spPr>
            <a:xfrm>
              <a:off x="1371600" y="1685673"/>
              <a:ext cx="1197429" cy="307777"/>
            </a:xfrm>
            <a:prstGeom prst="rect">
              <a:avLst/>
            </a:prstGeom>
            <a:noFill/>
            <a:ln w="12700"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1304A81-2F9F-1E25-4C31-3E99717FA7D0}"/>
                </a:ext>
              </a:extLst>
            </p:cNvPr>
            <p:cNvSpPr/>
            <p:nvPr/>
          </p:nvSpPr>
          <p:spPr>
            <a:xfrm>
              <a:off x="1371600" y="2943430"/>
              <a:ext cx="1197429" cy="207155"/>
            </a:xfrm>
            <a:prstGeom prst="rect">
              <a:avLst/>
            </a:prstGeom>
            <a:noFill/>
            <a:ln w="12700"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178C0405-D1B2-99DD-3BDE-5BCBD70F5274}"/>
                </a:ext>
              </a:extLst>
            </p:cNvPr>
            <p:cNvSpPr/>
            <p:nvPr/>
          </p:nvSpPr>
          <p:spPr>
            <a:xfrm>
              <a:off x="1365998" y="3954336"/>
              <a:ext cx="1197429" cy="207155"/>
            </a:xfrm>
            <a:prstGeom prst="rect">
              <a:avLst/>
            </a:prstGeom>
            <a:noFill/>
            <a:ln w="12700"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0FFA2B8-F840-7E1F-80BC-D06F2D78FEC2}"/>
              </a:ext>
            </a:extLst>
          </p:cNvPr>
          <p:cNvGrpSpPr/>
          <p:nvPr/>
        </p:nvGrpSpPr>
        <p:grpSpPr>
          <a:xfrm>
            <a:off x="3552489" y="661422"/>
            <a:ext cx="2708314" cy="3143627"/>
            <a:chOff x="2670875" y="4524186"/>
            <a:chExt cx="2423638" cy="314362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7B610BE-A09D-8FCE-ACD2-F08AD1C27F06}"/>
                </a:ext>
              </a:extLst>
            </p:cNvPr>
            <p:cNvSpPr txBox="1"/>
            <p:nvPr/>
          </p:nvSpPr>
          <p:spPr>
            <a:xfrm>
              <a:off x="2670875" y="4524186"/>
              <a:ext cx="1683884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13" b="1" dirty="0"/>
                <a:t>Figure 3B.</a:t>
              </a: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078CEE05-B848-C80D-B523-26258C6786FB}"/>
                </a:ext>
              </a:extLst>
            </p:cNvPr>
            <p:cNvGrpSpPr/>
            <p:nvPr/>
          </p:nvGrpSpPr>
          <p:grpSpPr>
            <a:xfrm>
              <a:off x="2702446" y="4798276"/>
              <a:ext cx="2392067" cy="2869537"/>
              <a:chOff x="4804348" y="495782"/>
              <a:chExt cx="4946920" cy="5989391"/>
            </a:xfrm>
          </p:grpSpPr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CCCCC4D4-FA0F-F90C-6333-9F0A3BA69E9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7182" t="1254" r="9010" b="6812"/>
              <a:stretch/>
            </p:blipFill>
            <p:spPr>
              <a:xfrm>
                <a:off x="4804349" y="1034146"/>
                <a:ext cx="3960588" cy="2917371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0C4EC884-9DB0-0114-72C9-2944C409A3C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</a:extLst>
              </a:blip>
              <a:srcRect l="13778" t="2768" r="14736" b="3796"/>
              <a:stretch/>
            </p:blipFill>
            <p:spPr>
              <a:xfrm>
                <a:off x="4804348" y="4011812"/>
                <a:ext cx="3960588" cy="2462475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33" name="Left Arrow 32">
                <a:extLst>
                  <a:ext uri="{FF2B5EF4-FFF2-40B4-BE49-F238E27FC236}">
                    <a16:creationId xmlns:a16="http://schemas.microsoft.com/office/drawing/2014/main" id="{8E4F9CEE-47BF-C1DB-93EC-031C281CFD1F}"/>
                  </a:ext>
                </a:extLst>
              </p:cNvPr>
              <p:cNvSpPr/>
              <p:nvPr/>
            </p:nvSpPr>
            <p:spPr>
              <a:xfrm>
                <a:off x="8494400" y="1606518"/>
                <a:ext cx="315685" cy="132443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01365A2-CC9A-9306-0AFA-DA6490F9B4F6}"/>
                  </a:ext>
                </a:extLst>
              </p:cNvPr>
              <p:cNvSpPr txBox="1"/>
              <p:nvPr/>
            </p:nvSpPr>
            <p:spPr>
              <a:xfrm>
                <a:off x="8828286" y="1488073"/>
                <a:ext cx="922982" cy="6988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88" b="1" dirty="0"/>
                  <a:t>peIF2a</a:t>
                </a:r>
              </a:p>
            </p:txBody>
          </p:sp>
          <p:sp>
            <p:nvSpPr>
              <p:cNvPr id="35" name="Left Arrow 34">
                <a:extLst>
                  <a:ext uri="{FF2B5EF4-FFF2-40B4-BE49-F238E27FC236}">
                    <a16:creationId xmlns:a16="http://schemas.microsoft.com/office/drawing/2014/main" id="{14A57BD5-E9FE-CC61-CD11-4D64438BDB95}"/>
                  </a:ext>
                </a:extLst>
              </p:cNvPr>
              <p:cNvSpPr/>
              <p:nvPr/>
            </p:nvSpPr>
            <p:spPr>
              <a:xfrm>
                <a:off x="8476198" y="4434690"/>
                <a:ext cx="315685" cy="132443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B663945D-64B8-24F2-6E80-C0C237D74244}"/>
                  </a:ext>
                </a:extLst>
              </p:cNvPr>
              <p:cNvSpPr txBox="1"/>
              <p:nvPr/>
            </p:nvSpPr>
            <p:spPr>
              <a:xfrm>
                <a:off x="8810085" y="4316244"/>
                <a:ext cx="764379" cy="6988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88" b="1" dirty="0"/>
                  <a:t>eIF2a</a:t>
                </a:r>
              </a:p>
            </p:txBody>
          </p: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A7B3930F-032F-1363-1C6B-B8A81E7F3C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3364" y="1014885"/>
                <a:ext cx="39128" cy="547028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03DDAF3-FA11-8A40-949B-4C7678B33B04}"/>
                  </a:ext>
                </a:extLst>
              </p:cNvPr>
              <p:cNvSpPr txBox="1"/>
              <p:nvPr/>
            </p:nvSpPr>
            <p:spPr>
              <a:xfrm>
                <a:off x="5347540" y="514108"/>
                <a:ext cx="930729" cy="445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88" b="1" dirty="0"/>
                  <a:t>WT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BF314BD9-BCF0-A7F9-D3BD-F22340BDB9FD}"/>
                  </a:ext>
                </a:extLst>
              </p:cNvPr>
              <p:cNvSpPr txBox="1"/>
              <p:nvPr/>
            </p:nvSpPr>
            <p:spPr>
              <a:xfrm>
                <a:off x="6822410" y="495782"/>
                <a:ext cx="1796175" cy="445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88" b="1" dirty="0"/>
                  <a:t>OPA1/PERK DKO</a:t>
                </a: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82C498CC-856E-D8AE-CE87-B3773BA2E964}"/>
                  </a:ext>
                </a:extLst>
              </p:cNvPr>
              <p:cNvSpPr/>
              <p:nvPr/>
            </p:nvSpPr>
            <p:spPr>
              <a:xfrm>
                <a:off x="6473364" y="1541956"/>
                <a:ext cx="464642" cy="184224"/>
              </a:xfrm>
              <a:prstGeom prst="rect">
                <a:avLst/>
              </a:prstGeom>
              <a:noFill/>
              <a:ln w="12700">
                <a:solidFill>
                  <a:srgbClr val="0070C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4511084-C619-4412-87AB-C895670AB59C}"/>
                  </a:ext>
                </a:extLst>
              </p:cNvPr>
              <p:cNvSpPr/>
              <p:nvPr/>
            </p:nvSpPr>
            <p:spPr>
              <a:xfrm>
                <a:off x="6530695" y="4445935"/>
                <a:ext cx="472435" cy="188512"/>
              </a:xfrm>
              <a:prstGeom prst="rect">
                <a:avLst/>
              </a:prstGeom>
              <a:noFill/>
              <a:ln w="12700">
                <a:solidFill>
                  <a:srgbClr val="0070C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</p:grp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0B06E4E-4653-B6C9-04B2-C92E34C01C6E}"/>
                </a:ext>
              </a:extLst>
            </p:cNvPr>
            <p:cNvSpPr/>
            <p:nvPr/>
          </p:nvSpPr>
          <p:spPr>
            <a:xfrm>
              <a:off x="2855286" y="5278714"/>
              <a:ext cx="272576" cy="88262"/>
            </a:xfrm>
            <a:prstGeom prst="rect">
              <a:avLst/>
            </a:prstGeom>
            <a:noFill/>
            <a:ln w="12700"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E1AFE873-A6B6-8937-1D26-046D30D45D13}"/>
                </a:ext>
              </a:extLst>
            </p:cNvPr>
            <p:cNvSpPr/>
            <p:nvPr/>
          </p:nvSpPr>
          <p:spPr>
            <a:xfrm>
              <a:off x="2897808" y="6692861"/>
              <a:ext cx="278817" cy="88262"/>
            </a:xfrm>
            <a:prstGeom prst="rect">
              <a:avLst/>
            </a:prstGeom>
            <a:noFill/>
            <a:ln w="12700"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4B09FA3C-9C6C-0F9F-6C86-861D68207B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49" t="-1269" r="10531" b="15725"/>
          <a:stretch/>
        </p:blipFill>
        <p:spPr bwMode="auto">
          <a:xfrm>
            <a:off x="427357" y="4506709"/>
            <a:ext cx="1739013" cy="789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9DE2C49-D1D8-3F21-E9BB-4DCCFC0D50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" t="-1426" r="9274" b="-4027"/>
          <a:stretch/>
        </p:blipFill>
        <p:spPr bwMode="auto">
          <a:xfrm>
            <a:off x="445747" y="5345588"/>
            <a:ext cx="1720623" cy="544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4E055BE-0377-1AB9-E855-DB5DB194352D}"/>
              </a:ext>
            </a:extLst>
          </p:cNvPr>
          <p:cNvSpPr txBox="1"/>
          <p:nvPr/>
        </p:nvSpPr>
        <p:spPr>
          <a:xfrm>
            <a:off x="2666762" y="3862554"/>
            <a:ext cx="66743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13" b="1" dirty="0"/>
              <a:t>BAT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7206AEC-60F4-C395-8FF8-4A82D7918C0E}"/>
              </a:ext>
            </a:extLst>
          </p:cNvPr>
          <p:cNvSpPr txBox="1"/>
          <p:nvPr/>
        </p:nvSpPr>
        <p:spPr>
          <a:xfrm>
            <a:off x="221890" y="3893751"/>
            <a:ext cx="774671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b="1" dirty="0"/>
              <a:t>Figure 3F.               </a:t>
            </a:r>
          </a:p>
        </p:txBody>
      </p:sp>
      <p:sp>
        <p:nvSpPr>
          <p:cNvPr id="65" name="Left Arrow 64">
            <a:extLst>
              <a:ext uri="{FF2B5EF4-FFF2-40B4-BE49-F238E27FC236}">
                <a16:creationId xmlns:a16="http://schemas.microsoft.com/office/drawing/2014/main" id="{D8FD45C2-6856-B0B5-0EF7-46B9767EBBEF}"/>
              </a:ext>
            </a:extLst>
          </p:cNvPr>
          <p:cNvSpPr/>
          <p:nvPr/>
        </p:nvSpPr>
        <p:spPr>
          <a:xfrm>
            <a:off x="2064679" y="4771129"/>
            <a:ext cx="188265" cy="690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F56E4D6-1DDD-7470-D4FF-42F76DC2CD62}"/>
              </a:ext>
            </a:extLst>
          </p:cNvPr>
          <p:cNvSpPr txBox="1"/>
          <p:nvPr/>
        </p:nvSpPr>
        <p:spPr>
          <a:xfrm>
            <a:off x="2212043" y="4709402"/>
            <a:ext cx="455854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88" b="1" dirty="0"/>
              <a:t>UCP1</a:t>
            </a:r>
          </a:p>
        </p:txBody>
      </p:sp>
      <p:sp>
        <p:nvSpPr>
          <p:cNvPr id="68" name="Left Arrow 67">
            <a:extLst>
              <a:ext uri="{FF2B5EF4-FFF2-40B4-BE49-F238E27FC236}">
                <a16:creationId xmlns:a16="http://schemas.microsoft.com/office/drawing/2014/main" id="{04E70B71-A56B-934B-526B-19E9FCFA836A}"/>
              </a:ext>
            </a:extLst>
          </p:cNvPr>
          <p:cNvSpPr/>
          <p:nvPr/>
        </p:nvSpPr>
        <p:spPr>
          <a:xfrm>
            <a:off x="2156542" y="5696992"/>
            <a:ext cx="188265" cy="690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0A7B16B-6786-D71C-509A-3E5B71935DB6}"/>
              </a:ext>
            </a:extLst>
          </p:cNvPr>
          <p:cNvSpPr txBox="1"/>
          <p:nvPr/>
        </p:nvSpPr>
        <p:spPr>
          <a:xfrm>
            <a:off x="2303905" y="5635265"/>
            <a:ext cx="634289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88" b="1" dirty="0"/>
              <a:t>b-actin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3081B03-122F-D528-7413-71F152B71BD5}"/>
              </a:ext>
            </a:extLst>
          </p:cNvPr>
          <p:cNvSpPr txBox="1"/>
          <p:nvPr/>
        </p:nvSpPr>
        <p:spPr>
          <a:xfrm>
            <a:off x="621083" y="4348721"/>
            <a:ext cx="555059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8" b="1" dirty="0"/>
              <a:t>WT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003540B-7354-C1AD-652B-6107C441B8C5}"/>
              </a:ext>
            </a:extLst>
          </p:cNvPr>
          <p:cNvSpPr txBox="1"/>
          <p:nvPr/>
        </p:nvSpPr>
        <p:spPr>
          <a:xfrm>
            <a:off x="1106737" y="4344401"/>
            <a:ext cx="1019978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8" b="1" dirty="0"/>
              <a:t>OPA1/PERK DKO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0D2CCF5A-3A50-BD70-B85D-082FBFF80EA3}"/>
              </a:ext>
            </a:extLst>
          </p:cNvPr>
          <p:cNvCxnSpPr>
            <a:cxnSpLocks/>
          </p:cNvCxnSpPr>
          <p:nvPr/>
        </p:nvCxnSpPr>
        <p:spPr>
          <a:xfrm>
            <a:off x="1244838" y="4594305"/>
            <a:ext cx="0" cy="12452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Group 90">
            <a:extLst>
              <a:ext uri="{FF2B5EF4-FFF2-40B4-BE49-F238E27FC236}">
                <a16:creationId xmlns:a16="http://schemas.microsoft.com/office/drawing/2014/main" id="{F5D01574-1575-0050-1048-E2E809E3326F}"/>
              </a:ext>
            </a:extLst>
          </p:cNvPr>
          <p:cNvGrpSpPr/>
          <p:nvPr/>
        </p:nvGrpSpPr>
        <p:grpSpPr>
          <a:xfrm>
            <a:off x="3548775" y="3862554"/>
            <a:ext cx="2606347" cy="1481750"/>
            <a:chOff x="2581469" y="3897399"/>
            <a:chExt cx="2606347" cy="14817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4F2DB09-7CB8-FB12-F380-21E2052B0E2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207" t="-2556" r="794" b="-200"/>
            <a:stretch/>
          </p:blipFill>
          <p:spPr bwMode="auto">
            <a:xfrm>
              <a:off x="2688829" y="4448300"/>
              <a:ext cx="1846713" cy="355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D53C07E-DF4F-849E-83B6-2A31662F822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2" t="1853" r="6496" b="-2800"/>
            <a:stretch/>
          </p:blipFill>
          <p:spPr bwMode="auto">
            <a:xfrm>
              <a:off x="2684306" y="4913784"/>
              <a:ext cx="1763486" cy="465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2E085F7-54B3-48DC-77FC-DE01EACFD59B}"/>
                </a:ext>
              </a:extLst>
            </p:cNvPr>
            <p:cNvSpPr txBox="1"/>
            <p:nvPr/>
          </p:nvSpPr>
          <p:spPr>
            <a:xfrm>
              <a:off x="2581469" y="3897399"/>
              <a:ext cx="1881670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13" b="1" dirty="0"/>
                <a:t>Figure 3G.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A2E4F47-B39A-7783-8AAB-C4DBFDEC0F96}"/>
                </a:ext>
              </a:extLst>
            </p:cNvPr>
            <p:cNvSpPr txBox="1"/>
            <p:nvPr/>
          </p:nvSpPr>
          <p:spPr>
            <a:xfrm>
              <a:off x="2932533" y="4293684"/>
              <a:ext cx="555059" cy="213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88" b="1" dirty="0"/>
                <a:t>WT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40002B21-FF5C-C4FB-6CC5-98D362D7FCEE}"/>
                </a:ext>
              </a:extLst>
            </p:cNvPr>
            <p:cNvSpPr txBox="1"/>
            <p:nvPr/>
          </p:nvSpPr>
          <p:spPr>
            <a:xfrm>
              <a:off x="3418187" y="4289364"/>
              <a:ext cx="1019978" cy="213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88" b="1" dirty="0"/>
                <a:t>OPA1/PERK DKO</a:t>
              </a:r>
            </a:p>
          </p:txBody>
        </p: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C7C4E9D4-E73F-7E8A-1D79-E1356C53EA81}"/>
                </a:ext>
              </a:extLst>
            </p:cNvPr>
            <p:cNvCxnSpPr>
              <a:cxnSpLocks/>
            </p:cNvCxnSpPr>
            <p:nvPr/>
          </p:nvCxnSpPr>
          <p:spPr>
            <a:xfrm>
              <a:off x="3487592" y="4468445"/>
              <a:ext cx="0" cy="91070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Left Arrow 84">
              <a:extLst>
                <a:ext uri="{FF2B5EF4-FFF2-40B4-BE49-F238E27FC236}">
                  <a16:creationId xmlns:a16="http://schemas.microsoft.com/office/drawing/2014/main" id="{BC700860-BA03-BCD7-F4D9-EDE2DCF963A2}"/>
                </a:ext>
              </a:extLst>
            </p:cNvPr>
            <p:cNvSpPr/>
            <p:nvPr/>
          </p:nvSpPr>
          <p:spPr>
            <a:xfrm>
              <a:off x="4342246" y="4622969"/>
              <a:ext cx="188265" cy="69023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F6CD3C32-110D-AA17-1C2E-BEE9A7F3680D}"/>
                </a:ext>
              </a:extLst>
            </p:cNvPr>
            <p:cNvSpPr txBox="1"/>
            <p:nvPr/>
          </p:nvSpPr>
          <p:spPr>
            <a:xfrm>
              <a:off x="4489610" y="4561242"/>
              <a:ext cx="455854" cy="213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88" b="1" dirty="0"/>
                <a:t>TH</a:t>
              </a:r>
            </a:p>
          </p:txBody>
        </p:sp>
        <p:sp>
          <p:nvSpPr>
            <p:cNvPr id="89" name="Left Arrow 88">
              <a:extLst>
                <a:ext uri="{FF2B5EF4-FFF2-40B4-BE49-F238E27FC236}">
                  <a16:creationId xmlns:a16="http://schemas.microsoft.com/office/drawing/2014/main" id="{5358FB5B-65C6-EECC-95CB-72EE2977F8F8}"/>
                </a:ext>
              </a:extLst>
            </p:cNvPr>
            <p:cNvSpPr/>
            <p:nvPr/>
          </p:nvSpPr>
          <p:spPr>
            <a:xfrm>
              <a:off x="4406164" y="5202937"/>
              <a:ext cx="188265" cy="69023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CC7600A-CE74-FE2F-007D-4ACB9610603A}"/>
                </a:ext>
              </a:extLst>
            </p:cNvPr>
            <p:cNvSpPr txBox="1"/>
            <p:nvPr/>
          </p:nvSpPr>
          <p:spPr>
            <a:xfrm>
              <a:off x="4553527" y="5141210"/>
              <a:ext cx="634289" cy="213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88" b="1" dirty="0"/>
                <a:t>b-actin</a:t>
              </a:r>
            </a:p>
          </p:txBody>
        </p:sp>
      </p:grpSp>
      <p:pic>
        <p:nvPicPr>
          <p:cNvPr id="92" name="Picture 91">
            <a:extLst>
              <a:ext uri="{FF2B5EF4-FFF2-40B4-BE49-F238E27FC236}">
                <a16:creationId xmlns:a16="http://schemas.microsoft.com/office/drawing/2014/main" id="{1706156E-8E88-3F7A-4641-94D83759E8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3" t="4703" r="3938" b="41761"/>
          <a:stretch/>
        </p:blipFill>
        <p:spPr bwMode="auto">
          <a:xfrm>
            <a:off x="427357" y="6696356"/>
            <a:ext cx="1916566" cy="544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80A9568B-177C-45EF-08E2-FE6D8A2DDD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" t="-350" r="3303" b="1822"/>
          <a:stretch/>
        </p:blipFill>
        <p:spPr bwMode="auto">
          <a:xfrm>
            <a:off x="417760" y="7325345"/>
            <a:ext cx="1935759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60225F4E-D0ED-5518-4E15-EEF31B0AD2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" t="573" r="1751" b="307"/>
          <a:stretch/>
        </p:blipFill>
        <p:spPr bwMode="auto">
          <a:xfrm>
            <a:off x="3707045" y="6627315"/>
            <a:ext cx="1977798" cy="610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10708F5A-66BC-A01F-5621-69856D5118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12" t="3699" r="2350" b="-28628"/>
          <a:stretch/>
        </p:blipFill>
        <p:spPr bwMode="auto">
          <a:xfrm>
            <a:off x="3641741" y="7264646"/>
            <a:ext cx="2004607" cy="224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id="{29B60CFB-34F3-0B53-276B-C8B517897352}"/>
              </a:ext>
            </a:extLst>
          </p:cNvPr>
          <p:cNvSpPr txBox="1"/>
          <p:nvPr/>
        </p:nvSpPr>
        <p:spPr>
          <a:xfrm>
            <a:off x="2748796" y="5968774"/>
            <a:ext cx="66743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13" b="1" dirty="0" err="1"/>
              <a:t>iWAT</a:t>
            </a:r>
            <a:endParaRPr lang="en-US" sz="1013" b="1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3EE5DCF8-5B70-2647-04F5-9A9E824C949E}"/>
              </a:ext>
            </a:extLst>
          </p:cNvPr>
          <p:cNvSpPr txBox="1"/>
          <p:nvPr/>
        </p:nvSpPr>
        <p:spPr>
          <a:xfrm>
            <a:off x="621083" y="6511897"/>
            <a:ext cx="555059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8" b="1" dirty="0"/>
              <a:t>WT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5D6CF017-BFD7-73F9-111B-92D7D924B1BE}"/>
              </a:ext>
            </a:extLst>
          </p:cNvPr>
          <p:cNvSpPr txBox="1"/>
          <p:nvPr/>
        </p:nvSpPr>
        <p:spPr>
          <a:xfrm>
            <a:off x="1106737" y="6516203"/>
            <a:ext cx="1019978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8" b="1" dirty="0"/>
              <a:t>OPA1/PERK DKO</a:t>
            </a:r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A2649810-4CB0-8431-711F-2FE70DDC8CB4}"/>
              </a:ext>
            </a:extLst>
          </p:cNvPr>
          <p:cNvCxnSpPr>
            <a:cxnSpLocks/>
          </p:cNvCxnSpPr>
          <p:nvPr/>
        </p:nvCxnSpPr>
        <p:spPr>
          <a:xfrm>
            <a:off x="1201780" y="6702739"/>
            <a:ext cx="0" cy="83691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Left Arrow 101">
            <a:extLst>
              <a:ext uri="{FF2B5EF4-FFF2-40B4-BE49-F238E27FC236}">
                <a16:creationId xmlns:a16="http://schemas.microsoft.com/office/drawing/2014/main" id="{56BC2D5B-BE78-9B64-FD56-56759FC40077}"/>
              </a:ext>
            </a:extLst>
          </p:cNvPr>
          <p:cNvSpPr/>
          <p:nvPr/>
        </p:nvSpPr>
        <p:spPr>
          <a:xfrm>
            <a:off x="2105580" y="6947873"/>
            <a:ext cx="188265" cy="690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5B393B4A-7ECB-EFAD-21DB-93872457244A}"/>
              </a:ext>
            </a:extLst>
          </p:cNvPr>
          <p:cNvSpPr txBox="1"/>
          <p:nvPr/>
        </p:nvSpPr>
        <p:spPr>
          <a:xfrm>
            <a:off x="2252944" y="6886146"/>
            <a:ext cx="455854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88" b="1" dirty="0"/>
              <a:t>UCP1</a:t>
            </a:r>
          </a:p>
        </p:txBody>
      </p:sp>
      <p:sp>
        <p:nvSpPr>
          <p:cNvPr id="104" name="Left Arrow 103">
            <a:extLst>
              <a:ext uri="{FF2B5EF4-FFF2-40B4-BE49-F238E27FC236}">
                <a16:creationId xmlns:a16="http://schemas.microsoft.com/office/drawing/2014/main" id="{ED3138D5-99D9-BDF9-D627-E00682E598A4}"/>
              </a:ext>
            </a:extLst>
          </p:cNvPr>
          <p:cNvSpPr/>
          <p:nvPr/>
        </p:nvSpPr>
        <p:spPr>
          <a:xfrm>
            <a:off x="2122168" y="7358479"/>
            <a:ext cx="188265" cy="690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C443CB07-3610-A186-3085-ADF6C5D07CA1}"/>
              </a:ext>
            </a:extLst>
          </p:cNvPr>
          <p:cNvSpPr txBox="1"/>
          <p:nvPr/>
        </p:nvSpPr>
        <p:spPr>
          <a:xfrm>
            <a:off x="2269531" y="7296752"/>
            <a:ext cx="634289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88" b="1" dirty="0"/>
              <a:t>b-actin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E0DCCE4A-8690-98D2-4D8B-876BC0BEA389}"/>
              </a:ext>
            </a:extLst>
          </p:cNvPr>
          <p:cNvSpPr txBox="1"/>
          <p:nvPr/>
        </p:nvSpPr>
        <p:spPr>
          <a:xfrm>
            <a:off x="3956998" y="6453504"/>
            <a:ext cx="555059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8" b="1" dirty="0"/>
              <a:t>WT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30CD0724-E65D-12D0-FD68-5C7A08AEB130}"/>
              </a:ext>
            </a:extLst>
          </p:cNvPr>
          <p:cNvSpPr txBox="1"/>
          <p:nvPr/>
        </p:nvSpPr>
        <p:spPr>
          <a:xfrm>
            <a:off x="4442652" y="6449184"/>
            <a:ext cx="1019978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8" b="1" dirty="0"/>
              <a:t>OPA1/PERK DKO</a:t>
            </a:r>
          </a:p>
        </p:txBody>
      </p: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CA349E64-D6BB-66BE-3D48-9A2F9DA9F7A0}"/>
              </a:ext>
            </a:extLst>
          </p:cNvPr>
          <p:cNvCxnSpPr>
            <a:cxnSpLocks/>
          </p:cNvCxnSpPr>
          <p:nvPr/>
        </p:nvCxnSpPr>
        <p:spPr>
          <a:xfrm>
            <a:off x="4537695" y="6627094"/>
            <a:ext cx="0" cy="83691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Left Arrow 108">
            <a:extLst>
              <a:ext uri="{FF2B5EF4-FFF2-40B4-BE49-F238E27FC236}">
                <a16:creationId xmlns:a16="http://schemas.microsoft.com/office/drawing/2014/main" id="{442602F1-61EA-6742-F74A-F72A3483920A}"/>
              </a:ext>
            </a:extLst>
          </p:cNvPr>
          <p:cNvSpPr/>
          <p:nvPr/>
        </p:nvSpPr>
        <p:spPr>
          <a:xfrm>
            <a:off x="5441495" y="7053376"/>
            <a:ext cx="188265" cy="690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F51CDF10-3BD6-F9A0-9236-4CB1BAD833CE}"/>
              </a:ext>
            </a:extLst>
          </p:cNvPr>
          <p:cNvSpPr txBox="1"/>
          <p:nvPr/>
        </p:nvSpPr>
        <p:spPr>
          <a:xfrm>
            <a:off x="5588859" y="6991649"/>
            <a:ext cx="455854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88" b="1" dirty="0"/>
              <a:t>TH</a:t>
            </a:r>
          </a:p>
        </p:txBody>
      </p:sp>
      <p:sp>
        <p:nvSpPr>
          <p:cNvPr id="111" name="Left Arrow 110">
            <a:extLst>
              <a:ext uri="{FF2B5EF4-FFF2-40B4-BE49-F238E27FC236}">
                <a16:creationId xmlns:a16="http://schemas.microsoft.com/office/drawing/2014/main" id="{41319BFC-8D14-5BDF-8B93-136B794788F1}"/>
              </a:ext>
            </a:extLst>
          </p:cNvPr>
          <p:cNvSpPr/>
          <p:nvPr/>
        </p:nvSpPr>
        <p:spPr>
          <a:xfrm>
            <a:off x="5458083" y="7291460"/>
            <a:ext cx="188265" cy="690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7E9A1E7-6789-BE4D-476D-43BA2F8BEB66}"/>
              </a:ext>
            </a:extLst>
          </p:cNvPr>
          <p:cNvSpPr txBox="1"/>
          <p:nvPr/>
        </p:nvSpPr>
        <p:spPr>
          <a:xfrm>
            <a:off x="5605446" y="7229733"/>
            <a:ext cx="634289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88" b="1" dirty="0"/>
              <a:t>b-actin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4EE4F31E-D0F7-EA68-475B-E69F2E8ADAE7}"/>
              </a:ext>
            </a:extLst>
          </p:cNvPr>
          <p:cNvSpPr txBox="1"/>
          <p:nvPr/>
        </p:nvSpPr>
        <p:spPr>
          <a:xfrm>
            <a:off x="278075" y="6200862"/>
            <a:ext cx="774671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b="1" dirty="0"/>
              <a:t>Figure 3J.               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9D3FFCF-2D24-8A60-73B5-149EE6C93959}"/>
              </a:ext>
            </a:extLst>
          </p:cNvPr>
          <p:cNvSpPr txBox="1"/>
          <p:nvPr/>
        </p:nvSpPr>
        <p:spPr>
          <a:xfrm>
            <a:off x="3492079" y="6200861"/>
            <a:ext cx="774671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b="1" dirty="0"/>
              <a:t>Figure 3K.               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C37C5E01-47E8-A481-DFAD-596F2E7CFDED}"/>
              </a:ext>
            </a:extLst>
          </p:cNvPr>
          <p:cNvSpPr/>
          <p:nvPr/>
        </p:nvSpPr>
        <p:spPr>
          <a:xfrm>
            <a:off x="652406" y="4784352"/>
            <a:ext cx="256701" cy="1055164"/>
          </a:xfrm>
          <a:prstGeom prst="rect">
            <a:avLst/>
          </a:prstGeom>
          <a:noFill/>
          <a:ln w="1270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AE6D350F-F150-2EC6-FF58-13AD1850CAA5}"/>
              </a:ext>
            </a:extLst>
          </p:cNvPr>
          <p:cNvSpPr/>
          <p:nvPr/>
        </p:nvSpPr>
        <p:spPr>
          <a:xfrm>
            <a:off x="1244843" y="4738139"/>
            <a:ext cx="256701" cy="1055164"/>
          </a:xfrm>
          <a:prstGeom prst="rect">
            <a:avLst/>
          </a:prstGeom>
          <a:noFill/>
          <a:ln w="1270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5EAD8B6C-2FA1-AA0E-0765-E37FBCA94910}"/>
              </a:ext>
            </a:extLst>
          </p:cNvPr>
          <p:cNvSpPr/>
          <p:nvPr/>
        </p:nvSpPr>
        <p:spPr>
          <a:xfrm>
            <a:off x="3829816" y="4431542"/>
            <a:ext cx="273274" cy="888408"/>
          </a:xfrm>
          <a:prstGeom prst="rect">
            <a:avLst/>
          </a:prstGeom>
          <a:noFill/>
          <a:ln w="1270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24055597-4562-7BA5-6F44-2FB4D21859F0}"/>
              </a:ext>
            </a:extLst>
          </p:cNvPr>
          <p:cNvSpPr/>
          <p:nvPr/>
        </p:nvSpPr>
        <p:spPr>
          <a:xfrm>
            <a:off x="4440180" y="4430509"/>
            <a:ext cx="238034" cy="888408"/>
          </a:xfrm>
          <a:prstGeom prst="rect">
            <a:avLst/>
          </a:prstGeom>
          <a:noFill/>
          <a:ln w="1270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8694DDC4-99E7-9FF5-29CA-AD9E60BB6748}"/>
              </a:ext>
            </a:extLst>
          </p:cNvPr>
          <p:cNvSpPr/>
          <p:nvPr/>
        </p:nvSpPr>
        <p:spPr>
          <a:xfrm>
            <a:off x="1796458" y="6696356"/>
            <a:ext cx="282624" cy="836919"/>
          </a:xfrm>
          <a:prstGeom prst="rect">
            <a:avLst/>
          </a:prstGeom>
          <a:noFill/>
          <a:ln w="1270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EBDCC834-6D83-C249-4D3F-7F7939DD9A57}"/>
              </a:ext>
            </a:extLst>
          </p:cNvPr>
          <p:cNvSpPr/>
          <p:nvPr/>
        </p:nvSpPr>
        <p:spPr>
          <a:xfrm>
            <a:off x="720919" y="6725482"/>
            <a:ext cx="238034" cy="836918"/>
          </a:xfrm>
          <a:prstGeom prst="rect">
            <a:avLst/>
          </a:prstGeom>
          <a:noFill/>
          <a:ln w="1270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BD5E65AB-ADD6-1C32-90CC-C2F747558AB6}"/>
              </a:ext>
            </a:extLst>
          </p:cNvPr>
          <p:cNvSpPr/>
          <p:nvPr/>
        </p:nvSpPr>
        <p:spPr>
          <a:xfrm>
            <a:off x="4027128" y="6991649"/>
            <a:ext cx="282624" cy="366830"/>
          </a:xfrm>
          <a:prstGeom prst="rect">
            <a:avLst/>
          </a:prstGeom>
          <a:noFill/>
          <a:ln w="1270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453A378C-42FD-3AC9-2F2A-B1BA0235436A}"/>
              </a:ext>
            </a:extLst>
          </p:cNvPr>
          <p:cNvSpPr/>
          <p:nvPr/>
        </p:nvSpPr>
        <p:spPr>
          <a:xfrm>
            <a:off x="4508566" y="7007555"/>
            <a:ext cx="282624" cy="366830"/>
          </a:xfrm>
          <a:prstGeom prst="rect">
            <a:avLst/>
          </a:prstGeom>
          <a:noFill/>
          <a:ln w="1270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</p:spTree>
    <p:extLst>
      <p:ext uri="{BB962C8B-B14F-4D97-AF65-F5344CB8AC3E}">
        <p14:creationId xmlns:p14="http://schemas.microsoft.com/office/powerpoint/2010/main" val="36567889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1675</TotalTime>
  <Words>78</Words>
  <Application>Microsoft Macintosh PowerPoint</Application>
  <PresentationFormat>Widescreen</PresentationFormat>
  <Paragraphs>34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Alambert, Renata P</dc:creator>
  <cp:lastModifiedBy>Alambert, Renata P</cp:lastModifiedBy>
  <cp:revision>21</cp:revision>
  <dcterms:created xsi:type="dcterms:W3CDTF">2023-01-04T15:24:52Z</dcterms:created>
  <dcterms:modified xsi:type="dcterms:W3CDTF">2023-07-24T23:29:16Z</dcterms:modified>
</cp:coreProperties>
</file>