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68"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96"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330519-E7BD-4BC3-9492-91410F62AB88}"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407408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330519-E7BD-4BC3-9492-91410F62AB88}"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71745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330519-E7BD-4BC3-9492-91410F62AB88}"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209283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330519-E7BD-4BC3-9492-91410F62AB88}"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278282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330519-E7BD-4BC3-9492-91410F62AB88}"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94690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330519-E7BD-4BC3-9492-91410F62AB88}"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291689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330519-E7BD-4BC3-9492-91410F62AB88}" type="datetimeFigureOut">
              <a:rPr lang="en-GB" smtClean="0"/>
              <a:t>17/10/2023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113241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330519-E7BD-4BC3-9492-91410F62AB88}" type="datetimeFigureOut">
              <a:rPr lang="en-GB" smtClean="0"/>
              <a:t>17/10/2023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65205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30519-E7BD-4BC3-9492-91410F62AB88}" type="datetimeFigureOut">
              <a:rPr lang="en-GB" smtClean="0"/>
              <a:t>17/10/2023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35226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330519-E7BD-4BC3-9492-91410F62AB88}"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189170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330519-E7BD-4BC3-9492-91410F62AB88}"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51AA0-DA23-4690-A302-65C19C4283A6}" type="slidenum">
              <a:rPr lang="en-GB" smtClean="0"/>
              <a:t>‹#›</a:t>
            </a:fld>
            <a:endParaRPr lang="en-GB"/>
          </a:p>
        </p:txBody>
      </p:sp>
    </p:spTree>
    <p:extLst>
      <p:ext uri="{BB962C8B-B14F-4D97-AF65-F5344CB8AC3E}">
        <p14:creationId xmlns:p14="http://schemas.microsoft.com/office/powerpoint/2010/main" val="367892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30519-E7BD-4BC3-9492-91410F62AB88}" type="datetimeFigureOut">
              <a:rPr lang="en-GB" smtClean="0"/>
              <a:t>17/10/2023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51AA0-DA23-4690-A302-65C19C4283A6}" type="slidenum">
              <a:rPr lang="en-GB" smtClean="0"/>
              <a:t>‹#›</a:t>
            </a:fld>
            <a:endParaRPr lang="en-GB"/>
          </a:p>
        </p:txBody>
      </p:sp>
    </p:spTree>
    <p:extLst>
      <p:ext uri="{BB962C8B-B14F-4D97-AF65-F5344CB8AC3E}">
        <p14:creationId xmlns:p14="http://schemas.microsoft.com/office/powerpoint/2010/main" val="61895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7.xml"/><Relationship Id="rId5" Type="http://schemas.openxmlformats.org/officeDocument/2006/relationships/image" Target="../media/image35.tiff"/><Relationship Id="rId4" Type="http://schemas.openxmlformats.org/officeDocument/2006/relationships/image" Target="../media/image34.tiff"/></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1.xml"/><Relationship Id="rId5" Type="http://schemas.openxmlformats.org/officeDocument/2006/relationships/image" Target="../media/image10.tiff"/><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f"/><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tiff"/></Relationships>
</file>

<file path=ppt/slides/_rels/slide7.xml.rels><?xml version="1.0" encoding="UTF-8" standalone="yes"?>
<Relationships xmlns="http://schemas.openxmlformats.org/package/2006/relationships"><Relationship Id="rId8" Type="http://schemas.openxmlformats.org/officeDocument/2006/relationships/image" Target="../media/image23.tiff"/><Relationship Id="rId3" Type="http://schemas.openxmlformats.org/officeDocument/2006/relationships/image" Target="../media/image19.tiff"/><Relationship Id="rId7" Type="http://schemas.microsoft.com/office/2007/relationships/hdphoto" Target="../media/hdphoto2.wdp"/><Relationship Id="rId2" Type="http://schemas.openxmlformats.org/officeDocument/2006/relationships/image" Target="../media/image18.tiff"/><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0.tiff"/><Relationship Id="rId9" Type="http://schemas.openxmlformats.org/officeDocument/2006/relationships/image" Target="../media/image24.tiff"/></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tiff"/><Relationship Id="rId7" Type="http://schemas.microsoft.com/office/2007/relationships/hdphoto" Target="../media/hdphoto2.wdp"/><Relationship Id="rId2" Type="http://schemas.openxmlformats.org/officeDocument/2006/relationships/image" Target="../media/image18.tiff"/><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tiff"/><Relationship Id="rId5" Type="http://schemas.openxmlformats.org/officeDocument/2006/relationships/image" Target="../media/image21.tiff"/><Relationship Id="rId10" Type="http://schemas.openxmlformats.org/officeDocument/2006/relationships/image" Target="../media/image26.tiff"/><Relationship Id="rId4" Type="http://schemas.openxmlformats.org/officeDocument/2006/relationships/image" Target="../media/image20.tiff"/><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8.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0"/>
          <p:cNvSpPr txBox="1"/>
          <p:nvPr/>
        </p:nvSpPr>
        <p:spPr>
          <a:xfrm>
            <a:off x="3585119" y="4165934"/>
            <a:ext cx="120301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latin typeface="Arial" panose="020B0604020202020204" pitchFamily="34" charset="0"/>
                <a:cs typeface="Arial" panose="020B0604020202020204" pitchFamily="34" charset="0"/>
              </a:rPr>
              <a:t>IB ZMYM2</a:t>
            </a:r>
            <a:endParaRPr lang="en-GB" sz="1400" b="1" dirty="0">
              <a:latin typeface="Arial" panose="020B0604020202020204" pitchFamily="34" charset="0"/>
              <a:cs typeface="Arial" panose="020B0604020202020204" pitchFamily="34" charset="0"/>
            </a:endParaRPr>
          </a:p>
        </p:txBody>
      </p:sp>
      <p:sp>
        <p:nvSpPr>
          <p:cNvPr id="10" name="TextBox 22"/>
          <p:cNvSpPr txBox="1"/>
          <p:nvPr/>
        </p:nvSpPr>
        <p:spPr>
          <a:xfrm rot="16200000">
            <a:off x="2426567" y="958647"/>
            <a:ext cx="104838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cs typeface="Arial" panose="020B0604020202020204" pitchFamily="34" charset="0"/>
              </a:rPr>
              <a:t> Input</a:t>
            </a:r>
            <a:endParaRPr lang="en-GB" sz="1400" dirty="0">
              <a:cs typeface="Arial" panose="020B0604020202020204" pitchFamily="34" charset="0"/>
            </a:endParaRPr>
          </a:p>
        </p:txBody>
      </p:sp>
      <p:sp>
        <p:nvSpPr>
          <p:cNvPr id="11" name="TextBox 34"/>
          <p:cNvSpPr txBox="1"/>
          <p:nvPr/>
        </p:nvSpPr>
        <p:spPr>
          <a:xfrm>
            <a:off x="3051159" y="517471"/>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cs typeface="Arial" panose="020B0604020202020204" pitchFamily="34" charset="0"/>
              </a:rPr>
              <a:t>+NEM</a:t>
            </a:r>
            <a:endParaRPr lang="en-GB" sz="1400" dirty="0">
              <a:cs typeface="Arial" panose="020B0604020202020204" pitchFamily="34" charset="0"/>
            </a:endParaRPr>
          </a:p>
        </p:txBody>
      </p:sp>
      <p:sp>
        <p:nvSpPr>
          <p:cNvPr id="12" name="TextBox 37"/>
          <p:cNvSpPr txBox="1"/>
          <p:nvPr/>
        </p:nvSpPr>
        <p:spPr>
          <a:xfrm>
            <a:off x="7820646" y="3972247"/>
            <a:ext cx="109951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latin typeface="Arial" panose="020B0604020202020204" pitchFamily="34" charset="0"/>
                <a:cs typeface="Arial" panose="020B0604020202020204" pitchFamily="34" charset="0"/>
              </a:rPr>
              <a:t>IB ADNP</a:t>
            </a:r>
            <a:endParaRPr lang="en-GB" sz="1400" b="1" dirty="0">
              <a:latin typeface="Arial" panose="020B0604020202020204" pitchFamily="34" charset="0"/>
              <a:cs typeface="Arial" panose="020B0604020202020204" pitchFamily="34" charset="0"/>
            </a:endParaRPr>
          </a:p>
        </p:txBody>
      </p:sp>
      <p:sp>
        <p:nvSpPr>
          <p:cNvPr id="13" name="TextBox 38"/>
          <p:cNvSpPr txBox="1"/>
          <p:nvPr/>
        </p:nvSpPr>
        <p:spPr>
          <a:xfrm rot="16200000">
            <a:off x="3051771" y="1178901"/>
            <a:ext cx="60788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cs typeface="Arial" panose="020B0604020202020204" pitchFamily="34" charset="0"/>
              </a:rPr>
              <a:t> IgG</a:t>
            </a:r>
            <a:endParaRPr lang="en-GB" sz="1400" dirty="0">
              <a:cs typeface="Arial" panose="020B0604020202020204" pitchFamily="34" charset="0"/>
            </a:endParaRPr>
          </a:p>
        </p:txBody>
      </p:sp>
      <p:sp>
        <p:nvSpPr>
          <p:cNvPr id="14" name="TextBox 39"/>
          <p:cNvSpPr txBox="1"/>
          <p:nvPr/>
        </p:nvSpPr>
        <p:spPr>
          <a:xfrm rot="16200000">
            <a:off x="3355007" y="1077188"/>
            <a:ext cx="8113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cs typeface="Arial" panose="020B0604020202020204" pitchFamily="34" charset="0"/>
              </a:rPr>
              <a:t> ZMYM2</a:t>
            </a:r>
            <a:endParaRPr lang="en-GB" sz="1400" dirty="0">
              <a:cs typeface="Arial" panose="020B0604020202020204" pitchFamily="34" charset="0"/>
            </a:endParaRPr>
          </a:p>
        </p:txBody>
      </p:sp>
      <p:sp>
        <p:nvSpPr>
          <p:cNvPr id="15" name="TextBox 40"/>
          <p:cNvSpPr txBox="1"/>
          <p:nvPr/>
        </p:nvSpPr>
        <p:spPr>
          <a:xfrm rot="16200000">
            <a:off x="3809418" y="1126649"/>
            <a:ext cx="712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cs typeface="Arial" panose="020B0604020202020204" pitchFamily="34" charset="0"/>
              </a:rPr>
              <a:t> Input</a:t>
            </a:r>
            <a:endParaRPr lang="en-GB" sz="1400" dirty="0">
              <a:cs typeface="Arial" panose="020B0604020202020204" pitchFamily="34" charset="0"/>
            </a:endParaRPr>
          </a:p>
        </p:txBody>
      </p:sp>
      <p:sp>
        <p:nvSpPr>
          <p:cNvPr id="16" name="TextBox 41"/>
          <p:cNvSpPr txBox="1"/>
          <p:nvPr/>
        </p:nvSpPr>
        <p:spPr>
          <a:xfrm rot="16200000">
            <a:off x="4214366" y="1126648"/>
            <a:ext cx="71238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cs typeface="Arial" panose="020B0604020202020204" pitchFamily="34" charset="0"/>
              </a:rPr>
              <a:t> IgG</a:t>
            </a:r>
            <a:endParaRPr lang="en-GB" sz="1400" dirty="0">
              <a:cs typeface="Arial" panose="020B0604020202020204" pitchFamily="34" charset="0"/>
            </a:endParaRPr>
          </a:p>
        </p:txBody>
      </p:sp>
      <p:sp>
        <p:nvSpPr>
          <p:cNvPr id="17" name="TextBox 42"/>
          <p:cNvSpPr txBox="1"/>
          <p:nvPr/>
        </p:nvSpPr>
        <p:spPr>
          <a:xfrm rot="16200000">
            <a:off x="4569854" y="1077187"/>
            <a:ext cx="81130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cs typeface="Arial" panose="020B0604020202020204" pitchFamily="34" charset="0"/>
              </a:rPr>
              <a:t> ZMYM2</a:t>
            </a:r>
            <a:endParaRPr lang="en-GB" sz="1400" dirty="0">
              <a:cs typeface="Arial" panose="020B0604020202020204" pitchFamily="34" charset="0"/>
            </a:endParaRPr>
          </a:p>
        </p:txBody>
      </p:sp>
      <p:cxnSp>
        <p:nvCxnSpPr>
          <p:cNvPr id="18" name="Straight Connector 17"/>
          <p:cNvCxnSpPr/>
          <p:nvPr/>
        </p:nvCxnSpPr>
        <p:spPr>
          <a:xfrm flipH="1">
            <a:off x="2897225" y="825248"/>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49"/>
          <p:cNvSpPr txBox="1"/>
          <p:nvPr/>
        </p:nvSpPr>
        <p:spPr>
          <a:xfrm>
            <a:off x="4281413" y="524899"/>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cs typeface="Arial" panose="020B0604020202020204" pitchFamily="34" charset="0"/>
              </a:rPr>
              <a:t>-</a:t>
            </a:r>
            <a:r>
              <a:rPr lang="en-GB" sz="1400" dirty="0" smtClean="0">
                <a:cs typeface="Arial" panose="020B0604020202020204" pitchFamily="34" charset="0"/>
              </a:rPr>
              <a:t>NEM</a:t>
            </a:r>
            <a:endParaRPr lang="en-GB" sz="1400" dirty="0">
              <a:cs typeface="Arial" panose="020B0604020202020204" pitchFamily="34" charset="0"/>
            </a:endParaRPr>
          </a:p>
        </p:txBody>
      </p:sp>
      <p:cxnSp>
        <p:nvCxnSpPr>
          <p:cNvPr id="20" name="Straight Connector 19"/>
          <p:cNvCxnSpPr/>
          <p:nvPr/>
        </p:nvCxnSpPr>
        <p:spPr>
          <a:xfrm flipH="1">
            <a:off x="4127479" y="832676"/>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19"/>
          <p:cNvSpPr txBox="1"/>
          <p:nvPr/>
        </p:nvSpPr>
        <p:spPr>
          <a:xfrm>
            <a:off x="59125" y="6195500"/>
            <a:ext cx="7866611"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a:latin typeface="Times New Roman" panose="02020603050405020304" pitchFamily="18" charset="0"/>
                <a:ea typeface="Times New Roman" panose="02020603050405020304" pitchFamily="18" charset="0"/>
              </a:rPr>
              <a:t>Figure 1C-source data 1. </a:t>
            </a:r>
            <a:r>
              <a:rPr lang="en-GB" sz="1000" dirty="0" smtClean="0"/>
              <a:t>Raw </a:t>
            </a:r>
            <a:r>
              <a:rPr lang="en-GB" sz="1000" dirty="0"/>
              <a:t>unedited images of </a:t>
            </a:r>
            <a:r>
              <a:rPr lang="en-GB" sz="1000" dirty="0" smtClean="0"/>
              <a:t>Co-immunoprecipitation </a:t>
            </a:r>
            <a:r>
              <a:rPr lang="en-GB" sz="1000" dirty="0"/>
              <a:t>analysis of ADNP with </a:t>
            </a:r>
            <a:r>
              <a:rPr lang="en-GB" sz="1000" dirty="0" smtClean="0"/>
              <a:t>ZMYM2. Resulting </a:t>
            </a:r>
            <a:r>
              <a:rPr lang="en-GB" sz="1000" dirty="0"/>
              <a:t>proteins </a:t>
            </a:r>
            <a:r>
              <a:rPr lang="en-GB" sz="1000" dirty="0" smtClean="0"/>
              <a:t>were detected </a:t>
            </a:r>
            <a:r>
              <a:rPr lang="en-GB" sz="1000" dirty="0"/>
              <a:t>by immunoblotting (IB) with </a:t>
            </a:r>
            <a:r>
              <a:rPr lang="en-GB" sz="1000" dirty="0" smtClean="0"/>
              <a:t>ZMYM2 and ADNP antibodies</a:t>
            </a:r>
            <a:r>
              <a:rPr lang="en-GB" sz="1000" dirty="0"/>
              <a:t>. </a:t>
            </a:r>
            <a:r>
              <a:rPr lang="en-GB" sz="1000" dirty="0" smtClean="0"/>
              <a:t>The regions used for creating the final figure are boxed. Molecular weight marker sizes (</a:t>
            </a:r>
            <a:r>
              <a:rPr lang="en-GB" sz="1000" dirty="0" err="1" smtClean="0"/>
              <a:t>kDa</a:t>
            </a:r>
            <a:r>
              <a:rPr lang="en-GB" sz="1000" dirty="0" smtClean="0"/>
              <a:t>) are shown on the left.</a:t>
            </a:r>
            <a:endParaRPr lang="en-GB" sz="1000" u="sng" dirty="0"/>
          </a:p>
        </p:txBody>
      </p:sp>
      <p:pic>
        <p:nvPicPr>
          <p:cNvPr id="38" name="Picture 3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34319" y="1553599"/>
            <a:ext cx="3058668" cy="2592324"/>
          </a:xfrm>
          <a:prstGeom prst="rect">
            <a:avLst/>
          </a:prstGeom>
        </p:spPr>
      </p:pic>
      <p:sp>
        <p:nvSpPr>
          <p:cNvPr id="40" name="Rectangle 39"/>
          <p:cNvSpPr/>
          <p:nvPr/>
        </p:nvSpPr>
        <p:spPr>
          <a:xfrm>
            <a:off x="4011721" y="1927644"/>
            <a:ext cx="1165650" cy="307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2"/>
          <p:cNvSpPr txBox="1"/>
          <p:nvPr/>
        </p:nvSpPr>
        <p:spPr>
          <a:xfrm rot="16200000">
            <a:off x="6597511" y="968744"/>
            <a:ext cx="104838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23" name="TextBox 34"/>
          <p:cNvSpPr txBox="1"/>
          <p:nvPr/>
        </p:nvSpPr>
        <p:spPr>
          <a:xfrm>
            <a:off x="7222103" y="527568"/>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+NEM</a:t>
            </a:r>
            <a:endParaRPr lang="en-GB" sz="1400" dirty="0"/>
          </a:p>
        </p:txBody>
      </p:sp>
      <p:sp>
        <p:nvSpPr>
          <p:cNvPr id="24" name="TextBox 38"/>
          <p:cNvSpPr txBox="1"/>
          <p:nvPr/>
        </p:nvSpPr>
        <p:spPr>
          <a:xfrm rot="16200000">
            <a:off x="7222715" y="1188998"/>
            <a:ext cx="60788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25" name="TextBox 39"/>
          <p:cNvSpPr txBox="1"/>
          <p:nvPr/>
        </p:nvSpPr>
        <p:spPr>
          <a:xfrm rot="16200000">
            <a:off x="7525951" y="1087285"/>
            <a:ext cx="8113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ZMYM2</a:t>
            </a:r>
            <a:endParaRPr lang="en-GB" sz="1400" dirty="0"/>
          </a:p>
        </p:txBody>
      </p:sp>
      <p:sp>
        <p:nvSpPr>
          <p:cNvPr id="26" name="TextBox 40"/>
          <p:cNvSpPr txBox="1"/>
          <p:nvPr/>
        </p:nvSpPr>
        <p:spPr>
          <a:xfrm rot="16200000">
            <a:off x="7980362" y="1136746"/>
            <a:ext cx="712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27" name="TextBox 41"/>
          <p:cNvSpPr txBox="1"/>
          <p:nvPr/>
        </p:nvSpPr>
        <p:spPr>
          <a:xfrm rot="16200000">
            <a:off x="8385310" y="1136745"/>
            <a:ext cx="71238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28" name="TextBox 42"/>
          <p:cNvSpPr txBox="1"/>
          <p:nvPr/>
        </p:nvSpPr>
        <p:spPr>
          <a:xfrm rot="16200000">
            <a:off x="8740798" y="1087284"/>
            <a:ext cx="81130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ZMYM2</a:t>
            </a:r>
            <a:endParaRPr lang="en-GB" sz="1400" dirty="0"/>
          </a:p>
        </p:txBody>
      </p:sp>
      <p:cxnSp>
        <p:nvCxnSpPr>
          <p:cNvPr id="29" name="Straight Connector 28"/>
          <p:cNvCxnSpPr/>
          <p:nvPr/>
        </p:nvCxnSpPr>
        <p:spPr>
          <a:xfrm flipH="1">
            <a:off x="7068169" y="835345"/>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49"/>
          <p:cNvSpPr txBox="1"/>
          <p:nvPr/>
        </p:nvSpPr>
        <p:spPr>
          <a:xfrm>
            <a:off x="8452357" y="534996"/>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a:t>
            </a:r>
            <a:r>
              <a:rPr lang="en-GB" sz="1400" dirty="0" smtClean="0"/>
              <a:t>NEM</a:t>
            </a:r>
            <a:endParaRPr lang="en-GB" sz="1400" dirty="0"/>
          </a:p>
        </p:txBody>
      </p:sp>
      <p:cxnSp>
        <p:nvCxnSpPr>
          <p:cNvPr id="31" name="Straight Connector 30"/>
          <p:cNvCxnSpPr/>
          <p:nvPr/>
        </p:nvCxnSpPr>
        <p:spPr>
          <a:xfrm flipH="1">
            <a:off x="8298423" y="842773"/>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187563" y="181126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87563" y="195313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187563" y="212160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87563" y="232970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87563" y="2698509"/>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187563" y="2977821"/>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87563" y="3412408"/>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187563" y="377916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31926" y="1393361"/>
            <a:ext cx="388248" cy="246221"/>
          </a:xfrm>
          <a:prstGeom prst="rect">
            <a:avLst/>
          </a:prstGeom>
          <a:noFill/>
        </p:spPr>
        <p:txBody>
          <a:bodyPr wrap="none" rtlCol="0">
            <a:spAutoFit/>
          </a:bodyPr>
          <a:lstStyle/>
          <a:p>
            <a:r>
              <a:rPr lang="en-GB" sz="1000" b="1" dirty="0" err="1" smtClean="0"/>
              <a:t>kDa</a:t>
            </a:r>
            <a:endParaRPr lang="en-GB" sz="1000" b="1" dirty="0"/>
          </a:p>
        </p:txBody>
      </p:sp>
      <p:sp>
        <p:nvSpPr>
          <p:cNvPr id="6" name="TextBox 5"/>
          <p:cNvSpPr txBox="1"/>
          <p:nvPr/>
        </p:nvSpPr>
        <p:spPr>
          <a:xfrm>
            <a:off x="1898098" y="1709369"/>
            <a:ext cx="338554" cy="215444"/>
          </a:xfrm>
          <a:prstGeom prst="rect">
            <a:avLst/>
          </a:prstGeom>
          <a:noFill/>
        </p:spPr>
        <p:txBody>
          <a:bodyPr wrap="none" rtlCol="0">
            <a:spAutoFit/>
          </a:bodyPr>
          <a:lstStyle/>
          <a:p>
            <a:r>
              <a:rPr lang="en-GB" sz="800" b="1" dirty="0" smtClean="0"/>
              <a:t>300</a:t>
            </a:r>
            <a:endParaRPr lang="en-GB" sz="800" b="1" dirty="0"/>
          </a:p>
        </p:txBody>
      </p:sp>
      <p:sp>
        <p:nvSpPr>
          <p:cNvPr id="47" name="TextBox 46"/>
          <p:cNvSpPr txBox="1"/>
          <p:nvPr/>
        </p:nvSpPr>
        <p:spPr>
          <a:xfrm>
            <a:off x="1898098" y="1845415"/>
            <a:ext cx="338554" cy="215444"/>
          </a:xfrm>
          <a:prstGeom prst="rect">
            <a:avLst/>
          </a:prstGeom>
          <a:noFill/>
        </p:spPr>
        <p:txBody>
          <a:bodyPr wrap="none" rtlCol="0">
            <a:spAutoFit/>
          </a:bodyPr>
          <a:lstStyle/>
          <a:p>
            <a:r>
              <a:rPr lang="en-GB" sz="800" b="1" dirty="0" smtClean="0"/>
              <a:t>250</a:t>
            </a:r>
            <a:endParaRPr lang="en-GB" sz="800" b="1" dirty="0"/>
          </a:p>
        </p:txBody>
      </p:sp>
      <p:sp>
        <p:nvSpPr>
          <p:cNvPr id="48" name="TextBox 47"/>
          <p:cNvSpPr txBox="1"/>
          <p:nvPr/>
        </p:nvSpPr>
        <p:spPr>
          <a:xfrm>
            <a:off x="1949394" y="2870099"/>
            <a:ext cx="287258" cy="215444"/>
          </a:xfrm>
          <a:prstGeom prst="rect">
            <a:avLst/>
          </a:prstGeom>
          <a:noFill/>
        </p:spPr>
        <p:txBody>
          <a:bodyPr wrap="none" rtlCol="0">
            <a:spAutoFit/>
          </a:bodyPr>
          <a:lstStyle/>
          <a:p>
            <a:r>
              <a:rPr lang="en-GB" sz="800" b="1" dirty="0" smtClean="0"/>
              <a:t>70</a:t>
            </a:r>
            <a:endParaRPr lang="en-GB" sz="800" b="1" dirty="0"/>
          </a:p>
        </p:txBody>
      </p:sp>
      <p:sp>
        <p:nvSpPr>
          <p:cNvPr id="49" name="TextBox 48"/>
          <p:cNvSpPr txBox="1"/>
          <p:nvPr/>
        </p:nvSpPr>
        <p:spPr>
          <a:xfrm>
            <a:off x="1898098" y="2006128"/>
            <a:ext cx="338554" cy="215444"/>
          </a:xfrm>
          <a:prstGeom prst="rect">
            <a:avLst/>
          </a:prstGeom>
          <a:noFill/>
        </p:spPr>
        <p:txBody>
          <a:bodyPr wrap="none" rtlCol="0">
            <a:spAutoFit/>
          </a:bodyPr>
          <a:lstStyle/>
          <a:p>
            <a:r>
              <a:rPr lang="en-GB" sz="800" b="1" dirty="0" smtClean="0"/>
              <a:t>180</a:t>
            </a:r>
            <a:endParaRPr lang="en-GB" sz="800" b="1" dirty="0"/>
          </a:p>
        </p:txBody>
      </p:sp>
      <p:sp>
        <p:nvSpPr>
          <p:cNvPr id="50" name="TextBox 49"/>
          <p:cNvSpPr txBox="1"/>
          <p:nvPr/>
        </p:nvSpPr>
        <p:spPr>
          <a:xfrm>
            <a:off x="1898098" y="2221983"/>
            <a:ext cx="338554" cy="215444"/>
          </a:xfrm>
          <a:prstGeom prst="rect">
            <a:avLst/>
          </a:prstGeom>
          <a:noFill/>
        </p:spPr>
        <p:txBody>
          <a:bodyPr wrap="none" rtlCol="0">
            <a:spAutoFit/>
          </a:bodyPr>
          <a:lstStyle/>
          <a:p>
            <a:r>
              <a:rPr lang="en-GB" sz="800" b="1" dirty="0" smtClean="0"/>
              <a:t>130</a:t>
            </a:r>
            <a:endParaRPr lang="en-GB" sz="800" b="1" dirty="0"/>
          </a:p>
        </p:txBody>
      </p:sp>
      <p:sp>
        <p:nvSpPr>
          <p:cNvPr id="51" name="TextBox 50"/>
          <p:cNvSpPr txBox="1"/>
          <p:nvPr/>
        </p:nvSpPr>
        <p:spPr>
          <a:xfrm>
            <a:off x="1898098" y="2590787"/>
            <a:ext cx="338554" cy="215444"/>
          </a:xfrm>
          <a:prstGeom prst="rect">
            <a:avLst/>
          </a:prstGeom>
          <a:noFill/>
        </p:spPr>
        <p:txBody>
          <a:bodyPr wrap="none" rtlCol="0">
            <a:spAutoFit/>
          </a:bodyPr>
          <a:lstStyle/>
          <a:p>
            <a:r>
              <a:rPr lang="en-GB" sz="800" b="1" dirty="0" smtClean="0"/>
              <a:t>100</a:t>
            </a:r>
            <a:endParaRPr lang="en-GB" sz="800" b="1" dirty="0"/>
          </a:p>
        </p:txBody>
      </p:sp>
      <p:sp>
        <p:nvSpPr>
          <p:cNvPr id="52" name="TextBox 51"/>
          <p:cNvSpPr txBox="1"/>
          <p:nvPr/>
        </p:nvSpPr>
        <p:spPr>
          <a:xfrm>
            <a:off x="1943276" y="3304686"/>
            <a:ext cx="287258" cy="215444"/>
          </a:xfrm>
          <a:prstGeom prst="rect">
            <a:avLst/>
          </a:prstGeom>
          <a:noFill/>
        </p:spPr>
        <p:txBody>
          <a:bodyPr wrap="none" rtlCol="0">
            <a:spAutoFit/>
          </a:bodyPr>
          <a:lstStyle/>
          <a:p>
            <a:r>
              <a:rPr lang="en-GB" sz="800" b="1" dirty="0" smtClean="0"/>
              <a:t>50</a:t>
            </a:r>
            <a:endParaRPr lang="en-GB" sz="800" b="1" dirty="0"/>
          </a:p>
        </p:txBody>
      </p:sp>
      <p:sp>
        <p:nvSpPr>
          <p:cNvPr id="53" name="TextBox 52"/>
          <p:cNvSpPr txBox="1"/>
          <p:nvPr/>
        </p:nvSpPr>
        <p:spPr>
          <a:xfrm>
            <a:off x="1949394" y="3671443"/>
            <a:ext cx="287258" cy="215444"/>
          </a:xfrm>
          <a:prstGeom prst="rect">
            <a:avLst/>
          </a:prstGeom>
          <a:noFill/>
        </p:spPr>
        <p:txBody>
          <a:bodyPr wrap="none" rtlCol="0">
            <a:spAutoFit/>
          </a:bodyPr>
          <a:lstStyle/>
          <a:p>
            <a:r>
              <a:rPr lang="en-GB" sz="800" b="1" dirty="0" smtClean="0"/>
              <a:t>40</a:t>
            </a:r>
            <a:endParaRPr lang="en-GB" sz="800" b="1" dirty="0"/>
          </a:p>
        </p:txBody>
      </p:sp>
      <p:cxnSp>
        <p:nvCxnSpPr>
          <p:cNvPr id="82" name="Straight Connector 81"/>
          <p:cNvCxnSpPr/>
          <p:nvPr/>
        </p:nvCxnSpPr>
        <p:spPr>
          <a:xfrm>
            <a:off x="6405114" y="165549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405114" y="178905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405114" y="1940898"/>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405114" y="2148996"/>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405114" y="2501171"/>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405114" y="2880239"/>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05114" y="3231696"/>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405114" y="357351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049477" y="1237591"/>
            <a:ext cx="388248" cy="246221"/>
          </a:xfrm>
          <a:prstGeom prst="rect">
            <a:avLst/>
          </a:prstGeom>
          <a:noFill/>
        </p:spPr>
        <p:txBody>
          <a:bodyPr wrap="none" rtlCol="0">
            <a:spAutoFit/>
          </a:bodyPr>
          <a:lstStyle/>
          <a:p>
            <a:r>
              <a:rPr lang="en-GB" sz="1000" b="1" dirty="0" err="1" smtClean="0"/>
              <a:t>kDa</a:t>
            </a:r>
            <a:endParaRPr lang="en-GB" sz="1000" b="1" dirty="0"/>
          </a:p>
        </p:txBody>
      </p:sp>
      <p:sp>
        <p:nvSpPr>
          <p:cNvPr id="91" name="TextBox 90"/>
          <p:cNvSpPr txBox="1"/>
          <p:nvPr/>
        </p:nvSpPr>
        <p:spPr>
          <a:xfrm>
            <a:off x="6115649" y="1553599"/>
            <a:ext cx="338554" cy="215444"/>
          </a:xfrm>
          <a:prstGeom prst="rect">
            <a:avLst/>
          </a:prstGeom>
          <a:noFill/>
        </p:spPr>
        <p:txBody>
          <a:bodyPr wrap="none" rtlCol="0">
            <a:spAutoFit/>
          </a:bodyPr>
          <a:lstStyle/>
          <a:p>
            <a:r>
              <a:rPr lang="en-GB" sz="800" b="1" dirty="0" smtClean="0"/>
              <a:t>300</a:t>
            </a:r>
            <a:endParaRPr lang="en-GB" sz="800" b="1" dirty="0"/>
          </a:p>
        </p:txBody>
      </p:sp>
      <p:sp>
        <p:nvSpPr>
          <p:cNvPr id="92" name="TextBox 91"/>
          <p:cNvSpPr txBox="1"/>
          <p:nvPr/>
        </p:nvSpPr>
        <p:spPr>
          <a:xfrm>
            <a:off x="6115649" y="1681332"/>
            <a:ext cx="338554" cy="215444"/>
          </a:xfrm>
          <a:prstGeom prst="rect">
            <a:avLst/>
          </a:prstGeom>
          <a:noFill/>
        </p:spPr>
        <p:txBody>
          <a:bodyPr wrap="none" rtlCol="0">
            <a:spAutoFit/>
          </a:bodyPr>
          <a:lstStyle/>
          <a:p>
            <a:r>
              <a:rPr lang="en-GB" sz="800" b="1" dirty="0" smtClean="0"/>
              <a:t>250</a:t>
            </a:r>
            <a:endParaRPr lang="en-GB" sz="800" b="1" dirty="0"/>
          </a:p>
        </p:txBody>
      </p:sp>
      <p:sp>
        <p:nvSpPr>
          <p:cNvPr id="93" name="TextBox 92"/>
          <p:cNvSpPr txBox="1"/>
          <p:nvPr/>
        </p:nvSpPr>
        <p:spPr>
          <a:xfrm>
            <a:off x="6166945" y="2772517"/>
            <a:ext cx="287258" cy="215444"/>
          </a:xfrm>
          <a:prstGeom prst="rect">
            <a:avLst/>
          </a:prstGeom>
          <a:noFill/>
        </p:spPr>
        <p:txBody>
          <a:bodyPr wrap="none" rtlCol="0">
            <a:spAutoFit/>
          </a:bodyPr>
          <a:lstStyle/>
          <a:p>
            <a:r>
              <a:rPr lang="en-GB" sz="800" b="1" dirty="0" smtClean="0"/>
              <a:t>70</a:t>
            </a:r>
            <a:endParaRPr lang="en-GB" sz="800" b="1" dirty="0"/>
          </a:p>
        </p:txBody>
      </p:sp>
      <p:sp>
        <p:nvSpPr>
          <p:cNvPr id="94" name="TextBox 93"/>
          <p:cNvSpPr txBox="1"/>
          <p:nvPr/>
        </p:nvSpPr>
        <p:spPr>
          <a:xfrm>
            <a:off x="6115649" y="1825419"/>
            <a:ext cx="338554" cy="215444"/>
          </a:xfrm>
          <a:prstGeom prst="rect">
            <a:avLst/>
          </a:prstGeom>
          <a:noFill/>
        </p:spPr>
        <p:txBody>
          <a:bodyPr wrap="none" rtlCol="0">
            <a:spAutoFit/>
          </a:bodyPr>
          <a:lstStyle/>
          <a:p>
            <a:r>
              <a:rPr lang="en-GB" sz="800" b="1" dirty="0" smtClean="0"/>
              <a:t>180</a:t>
            </a:r>
            <a:endParaRPr lang="en-GB" sz="800" b="1" dirty="0"/>
          </a:p>
        </p:txBody>
      </p:sp>
      <p:sp>
        <p:nvSpPr>
          <p:cNvPr id="95" name="TextBox 94"/>
          <p:cNvSpPr txBox="1"/>
          <p:nvPr/>
        </p:nvSpPr>
        <p:spPr>
          <a:xfrm>
            <a:off x="6115649" y="2041274"/>
            <a:ext cx="338554" cy="215444"/>
          </a:xfrm>
          <a:prstGeom prst="rect">
            <a:avLst/>
          </a:prstGeom>
          <a:noFill/>
        </p:spPr>
        <p:txBody>
          <a:bodyPr wrap="none" rtlCol="0">
            <a:spAutoFit/>
          </a:bodyPr>
          <a:lstStyle/>
          <a:p>
            <a:r>
              <a:rPr lang="en-GB" sz="800" b="1" dirty="0" smtClean="0"/>
              <a:t>130</a:t>
            </a:r>
            <a:endParaRPr lang="en-GB" sz="800" b="1" dirty="0"/>
          </a:p>
        </p:txBody>
      </p:sp>
      <p:sp>
        <p:nvSpPr>
          <p:cNvPr id="96" name="TextBox 95"/>
          <p:cNvSpPr txBox="1"/>
          <p:nvPr/>
        </p:nvSpPr>
        <p:spPr>
          <a:xfrm>
            <a:off x="6115649" y="2393449"/>
            <a:ext cx="338554" cy="215444"/>
          </a:xfrm>
          <a:prstGeom prst="rect">
            <a:avLst/>
          </a:prstGeom>
          <a:noFill/>
        </p:spPr>
        <p:txBody>
          <a:bodyPr wrap="none" rtlCol="0">
            <a:spAutoFit/>
          </a:bodyPr>
          <a:lstStyle/>
          <a:p>
            <a:r>
              <a:rPr lang="en-GB" sz="800" b="1" dirty="0" smtClean="0"/>
              <a:t>100</a:t>
            </a:r>
            <a:endParaRPr lang="en-GB" sz="800" b="1" dirty="0"/>
          </a:p>
        </p:txBody>
      </p:sp>
      <p:sp>
        <p:nvSpPr>
          <p:cNvPr id="97" name="TextBox 96"/>
          <p:cNvSpPr txBox="1"/>
          <p:nvPr/>
        </p:nvSpPr>
        <p:spPr>
          <a:xfrm>
            <a:off x="6160827" y="3123974"/>
            <a:ext cx="287258" cy="215444"/>
          </a:xfrm>
          <a:prstGeom prst="rect">
            <a:avLst/>
          </a:prstGeom>
          <a:noFill/>
        </p:spPr>
        <p:txBody>
          <a:bodyPr wrap="none" rtlCol="0">
            <a:spAutoFit/>
          </a:bodyPr>
          <a:lstStyle/>
          <a:p>
            <a:r>
              <a:rPr lang="en-GB" sz="800" b="1" dirty="0" smtClean="0"/>
              <a:t>50</a:t>
            </a:r>
            <a:endParaRPr lang="en-GB" sz="800" b="1" dirty="0"/>
          </a:p>
        </p:txBody>
      </p:sp>
      <p:sp>
        <p:nvSpPr>
          <p:cNvPr id="98" name="TextBox 97"/>
          <p:cNvSpPr txBox="1"/>
          <p:nvPr/>
        </p:nvSpPr>
        <p:spPr>
          <a:xfrm>
            <a:off x="6166945" y="3465792"/>
            <a:ext cx="287258" cy="215444"/>
          </a:xfrm>
          <a:prstGeom prst="rect">
            <a:avLst/>
          </a:prstGeom>
          <a:noFill/>
        </p:spPr>
        <p:txBody>
          <a:bodyPr wrap="none" rtlCol="0">
            <a:spAutoFit/>
          </a:bodyPr>
          <a:lstStyle/>
          <a:p>
            <a:r>
              <a:rPr lang="en-GB" sz="800" b="1" dirty="0" smtClean="0"/>
              <a:t>40</a:t>
            </a:r>
            <a:endParaRPr lang="en-GB" sz="800" b="1" dirty="0"/>
          </a:p>
        </p:txBody>
      </p:sp>
      <p:pic>
        <p:nvPicPr>
          <p:cNvPr id="99" name="Picture 98"/>
          <p:cNvPicPr>
            <a:picLocks noChangeAspect="1"/>
          </p:cNvPicPr>
          <p:nvPr/>
        </p:nvPicPr>
        <p:blipFill rotWithShape="1">
          <a:blip r:embed="rId4" cstate="print">
            <a:extLst>
              <a:ext uri="{28A0092B-C50C-407E-A947-70E740481C1C}">
                <a14:useLocalDpi xmlns:a14="http://schemas.microsoft.com/office/drawing/2010/main" val="0"/>
              </a:ext>
            </a:extLst>
          </a:blip>
          <a:srcRect l="54568" t="10423" r="3514" b="72182"/>
          <a:stretch/>
        </p:blipFill>
        <p:spPr>
          <a:xfrm>
            <a:off x="9886888" y="5814051"/>
            <a:ext cx="653980" cy="203911"/>
          </a:xfrm>
          <a:prstGeom prst="rect">
            <a:avLst/>
          </a:prstGeom>
          <a:ln>
            <a:solidFill>
              <a:schemeClr val="tx1"/>
            </a:solidFill>
          </a:ln>
        </p:spPr>
      </p:pic>
      <p:pic>
        <p:nvPicPr>
          <p:cNvPr id="100" name="Picture 99"/>
          <p:cNvPicPr>
            <a:picLocks noChangeAspect="1"/>
          </p:cNvPicPr>
          <p:nvPr/>
        </p:nvPicPr>
        <p:blipFill rotWithShape="1">
          <a:blip r:embed="rId5" cstate="print">
            <a:extLst>
              <a:ext uri="{28A0092B-C50C-407E-A947-70E740481C1C}">
                <a14:useLocalDpi xmlns:a14="http://schemas.microsoft.com/office/drawing/2010/main" val="0"/>
              </a:ext>
            </a:extLst>
          </a:blip>
          <a:srcRect l="54557" t="11141" r="2650" b="74415"/>
          <a:stretch/>
        </p:blipFill>
        <p:spPr>
          <a:xfrm>
            <a:off x="9886888" y="5554743"/>
            <a:ext cx="636275" cy="182029"/>
          </a:xfrm>
          <a:prstGeom prst="rect">
            <a:avLst/>
          </a:prstGeom>
          <a:ln>
            <a:solidFill>
              <a:schemeClr val="tx1"/>
            </a:solidFill>
          </a:ln>
        </p:spPr>
      </p:pic>
      <p:sp>
        <p:nvSpPr>
          <p:cNvPr id="101" name="TextBox 11"/>
          <p:cNvSpPr txBox="1"/>
          <p:nvPr/>
        </p:nvSpPr>
        <p:spPr>
          <a:xfrm>
            <a:off x="10494212" y="5588430"/>
            <a:ext cx="726775"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ZMYM2</a:t>
            </a:r>
            <a:endParaRPr lang="en-GB" sz="700" b="1" dirty="0">
              <a:latin typeface="Arial" panose="020B0604020202020204" pitchFamily="34" charset="0"/>
              <a:cs typeface="Arial" panose="020B0604020202020204" pitchFamily="34" charset="0"/>
            </a:endParaRPr>
          </a:p>
        </p:txBody>
      </p:sp>
      <p:sp>
        <p:nvSpPr>
          <p:cNvPr id="102" name="TextBox 12"/>
          <p:cNvSpPr txBox="1"/>
          <p:nvPr/>
        </p:nvSpPr>
        <p:spPr>
          <a:xfrm>
            <a:off x="10487418" y="5810930"/>
            <a:ext cx="726777"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ADNP</a:t>
            </a:r>
            <a:endParaRPr lang="en-GB" sz="700" b="1" dirty="0">
              <a:latin typeface="Arial" panose="020B0604020202020204" pitchFamily="34" charset="0"/>
              <a:cs typeface="Arial" panose="020B0604020202020204" pitchFamily="34" charset="0"/>
            </a:endParaRPr>
          </a:p>
        </p:txBody>
      </p:sp>
      <p:sp>
        <p:nvSpPr>
          <p:cNvPr id="103" name="TextBox 13"/>
          <p:cNvSpPr txBox="1"/>
          <p:nvPr/>
        </p:nvSpPr>
        <p:spPr>
          <a:xfrm rot="18300000">
            <a:off x="9756043" y="5255805"/>
            <a:ext cx="583118" cy="1911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104" name="TextBox 16"/>
          <p:cNvSpPr txBox="1"/>
          <p:nvPr/>
        </p:nvSpPr>
        <p:spPr>
          <a:xfrm rot="18300000">
            <a:off x="10008880" y="5330565"/>
            <a:ext cx="394474" cy="1911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105" name="TextBox 17"/>
          <p:cNvSpPr txBox="1"/>
          <p:nvPr/>
        </p:nvSpPr>
        <p:spPr>
          <a:xfrm rot="18300000">
            <a:off x="10147579" y="5244391"/>
            <a:ext cx="599983"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sp>
        <p:nvSpPr>
          <p:cNvPr id="106" name="TextBox 11"/>
          <p:cNvSpPr txBox="1"/>
          <p:nvPr/>
        </p:nvSpPr>
        <p:spPr>
          <a:xfrm>
            <a:off x="10174910" y="5036207"/>
            <a:ext cx="329828"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IP</a:t>
            </a:r>
            <a:endParaRPr lang="en-GB" sz="700" b="1" dirty="0">
              <a:latin typeface="Arial" panose="020B0604020202020204" pitchFamily="34" charset="0"/>
              <a:cs typeface="Arial" panose="020B0604020202020204" pitchFamily="34" charset="0"/>
            </a:endParaRPr>
          </a:p>
        </p:txBody>
      </p:sp>
      <p:sp>
        <p:nvSpPr>
          <p:cNvPr id="107" name="TextBox 11"/>
          <p:cNvSpPr txBox="1"/>
          <p:nvPr/>
        </p:nvSpPr>
        <p:spPr>
          <a:xfrm>
            <a:off x="9866007" y="5995213"/>
            <a:ext cx="22881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a:t>
            </a:r>
            <a:endParaRPr lang="en-GB" sz="700" b="1" dirty="0">
              <a:latin typeface="Arial" panose="020B0604020202020204" pitchFamily="34" charset="0"/>
              <a:cs typeface="Arial" panose="020B0604020202020204" pitchFamily="34" charset="0"/>
            </a:endParaRPr>
          </a:p>
        </p:txBody>
      </p:sp>
      <p:sp>
        <p:nvSpPr>
          <p:cNvPr id="108" name="TextBox 11"/>
          <p:cNvSpPr txBox="1"/>
          <p:nvPr/>
        </p:nvSpPr>
        <p:spPr>
          <a:xfrm>
            <a:off x="10060501" y="5995213"/>
            <a:ext cx="22881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a:t>
            </a:r>
            <a:endParaRPr lang="en-GB" sz="700" b="1" dirty="0">
              <a:latin typeface="Arial" panose="020B0604020202020204" pitchFamily="34" charset="0"/>
              <a:cs typeface="Arial" panose="020B0604020202020204" pitchFamily="34" charset="0"/>
            </a:endParaRPr>
          </a:p>
        </p:txBody>
      </p:sp>
      <p:sp>
        <p:nvSpPr>
          <p:cNvPr id="109" name="Rectangle 6"/>
          <p:cNvSpPr>
            <a:spLocks noChangeAspect="1" noChangeArrowheads="1"/>
          </p:cNvSpPr>
          <p:nvPr/>
        </p:nvSpPr>
        <p:spPr bwMode="auto">
          <a:xfrm>
            <a:off x="9469578" y="5013349"/>
            <a:ext cx="102592" cy="169277"/>
          </a:xfrm>
          <a:prstGeom prst="rect">
            <a:avLst/>
          </a:prstGeom>
          <a:noFill/>
          <a:ln w="9525">
            <a:noFill/>
            <a:miter lim="800000"/>
            <a:headEnd/>
            <a:tailEnd/>
          </a:ln>
        </p:spPr>
        <p:txBody>
          <a:bodyPr wrap="none" lIns="0" tIns="0" rIns="0" bIns="0">
            <a:spAutoFit/>
          </a:bodyPr>
          <a:lstStyle/>
          <a:p>
            <a:r>
              <a:rPr lang="en-GB" sz="1100" b="1" dirty="0" smtClean="0">
                <a:solidFill>
                  <a:srgbClr val="000000"/>
                </a:solidFill>
                <a:latin typeface="Arial" pitchFamily="34" charset="0"/>
                <a:cs typeface="Arial" pitchFamily="34" charset="0"/>
              </a:rPr>
              <a:t>C</a:t>
            </a:r>
            <a:endParaRPr lang="en-GB" sz="1100" b="1" dirty="0">
              <a:latin typeface="Arial" pitchFamily="34" charset="0"/>
              <a:cs typeface="Arial" pitchFamily="34" charset="0"/>
            </a:endParaRPr>
          </a:p>
        </p:txBody>
      </p:sp>
      <p:sp>
        <p:nvSpPr>
          <p:cNvPr id="110" name="TextBox 11"/>
          <p:cNvSpPr txBox="1"/>
          <p:nvPr/>
        </p:nvSpPr>
        <p:spPr>
          <a:xfrm>
            <a:off x="10264966" y="5995213"/>
            <a:ext cx="22881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3</a:t>
            </a:r>
            <a:endParaRPr lang="en-GB" sz="700" b="1" dirty="0">
              <a:latin typeface="Arial" panose="020B0604020202020204" pitchFamily="34" charset="0"/>
              <a:cs typeface="Arial" panose="020B0604020202020204" pitchFamily="34" charset="0"/>
            </a:endParaRPr>
          </a:p>
        </p:txBody>
      </p:sp>
      <p:cxnSp>
        <p:nvCxnSpPr>
          <p:cNvPr id="111" name="Straight Connector 110"/>
          <p:cNvCxnSpPr/>
          <p:nvPr/>
        </p:nvCxnSpPr>
        <p:spPr>
          <a:xfrm>
            <a:off x="10101645" y="5209752"/>
            <a:ext cx="453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24"/>
          <p:cNvSpPr txBox="1"/>
          <p:nvPr/>
        </p:nvSpPr>
        <p:spPr>
          <a:xfrm>
            <a:off x="9606385" y="5507318"/>
            <a:ext cx="486048"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250-</a:t>
            </a:r>
            <a:endParaRPr lang="en-GB" sz="700" b="1" dirty="0">
              <a:latin typeface="Arial" panose="020B0604020202020204" pitchFamily="34" charset="0"/>
              <a:cs typeface="Arial" panose="020B0604020202020204" pitchFamily="34" charset="0"/>
            </a:endParaRPr>
          </a:p>
        </p:txBody>
      </p:sp>
      <p:sp>
        <p:nvSpPr>
          <p:cNvPr id="113" name="TextBox 24"/>
          <p:cNvSpPr txBox="1"/>
          <p:nvPr/>
        </p:nvSpPr>
        <p:spPr>
          <a:xfrm>
            <a:off x="9606385" y="5588006"/>
            <a:ext cx="486048"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sp>
        <p:nvSpPr>
          <p:cNvPr id="114" name="TextBox 24"/>
          <p:cNvSpPr txBox="1"/>
          <p:nvPr/>
        </p:nvSpPr>
        <p:spPr>
          <a:xfrm>
            <a:off x="9606385" y="5764310"/>
            <a:ext cx="486048"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sp>
        <p:nvSpPr>
          <p:cNvPr id="115" name="TextBox 24"/>
          <p:cNvSpPr txBox="1"/>
          <p:nvPr/>
        </p:nvSpPr>
        <p:spPr>
          <a:xfrm>
            <a:off x="9606385" y="5874878"/>
            <a:ext cx="486048"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130-</a:t>
            </a:r>
            <a:endParaRPr lang="en-GB" sz="700" b="1" dirty="0">
              <a:latin typeface="Arial" panose="020B0604020202020204" pitchFamily="34" charset="0"/>
              <a:cs typeface="Arial" panose="020B0604020202020204" pitchFamily="34" charset="0"/>
            </a:endParaRPr>
          </a:p>
        </p:txBody>
      </p:sp>
      <p:sp>
        <p:nvSpPr>
          <p:cNvPr id="2" name="Rectangle 1"/>
          <p:cNvSpPr/>
          <p:nvPr/>
        </p:nvSpPr>
        <p:spPr>
          <a:xfrm>
            <a:off x="9039511" y="4738255"/>
            <a:ext cx="2506867" cy="18204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6" name="Picture 115"/>
          <p:cNvPicPr>
            <a:picLocks noChangeAspect="1"/>
          </p:cNvPicPr>
          <p:nvPr/>
        </p:nvPicPr>
        <p:blipFill rotWithShape="1">
          <a:blip r:embed="rId4" cstate="print">
            <a:extLst>
              <a:ext uri="{28A0092B-C50C-407E-A947-70E740481C1C}">
                <a14:useLocalDpi xmlns:a14="http://schemas.microsoft.com/office/drawing/2010/main" val="0"/>
              </a:ext>
            </a:extLst>
          </a:blip>
          <a:srcRect l="14" t="243" r="349" b="-229"/>
          <a:stretch/>
        </p:blipFill>
        <p:spPr>
          <a:xfrm>
            <a:off x="6555493" y="1595707"/>
            <a:ext cx="3060000" cy="2307275"/>
          </a:xfrm>
          <a:prstGeom prst="rect">
            <a:avLst/>
          </a:prstGeom>
          <a:ln>
            <a:noFill/>
          </a:ln>
        </p:spPr>
      </p:pic>
      <p:sp>
        <p:nvSpPr>
          <p:cNvPr id="21" name="Rectangle 20"/>
          <p:cNvSpPr/>
          <p:nvPr/>
        </p:nvSpPr>
        <p:spPr>
          <a:xfrm>
            <a:off x="8210545" y="1890236"/>
            <a:ext cx="1214592" cy="344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319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715189" y="3495655"/>
            <a:ext cx="1501655" cy="1293335"/>
            <a:chOff x="9233051" y="1816484"/>
            <a:chExt cx="1501655" cy="1293335"/>
          </a:xfrm>
        </p:grpSpPr>
        <p:sp>
          <p:nvSpPr>
            <p:cNvPr id="78" name="TextBox 3"/>
            <p:cNvSpPr txBox="1"/>
            <p:nvPr/>
          </p:nvSpPr>
          <p:spPr>
            <a:xfrm>
              <a:off x="9233051" y="2394558"/>
              <a:ext cx="37820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130-</a:t>
              </a:r>
            </a:p>
          </p:txBody>
        </p:sp>
        <p:sp>
          <p:nvSpPr>
            <p:cNvPr id="79" name="TextBox 4"/>
            <p:cNvSpPr txBox="1"/>
            <p:nvPr/>
          </p:nvSpPr>
          <p:spPr>
            <a:xfrm rot="18970801">
              <a:off x="9547149" y="1993416"/>
              <a:ext cx="227178" cy="12003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00" b="1" dirty="0" err="1" smtClean="0">
                  <a:latin typeface="Arial" panose="020B0604020202020204" pitchFamily="34" charset="0"/>
                  <a:cs typeface="Arial" panose="020B0604020202020204" pitchFamily="34" charset="0"/>
                </a:rPr>
                <a:t>siNT</a:t>
              </a:r>
              <a:endParaRPr lang="en-GB" sz="700" b="1" dirty="0">
                <a:latin typeface="Arial" panose="020B0604020202020204" pitchFamily="34" charset="0"/>
                <a:cs typeface="Arial" panose="020B0604020202020204" pitchFamily="34" charset="0"/>
              </a:endParaRPr>
            </a:p>
          </p:txBody>
        </p:sp>
        <p:sp>
          <p:nvSpPr>
            <p:cNvPr id="80" name="TextBox 5"/>
            <p:cNvSpPr txBox="1"/>
            <p:nvPr/>
          </p:nvSpPr>
          <p:spPr>
            <a:xfrm rot="19220853">
              <a:off x="9731069" y="1945265"/>
              <a:ext cx="347403" cy="12003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00" b="1" dirty="0" smtClean="0">
                  <a:latin typeface="Arial" panose="020B0604020202020204" pitchFamily="34" charset="0"/>
                  <a:cs typeface="Arial" panose="020B0604020202020204" pitchFamily="34" charset="0"/>
                </a:rPr>
                <a:t>siTRIM28</a:t>
              </a:r>
              <a:endParaRPr lang="en-GB" sz="700" b="1" dirty="0">
                <a:latin typeface="Arial" panose="020B0604020202020204" pitchFamily="34" charset="0"/>
                <a:cs typeface="Arial" panose="020B0604020202020204" pitchFamily="34" charset="0"/>
              </a:endParaRPr>
            </a:p>
          </p:txBody>
        </p:sp>
        <p:sp>
          <p:nvSpPr>
            <p:cNvPr id="81" name="TextBox 6"/>
            <p:cNvSpPr txBox="1"/>
            <p:nvPr/>
          </p:nvSpPr>
          <p:spPr>
            <a:xfrm rot="19093123">
              <a:off x="9755803" y="1927415"/>
              <a:ext cx="67928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00" b="1" dirty="0" smtClean="0">
                  <a:latin typeface="Arial" panose="020B0604020202020204" pitchFamily="34" charset="0"/>
                  <a:cs typeface="Arial" panose="020B0604020202020204" pitchFamily="34" charset="0"/>
                </a:rPr>
                <a:t>siZMYM2</a:t>
              </a:r>
              <a:endParaRPr lang="en-GB" sz="700" b="1" dirty="0">
                <a:latin typeface="Arial" panose="020B0604020202020204" pitchFamily="34" charset="0"/>
                <a:cs typeface="Arial" panose="020B0604020202020204" pitchFamily="34" charset="0"/>
              </a:endParaRPr>
            </a:p>
          </p:txBody>
        </p:sp>
        <p:sp>
          <p:nvSpPr>
            <p:cNvPr id="82" name="TextBox 13"/>
            <p:cNvSpPr txBox="1"/>
            <p:nvPr/>
          </p:nvSpPr>
          <p:spPr>
            <a:xfrm>
              <a:off x="10055278" y="2311819"/>
              <a:ext cx="389722" cy="12003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pic>
          <p:nvPicPr>
            <p:cNvPr id="83" name="Picture 82" descr="D:\Documents-Eli\Postdoc\2017-ZNF\11. RNAseq-6-IX-17\170912-TRIM28.jpg"/>
            <p:cNvPicPr>
              <a:picLocks noChangeAspect="1" noChangeArrowheads="1"/>
            </p:cNvPicPr>
            <p:nvPr/>
          </p:nvPicPr>
          <p:blipFill rotWithShape="1">
            <a:blip r:embed="rId2">
              <a:extLst>
                <a:ext uri="{28A0092B-C50C-407E-A947-70E740481C1C}">
                  <a14:useLocalDpi xmlns:a14="http://schemas.microsoft.com/office/drawing/2010/main" val="0"/>
                </a:ext>
              </a:extLst>
            </a:blip>
            <a:srcRect l="46446" t="30940" r="9437" b="46532"/>
            <a:stretch/>
          </p:blipFill>
          <p:spPr bwMode="auto">
            <a:xfrm>
              <a:off x="9525348" y="2218885"/>
              <a:ext cx="571499" cy="411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4" name="Picture 83" descr="D:\Documents-Eli\Postdoc\2017-ZNF\11. RNAseq-6-IX-17\170912-ZNF198-2.jpg"/>
            <p:cNvPicPr>
              <a:picLocks noChangeAspect="1" noChangeArrowheads="1"/>
            </p:cNvPicPr>
            <p:nvPr/>
          </p:nvPicPr>
          <p:blipFill rotWithShape="1">
            <a:blip r:embed="rId3">
              <a:extLst>
                <a:ext uri="{28A0092B-C50C-407E-A947-70E740481C1C}">
                  <a14:useLocalDpi xmlns:a14="http://schemas.microsoft.com/office/drawing/2010/main" val="0"/>
                </a:ext>
              </a:extLst>
            </a:blip>
            <a:srcRect l="55079" t="32214" r="7952" b="57455"/>
            <a:stretch/>
          </p:blipFill>
          <p:spPr bwMode="auto">
            <a:xfrm>
              <a:off x="9525348" y="2680749"/>
              <a:ext cx="571499" cy="2251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5" name="TextBox 13"/>
            <p:cNvSpPr txBox="1"/>
            <p:nvPr/>
          </p:nvSpPr>
          <p:spPr>
            <a:xfrm>
              <a:off x="10050705" y="2705561"/>
              <a:ext cx="684001"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ZMYM2</a:t>
              </a:r>
              <a:endParaRPr lang="en-GB" sz="700" b="1" dirty="0">
                <a:latin typeface="Arial" panose="020B0604020202020204" pitchFamily="34" charset="0"/>
                <a:cs typeface="Arial" panose="020B0604020202020204" pitchFamily="34" charset="0"/>
              </a:endParaRPr>
            </a:p>
          </p:txBody>
        </p:sp>
        <p:sp>
          <p:nvSpPr>
            <p:cNvPr id="86" name="TextBox 3"/>
            <p:cNvSpPr txBox="1"/>
            <p:nvPr/>
          </p:nvSpPr>
          <p:spPr>
            <a:xfrm>
              <a:off x="9233051" y="2697205"/>
              <a:ext cx="37820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p>
          </p:txBody>
        </p:sp>
        <p:pic>
          <p:nvPicPr>
            <p:cNvPr id="87" name="Picture 86" descr="D:\Documents-Eli\Postdoc\2017-ZNF\11. RNAseq-6-IX-17\170913-TRIM28-laminB.jpg"/>
            <p:cNvPicPr>
              <a:picLocks noChangeAspect="1" noChangeArrowheads="1"/>
            </p:cNvPicPr>
            <p:nvPr/>
          </p:nvPicPr>
          <p:blipFill rotWithShape="1">
            <a:blip r:embed="rId4">
              <a:extLst>
                <a:ext uri="{28A0092B-C50C-407E-A947-70E740481C1C}">
                  <a14:useLocalDpi xmlns:a14="http://schemas.microsoft.com/office/drawing/2010/main" val="0"/>
                </a:ext>
              </a:extLst>
            </a:blip>
            <a:srcRect l="48967" t="70116" r="9181" b="24596"/>
            <a:stretch/>
          </p:blipFill>
          <p:spPr bwMode="auto">
            <a:xfrm>
              <a:off x="9525635" y="2953924"/>
              <a:ext cx="575783" cy="1027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8" name="TextBox 13"/>
            <p:cNvSpPr txBox="1"/>
            <p:nvPr/>
          </p:nvSpPr>
          <p:spPr>
            <a:xfrm>
              <a:off x="10050706" y="2902905"/>
              <a:ext cx="684000"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a:t>
              </a:r>
              <a:r>
                <a:rPr lang="en-GB" sz="700" b="1" dirty="0" err="1" smtClean="0">
                  <a:latin typeface="Arial" panose="020B0604020202020204" pitchFamily="34" charset="0"/>
                  <a:cs typeface="Arial" panose="020B0604020202020204" pitchFamily="34" charset="0"/>
                </a:rPr>
                <a:t>Lamin</a:t>
              </a:r>
              <a:r>
                <a:rPr lang="en-GB" sz="700" b="1" dirty="0" smtClean="0">
                  <a:latin typeface="Arial" panose="020B0604020202020204" pitchFamily="34" charset="0"/>
                  <a:cs typeface="Arial" panose="020B0604020202020204" pitchFamily="34" charset="0"/>
                </a:rPr>
                <a:t> B</a:t>
              </a:r>
              <a:endParaRPr lang="en-GB" sz="700" b="1" dirty="0">
                <a:latin typeface="Arial" panose="020B0604020202020204" pitchFamily="34" charset="0"/>
                <a:cs typeface="Arial" panose="020B0604020202020204" pitchFamily="34" charset="0"/>
              </a:endParaRPr>
            </a:p>
          </p:txBody>
        </p:sp>
        <p:sp>
          <p:nvSpPr>
            <p:cNvPr id="89" name="TextBox 3"/>
            <p:cNvSpPr txBox="1"/>
            <p:nvPr/>
          </p:nvSpPr>
          <p:spPr>
            <a:xfrm>
              <a:off x="9278249" y="2909764"/>
              <a:ext cx="314510"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70-</a:t>
              </a:r>
            </a:p>
          </p:txBody>
        </p:sp>
        <p:sp>
          <p:nvSpPr>
            <p:cNvPr id="90" name="TextBox 3"/>
            <p:cNvSpPr txBox="1"/>
            <p:nvPr/>
          </p:nvSpPr>
          <p:spPr>
            <a:xfrm>
              <a:off x="9233051" y="2280693"/>
              <a:ext cx="43596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p>
          </p:txBody>
        </p:sp>
        <p:sp>
          <p:nvSpPr>
            <p:cNvPr id="92" name="Rectangle 91"/>
            <p:cNvSpPr>
              <a:spLocks noChangeAspect="1" noChangeArrowheads="1"/>
            </p:cNvSpPr>
            <p:nvPr/>
          </p:nvSpPr>
          <p:spPr bwMode="auto">
            <a:xfrm>
              <a:off x="9285584" y="1816484"/>
              <a:ext cx="109004" cy="169277"/>
            </a:xfrm>
            <a:prstGeom prst="rect">
              <a:avLst/>
            </a:prstGeom>
            <a:noFill/>
            <a:ln w="9525">
              <a:noFill/>
              <a:miter lim="800000"/>
              <a:headEnd/>
              <a:tailEnd/>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solidFill>
                    <a:srgbClr val="000000"/>
                  </a:solidFill>
                  <a:latin typeface="Arial" pitchFamily="34" charset="0"/>
                  <a:cs typeface="Arial" pitchFamily="34" charset="0"/>
                </a:rPr>
                <a:t>G</a:t>
              </a:r>
              <a:endParaRPr lang="en-GB" sz="1100" b="1" dirty="0">
                <a:latin typeface="Arial" pitchFamily="34" charset="0"/>
                <a:cs typeface="Arial" pitchFamily="34" charset="0"/>
              </a:endParaRPr>
            </a:p>
          </p:txBody>
        </p:sp>
        <p:cxnSp>
          <p:nvCxnSpPr>
            <p:cNvPr id="97" name="Straight Arrow Connector 96"/>
            <p:cNvCxnSpPr/>
            <p:nvPr/>
          </p:nvCxnSpPr>
          <p:spPr>
            <a:xfrm flipH="1">
              <a:off x="10110402" y="2535826"/>
              <a:ext cx="134635" cy="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9584574" y="3325091"/>
            <a:ext cx="1911928" cy="18371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3">
            <a:extLst>
              <a:ext uri="{FF2B5EF4-FFF2-40B4-BE49-F238E27FC236}">
                <a16:creationId xmlns:a16="http://schemas.microsoft.com/office/drawing/2014/main" id="{A0CF0AC3-DAC5-C976-9CE1-35626A30DD70}"/>
              </a:ext>
            </a:extLst>
          </p:cNvPr>
          <p:cNvSpPr txBox="1"/>
          <p:nvPr/>
        </p:nvSpPr>
        <p:spPr>
          <a:xfrm>
            <a:off x="4341255" y="2062782"/>
            <a:ext cx="378208"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a:latin typeface="Arial" panose="020B0604020202020204" pitchFamily="34" charset="0"/>
                <a:cs typeface="Arial" panose="020B0604020202020204" pitchFamily="34" charset="0"/>
              </a:rPr>
              <a:t>130-</a:t>
            </a:r>
          </a:p>
        </p:txBody>
      </p:sp>
      <p:sp>
        <p:nvSpPr>
          <p:cNvPr id="25" name="TextBox 4">
            <a:extLst>
              <a:ext uri="{FF2B5EF4-FFF2-40B4-BE49-F238E27FC236}">
                <a16:creationId xmlns:a16="http://schemas.microsoft.com/office/drawing/2014/main" id="{32463F5E-4BAA-CA6E-2524-B63B4381CB17}"/>
              </a:ext>
            </a:extLst>
          </p:cNvPr>
          <p:cNvSpPr txBox="1"/>
          <p:nvPr/>
        </p:nvSpPr>
        <p:spPr>
          <a:xfrm rot="18970801">
            <a:off x="3393059" y="1351176"/>
            <a:ext cx="227178" cy="1200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err="1">
                <a:latin typeface="Arial" panose="020B0604020202020204" pitchFamily="34" charset="0"/>
                <a:cs typeface="Arial" panose="020B0604020202020204" pitchFamily="34" charset="0"/>
              </a:rPr>
              <a:t>siNT</a:t>
            </a:r>
            <a:endParaRPr lang="en-GB" sz="700" b="1" dirty="0">
              <a:latin typeface="Arial" panose="020B0604020202020204" pitchFamily="34" charset="0"/>
              <a:cs typeface="Arial" panose="020B0604020202020204" pitchFamily="34" charset="0"/>
            </a:endParaRPr>
          </a:p>
        </p:txBody>
      </p:sp>
      <p:sp>
        <p:nvSpPr>
          <p:cNvPr id="26" name="TextBox 5">
            <a:extLst>
              <a:ext uri="{FF2B5EF4-FFF2-40B4-BE49-F238E27FC236}">
                <a16:creationId xmlns:a16="http://schemas.microsoft.com/office/drawing/2014/main" id="{F09B0FCB-13EC-65FD-DCE3-DD2B41860DD4}"/>
              </a:ext>
            </a:extLst>
          </p:cNvPr>
          <p:cNvSpPr txBox="1"/>
          <p:nvPr/>
        </p:nvSpPr>
        <p:spPr>
          <a:xfrm rot="19220853">
            <a:off x="3576979" y="1303025"/>
            <a:ext cx="347403" cy="1200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latin typeface="Arial" panose="020B0604020202020204" pitchFamily="34" charset="0"/>
                <a:cs typeface="Arial" panose="020B0604020202020204" pitchFamily="34" charset="0"/>
              </a:rPr>
              <a:t>siTRIM28</a:t>
            </a:r>
          </a:p>
        </p:txBody>
      </p:sp>
      <p:sp>
        <p:nvSpPr>
          <p:cNvPr id="27" name="TextBox 6">
            <a:extLst>
              <a:ext uri="{FF2B5EF4-FFF2-40B4-BE49-F238E27FC236}">
                <a16:creationId xmlns:a16="http://schemas.microsoft.com/office/drawing/2014/main" id="{6D7C4B91-92A5-E2F1-7624-A2A5CC6536F2}"/>
              </a:ext>
            </a:extLst>
          </p:cNvPr>
          <p:cNvSpPr txBox="1"/>
          <p:nvPr/>
        </p:nvSpPr>
        <p:spPr>
          <a:xfrm rot="19093123">
            <a:off x="3601713" y="1285175"/>
            <a:ext cx="67928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latin typeface="Arial" panose="020B0604020202020204" pitchFamily="34" charset="0"/>
                <a:cs typeface="Arial" panose="020B0604020202020204" pitchFamily="34" charset="0"/>
              </a:rPr>
              <a:t>siZMYM2</a:t>
            </a:r>
          </a:p>
        </p:txBody>
      </p:sp>
      <p:sp>
        <p:nvSpPr>
          <p:cNvPr id="28" name="TextBox 13">
            <a:extLst>
              <a:ext uri="{FF2B5EF4-FFF2-40B4-BE49-F238E27FC236}">
                <a16:creationId xmlns:a16="http://schemas.microsoft.com/office/drawing/2014/main" id="{DBBCB822-3105-177E-6E06-6AABE1C8D9D8}"/>
              </a:ext>
            </a:extLst>
          </p:cNvPr>
          <p:cNvSpPr txBox="1"/>
          <p:nvPr/>
        </p:nvSpPr>
        <p:spPr>
          <a:xfrm>
            <a:off x="3176913" y="3409590"/>
            <a:ext cx="389722" cy="1200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a:latin typeface="Arial" panose="020B0604020202020204" pitchFamily="34" charset="0"/>
                <a:cs typeface="Arial" panose="020B0604020202020204" pitchFamily="34" charset="0"/>
              </a:rPr>
              <a:t>IB: TRIM28</a:t>
            </a:r>
          </a:p>
        </p:txBody>
      </p:sp>
      <p:pic>
        <p:nvPicPr>
          <p:cNvPr id="29" name="Picture 28" descr="D:\Documents-Eli\Postdoc\2017-ZNF\11. RNAseq-6-IX-17\170912-TRIM28.jpg">
            <a:extLst>
              <a:ext uri="{FF2B5EF4-FFF2-40B4-BE49-F238E27FC236}">
                <a16:creationId xmlns:a16="http://schemas.microsoft.com/office/drawing/2014/main" id="{BE76B816-F63D-BF3A-0E85-30B6ED9FB7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3" t="-1683" r="-4053" b="6014"/>
          <a:stretch/>
        </p:blipFill>
        <p:spPr bwMode="auto">
          <a:xfrm>
            <a:off x="2778852" y="1549518"/>
            <a:ext cx="1326764" cy="17474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 name="Picture 29" descr="D:\Documents-Eli\Postdoc\2017-ZNF\11. RNAseq-6-IX-17\170912-ZNF198-2.jpg">
            <a:extLst>
              <a:ext uri="{FF2B5EF4-FFF2-40B4-BE49-F238E27FC236}">
                <a16:creationId xmlns:a16="http://schemas.microsoft.com/office/drawing/2014/main" id="{B700D0AD-14D9-798C-234B-A47E130B5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 t="-3460" r="-4636" b="-1758"/>
          <a:stretch/>
        </p:blipFill>
        <p:spPr bwMode="auto">
          <a:xfrm>
            <a:off x="4306347" y="1549519"/>
            <a:ext cx="1357815" cy="19200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TextBox 13">
            <a:extLst>
              <a:ext uri="{FF2B5EF4-FFF2-40B4-BE49-F238E27FC236}">
                <a16:creationId xmlns:a16="http://schemas.microsoft.com/office/drawing/2014/main" id="{91BD6511-5E67-EB28-CF7A-1F33C8FEA447}"/>
              </a:ext>
            </a:extLst>
          </p:cNvPr>
          <p:cNvSpPr txBox="1"/>
          <p:nvPr/>
        </p:nvSpPr>
        <p:spPr>
          <a:xfrm>
            <a:off x="4777224" y="3515477"/>
            <a:ext cx="684001"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a:latin typeface="Arial" panose="020B0604020202020204" pitchFamily="34" charset="0"/>
                <a:cs typeface="Arial" panose="020B0604020202020204" pitchFamily="34" charset="0"/>
              </a:rPr>
              <a:t>IB: ZMYM2</a:t>
            </a:r>
          </a:p>
        </p:txBody>
      </p:sp>
      <p:pic>
        <p:nvPicPr>
          <p:cNvPr id="33" name="Picture 32" descr="D:\Documents-Eli\Postdoc\2017-ZNF\11. RNAseq-6-IX-17\170913-TRIM28-laminB.jpg">
            <a:extLst>
              <a:ext uri="{FF2B5EF4-FFF2-40B4-BE49-F238E27FC236}">
                <a16:creationId xmlns:a16="http://schemas.microsoft.com/office/drawing/2014/main" id="{E7CC36AB-9131-4D4B-3364-F85566B6F7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5" t="2163" r="204" b="-1071"/>
          <a:stretch/>
        </p:blipFill>
        <p:spPr bwMode="auto">
          <a:xfrm>
            <a:off x="5758859" y="1522230"/>
            <a:ext cx="1386224" cy="19227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TextBox 13">
            <a:extLst>
              <a:ext uri="{FF2B5EF4-FFF2-40B4-BE49-F238E27FC236}">
                <a16:creationId xmlns:a16="http://schemas.microsoft.com/office/drawing/2014/main" id="{2C4704CF-6D30-F6C9-DB84-883CCFEFF73C}"/>
              </a:ext>
            </a:extLst>
          </p:cNvPr>
          <p:cNvSpPr txBox="1"/>
          <p:nvPr/>
        </p:nvSpPr>
        <p:spPr>
          <a:xfrm>
            <a:off x="6190751" y="3467439"/>
            <a:ext cx="684000"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a:latin typeface="Arial" panose="020B0604020202020204" pitchFamily="34" charset="0"/>
                <a:cs typeface="Arial" panose="020B0604020202020204" pitchFamily="34" charset="0"/>
              </a:rPr>
              <a:t>IB: </a:t>
            </a:r>
            <a:r>
              <a:rPr lang="en-GB" sz="700" b="1" dirty="0" err="1">
                <a:latin typeface="Arial" panose="020B0604020202020204" pitchFamily="34" charset="0"/>
                <a:cs typeface="Arial" panose="020B0604020202020204" pitchFamily="34" charset="0"/>
              </a:rPr>
              <a:t>Lamin</a:t>
            </a:r>
            <a:r>
              <a:rPr lang="en-GB" sz="700" b="1" dirty="0">
                <a:latin typeface="Arial" panose="020B0604020202020204" pitchFamily="34" charset="0"/>
                <a:cs typeface="Arial" panose="020B0604020202020204" pitchFamily="34" charset="0"/>
              </a:rPr>
              <a:t> B</a:t>
            </a:r>
          </a:p>
        </p:txBody>
      </p:sp>
      <p:sp>
        <p:nvSpPr>
          <p:cNvPr id="37" name="Rectangle 36">
            <a:extLst>
              <a:ext uri="{FF2B5EF4-FFF2-40B4-BE49-F238E27FC236}">
                <a16:creationId xmlns:a16="http://schemas.microsoft.com/office/drawing/2014/main" id="{F0CC357F-69DF-071F-E0E0-85CEEEFEE6EA}"/>
              </a:ext>
            </a:extLst>
          </p:cNvPr>
          <p:cNvSpPr>
            <a:spLocks noChangeAspect="1" noChangeArrowheads="1"/>
          </p:cNvSpPr>
          <p:nvPr/>
        </p:nvSpPr>
        <p:spPr bwMode="auto">
          <a:xfrm>
            <a:off x="1798781" y="1039191"/>
            <a:ext cx="109004" cy="169277"/>
          </a:xfrm>
          <a:prstGeom prst="rect">
            <a:avLst/>
          </a:prstGeom>
          <a:noFill/>
          <a:ln w="9525">
            <a:noFill/>
            <a:miter lim="800000"/>
            <a:headEnd/>
            <a:tailEnd/>
          </a:ln>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rgbClr val="000000"/>
                </a:solidFill>
                <a:latin typeface="Arial" pitchFamily="34" charset="0"/>
                <a:cs typeface="Arial" pitchFamily="34" charset="0"/>
              </a:rPr>
              <a:t>G</a:t>
            </a:r>
            <a:endParaRPr lang="en-GB" sz="1100" b="1" dirty="0">
              <a:latin typeface="Arial" pitchFamily="34" charset="0"/>
              <a:cs typeface="Arial" pitchFamily="34" charset="0"/>
            </a:endParaRPr>
          </a:p>
        </p:txBody>
      </p:sp>
      <p:sp>
        <p:nvSpPr>
          <p:cNvPr id="39" name="TextBox 4">
            <a:extLst>
              <a:ext uri="{FF2B5EF4-FFF2-40B4-BE49-F238E27FC236}">
                <a16:creationId xmlns:a16="http://schemas.microsoft.com/office/drawing/2014/main" id="{8189477C-77BA-6592-F61A-16F4BE273F3A}"/>
              </a:ext>
            </a:extLst>
          </p:cNvPr>
          <p:cNvSpPr txBox="1"/>
          <p:nvPr/>
        </p:nvSpPr>
        <p:spPr>
          <a:xfrm rot="18970801">
            <a:off x="5012717" y="1389651"/>
            <a:ext cx="227178" cy="1200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err="1">
                <a:latin typeface="Arial" panose="020B0604020202020204" pitchFamily="34" charset="0"/>
                <a:cs typeface="Arial" panose="020B0604020202020204" pitchFamily="34" charset="0"/>
              </a:rPr>
              <a:t>siNT</a:t>
            </a:r>
            <a:endParaRPr lang="en-GB" sz="700" b="1" dirty="0">
              <a:latin typeface="Arial" panose="020B0604020202020204" pitchFamily="34" charset="0"/>
              <a:cs typeface="Arial" panose="020B0604020202020204" pitchFamily="34" charset="0"/>
            </a:endParaRPr>
          </a:p>
        </p:txBody>
      </p:sp>
      <p:sp>
        <p:nvSpPr>
          <p:cNvPr id="40" name="TextBox 5">
            <a:extLst>
              <a:ext uri="{FF2B5EF4-FFF2-40B4-BE49-F238E27FC236}">
                <a16:creationId xmlns:a16="http://schemas.microsoft.com/office/drawing/2014/main" id="{0B1EF307-1ED5-1DBC-4F7F-C0070C8D34CE}"/>
              </a:ext>
            </a:extLst>
          </p:cNvPr>
          <p:cNvSpPr txBox="1"/>
          <p:nvPr/>
        </p:nvSpPr>
        <p:spPr>
          <a:xfrm rot="19220853">
            <a:off x="5196637" y="1341500"/>
            <a:ext cx="347403" cy="1200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latin typeface="Arial" panose="020B0604020202020204" pitchFamily="34" charset="0"/>
                <a:cs typeface="Arial" panose="020B0604020202020204" pitchFamily="34" charset="0"/>
              </a:rPr>
              <a:t>siTRIM28</a:t>
            </a:r>
          </a:p>
        </p:txBody>
      </p:sp>
      <p:sp>
        <p:nvSpPr>
          <p:cNvPr id="41" name="TextBox 6">
            <a:extLst>
              <a:ext uri="{FF2B5EF4-FFF2-40B4-BE49-F238E27FC236}">
                <a16:creationId xmlns:a16="http://schemas.microsoft.com/office/drawing/2014/main" id="{DF1A3B43-15E9-73B3-33BF-6873BDB62580}"/>
              </a:ext>
            </a:extLst>
          </p:cNvPr>
          <p:cNvSpPr txBox="1"/>
          <p:nvPr/>
        </p:nvSpPr>
        <p:spPr>
          <a:xfrm rot="19093123">
            <a:off x="5221371" y="1323650"/>
            <a:ext cx="67928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latin typeface="Arial" panose="020B0604020202020204" pitchFamily="34" charset="0"/>
                <a:cs typeface="Arial" panose="020B0604020202020204" pitchFamily="34" charset="0"/>
              </a:rPr>
              <a:t>siZMYM2</a:t>
            </a:r>
          </a:p>
        </p:txBody>
      </p:sp>
      <p:sp>
        <p:nvSpPr>
          <p:cNvPr id="42" name="TextBox 4">
            <a:extLst>
              <a:ext uri="{FF2B5EF4-FFF2-40B4-BE49-F238E27FC236}">
                <a16:creationId xmlns:a16="http://schemas.microsoft.com/office/drawing/2014/main" id="{CB76F09C-FB18-5727-1968-35E6CE225C89}"/>
              </a:ext>
            </a:extLst>
          </p:cNvPr>
          <p:cNvSpPr txBox="1"/>
          <p:nvPr/>
        </p:nvSpPr>
        <p:spPr>
          <a:xfrm rot="18970801">
            <a:off x="6436551" y="1326243"/>
            <a:ext cx="227178" cy="1200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err="1">
                <a:latin typeface="Arial" panose="020B0604020202020204" pitchFamily="34" charset="0"/>
                <a:cs typeface="Arial" panose="020B0604020202020204" pitchFamily="34" charset="0"/>
              </a:rPr>
              <a:t>siNT</a:t>
            </a:r>
            <a:endParaRPr lang="en-GB" sz="700" b="1" dirty="0">
              <a:latin typeface="Arial" panose="020B0604020202020204" pitchFamily="34" charset="0"/>
              <a:cs typeface="Arial" panose="020B0604020202020204" pitchFamily="34" charset="0"/>
            </a:endParaRPr>
          </a:p>
        </p:txBody>
      </p:sp>
      <p:sp>
        <p:nvSpPr>
          <p:cNvPr id="43" name="TextBox 5">
            <a:extLst>
              <a:ext uri="{FF2B5EF4-FFF2-40B4-BE49-F238E27FC236}">
                <a16:creationId xmlns:a16="http://schemas.microsoft.com/office/drawing/2014/main" id="{9713147C-8AB7-C796-AB83-FFA88EE5F594}"/>
              </a:ext>
            </a:extLst>
          </p:cNvPr>
          <p:cNvSpPr txBox="1"/>
          <p:nvPr/>
        </p:nvSpPr>
        <p:spPr>
          <a:xfrm rot="19220853">
            <a:off x="6620471" y="1278092"/>
            <a:ext cx="347403" cy="1200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latin typeface="Arial" panose="020B0604020202020204" pitchFamily="34" charset="0"/>
                <a:cs typeface="Arial" panose="020B0604020202020204" pitchFamily="34" charset="0"/>
              </a:rPr>
              <a:t>siTRIM28</a:t>
            </a:r>
          </a:p>
        </p:txBody>
      </p:sp>
      <p:sp>
        <p:nvSpPr>
          <p:cNvPr id="44" name="TextBox 6">
            <a:extLst>
              <a:ext uri="{FF2B5EF4-FFF2-40B4-BE49-F238E27FC236}">
                <a16:creationId xmlns:a16="http://schemas.microsoft.com/office/drawing/2014/main" id="{7D78FC93-6BBD-E3E0-693D-143ACB6D5370}"/>
              </a:ext>
            </a:extLst>
          </p:cNvPr>
          <p:cNvSpPr txBox="1"/>
          <p:nvPr/>
        </p:nvSpPr>
        <p:spPr>
          <a:xfrm rot="19093123">
            <a:off x="6645205" y="1260242"/>
            <a:ext cx="67928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latin typeface="Arial" panose="020B0604020202020204" pitchFamily="34" charset="0"/>
                <a:cs typeface="Arial" panose="020B0604020202020204" pitchFamily="34" charset="0"/>
              </a:rPr>
              <a:t>siZMYM2</a:t>
            </a:r>
          </a:p>
        </p:txBody>
      </p:sp>
      <p:sp>
        <p:nvSpPr>
          <p:cNvPr id="45" name="Rectangle 44"/>
          <p:cNvSpPr/>
          <p:nvPr/>
        </p:nvSpPr>
        <p:spPr>
          <a:xfrm>
            <a:off x="3366509" y="2151301"/>
            <a:ext cx="558221" cy="4588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4996681" y="2151301"/>
            <a:ext cx="538981" cy="268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6466332" y="2826326"/>
            <a:ext cx="538981" cy="1246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p:nvPr/>
        </p:nvCxnSpPr>
        <p:spPr>
          <a:xfrm>
            <a:off x="6012492" y="196136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12492" y="211154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12492" y="2230139"/>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12492" y="2396672"/>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12492" y="264910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12492" y="2928408"/>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12492" y="3238301"/>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656855" y="1585020"/>
            <a:ext cx="388248" cy="246221"/>
          </a:xfrm>
          <a:prstGeom prst="rect">
            <a:avLst/>
          </a:prstGeom>
          <a:noFill/>
        </p:spPr>
        <p:txBody>
          <a:bodyPr wrap="none" rtlCol="0">
            <a:spAutoFit/>
          </a:bodyPr>
          <a:lstStyle/>
          <a:p>
            <a:r>
              <a:rPr lang="en-GB" sz="1000" b="1" dirty="0" err="1" smtClean="0"/>
              <a:t>kDa</a:t>
            </a:r>
            <a:endParaRPr lang="en-GB" sz="1000" b="1" dirty="0"/>
          </a:p>
        </p:txBody>
      </p:sp>
      <p:sp>
        <p:nvSpPr>
          <p:cNvPr id="56" name="TextBox 55"/>
          <p:cNvSpPr txBox="1"/>
          <p:nvPr/>
        </p:nvSpPr>
        <p:spPr>
          <a:xfrm>
            <a:off x="5723027" y="1859466"/>
            <a:ext cx="338554" cy="215444"/>
          </a:xfrm>
          <a:prstGeom prst="rect">
            <a:avLst/>
          </a:prstGeom>
          <a:noFill/>
        </p:spPr>
        <p:txBody>
          <a:bodyPr wrap="none" rtlCol="0">
            <a:spAutoFit/>
          </a:bodyPr>
          <a:lstStyle/>
          <a:p>
            <a:r>
              <a:rPr lang="en-GB" sz="800" b="1" dirty="0" smtClean="0"/>
              <a:t>300</a:t>
            </a:r>
            <a:endParaRPr lang="en-GB" sz="800" b="1" dirty="0"/>
          </a:p>
        </p:txBody>
      </p:sp>
      <p:sp>
        <p:nvSpPr>
          <p:cNvPr id="57" name="TextBox 56"/>
          <p:cNvSpPr txBox="1"/>
          <p:nvPr/>
        </p:nvSpPr>
        <p:spPr>
          <a:xfrm>
            <a:off x="5723027" y="2003825"/>
            <a:ext cx="338554" cy="215444"/>
          </a:xfrm>
          <a:prstGeom prst="rect">
            <a:avLst/>
          </a:prstGeom>
          <a:noFill/>
        </p:spPr>
        <p:txBody>
          <a:bodyPr wrap="none" rtlCol="0">
            <a:spAutoFit/>
          </a:bodyPr>
          <a:lstStyle/>
          <a:p>
            <a:r>
              <a:rPr lang="en-GB" sz="800" b="1" dirty="0" smtClean="0"/>
              <a:t>250</a:t>
            </a:r>
            <a:endParaRPr lang="en-GB" sz="800" b="1" dirty="0"/>
          </a:p>
        </p:txBody>
      </p:sp>
      <p:sp>
        <p:nvSpPr>
          <p:cNvPr id="58" name="TextBox 57"/>
          <p:cNvSpPr txBox="1"/>
          <p:nvPr/>
        </p:nvSpPr>
        <p:spPr>
          <a:xfrm>
            <a:off x="5774323" y="2820686"/>
            <a:ext cx="287258" cy="215444"/>
          </a:xfrm>
          <a:prstGeom prst="rect">
            <a:avLst/>
          </a:prstGeom>
          <a:noFill/>
        </p:spPr>
        <p:txBody>
          <a:bodyPr wrap="none" rtlCol="0">
            <a:spAutoFit/>
          </a:bodyPr>
          <a:lstStyle/>
          <a:p>
            <a:r>
              <a:rPr lang="en-GB" sz="800" b="1" dirty="0" smtClean="0"/>
              <a:t>70</a:t>
            </a:r>
            <a:endParaRPr lang="en-GB" sz="800" b="1" dirty="0"/>
          </a:p>
        </p:txBody>
      </p:sp>
      <p:sp>
        <p:nvSpPr>
          <p:cNvPr id="59" name="TextBox 58"/>
          <p:cNvSpPr txBox="1"/>
          <p:nvPr/>
        </p:nvSpPr>
        <p:spPr>
          <a:xfrm>
            <a:off x="5723027" y="2114660"/>
            <a:ext cx="338554" cy="215444"/>
          </a:xfrm>
          <a:prstGeom prst="rect">
            <a:avLst/>
          </a:prstGeom>
          <a:noFill/>
        </p:spPr>
        <p:txBody>
          <a:bodyPr wrap="none" rtlCol="0">
            <a:spAutoFit/>
          </a:bodyPr>
          <a:lstStyle/>
          <a:p>
            <a:r>
              <a:rPr lang="en-GB" sz="800" b="1" dirty="0" smtClean="0"/>
              <a:t>180</a:t>
            </a:r>
            <a:endParaRPr lang="en-GB" sz="800" b="1" dirty="0"/>
          </a:p>
        </p:txBody>
      </p:sp>
      <p:sp>
        <p:nvSpPr>
          <p:cNvPr id="60" name="TextBox 59"/>
          <p:cNvSpPr txBox="1"/>
          <p:nvPr/>
        </p:nvSpPr>
        <p:spPr>
          <a:xfrm>
            <a:off x="5723027" y="2288950"/>
            <a:ext cx="338554" cy="215444"/>
          </a:xfrm>
          <a:prstGeom prst="rect">
            <a:avLst/>
          </a:prstGeom>
          <a:noFill/>
        </p:spPr>
        <p:txBody>
          <a:bodyPr wrap="none" rtlCol="0">
            <a:spAutoFit/>
          </a:bodyPr>
          <a:lstStyle/>
          <a:p>
            <a:r>
              <a:rPr lang="en-GB" sz="800" b="1" dirty="0" smtClean="0"/>
              <a:t>130</a:t>
            </a:r>
            <a:endParaRPr lang="en-GB" sz="800" b="1" dirty="0"/>
          </a:p>
        </p:txBody>
      </p:sp>
      <p:sp>
        <p:nvSpPr>
          <p:cNvPr id="61" name="TextBox 60"/>
          <p:cNvSpPr txBox="1"/>
          <p:nvPr/>
        </p:nvSpPr>
        <p:spPr>
          <a:xfrm>
            <a:off x="5723027" y="2541382"/>
            <a:ext cx="338554" cy="215444"/>
          </a:xfrm>
          <a:prstGeom prst="rect">
            <a:avLst/>
          </a:prstGeom>
          <a:noFill/>
        </p:spPr>
        <p:txBody>
          <a:bodyPr wrap="none" rtlCol="0">
            <a:spAutoFit/>
          </a:bodyPr>
          <a:lstStyle/>
          <a:p>
            <a:r>
              <a:rPr lang="en-GB" sz="800" b="1" dirty="0" smtClean="0"/>
              <a:t>100</a:t>
            </a:r>
            <a:endParaRPr lang="en-GB" sz="800" b="1" dirty="0"/>
          </a:p>
        </p:txBody>
      </p:sp>
      <p:sp>
        <p:nvSpPr>
          <p:cNvPr id="62" name="TextBox 61"/>
          <p:cNvSpPr txBox="1"/>
          <p:nvPr/>
        </p:nvSpPr>
        <p:spPr>
          <a:xfrm>
            <a:off x="5768205" y="3130579"/>
            <a:ext cx="287258" cy="215444"/>
          </a:xfrm>
          <a:prstGeom prst="rect">
            <a:avLst/>
          </a:prstGeom>
          <a:noFill/>
        </p:spPr>
        <p:txBody>
          <a:bodyPr wrap="none" rtlCol="0">
            <a:spAutoFit/>
          </a:bodyPr>
          <a:lstStyle/>
          <a:p>
            <a:r>
              <a:rPr lang="en-GB" sz="800" b="1" dirty="0" smtClean="0"/>
              <a:t>50</a:t>
            </a:r>
            <a:endParaRPr lang="en-GB" sz="800" b="1" dirty="0"/>
          </a:p>
        </p:txBody>
      </p:sp>
      <p:sp>
        <p:nvSpPr>
          <p:cNvPr id="64" name="TextBox 19"/>
          <p:cNvSpPr txBox="1"/>
          <p:nvPr/>
        </p:nvSpPr>
        <p:spPr>
          <a:xfrm>
            <a:off x="238904" y="5621660"/>
            <a:ext cx="7866611"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a:latin typeface="Times New Roman" panose="02020603050405020304" pitchFamily="18" charset="0"/>
                <a:ea typeface="Times New Roman" panose="02020603050405020304" pitchFamily="18" charset="0"/>
              </a:rPr>
              <a:t>Figure 3-figure supplement 1G-source data 1.</a:t>
            </a:r>
            <a:r>
              <a:rPr lang="en-GB" sz="1000" dirty="0">
                <a:latin typeface="Times New Roman" panose="02020603050405020304" pitchFamily="18" charset="0"/>
                <a:ea typeface="Times New Roman" panose="02020603050405020304" pitchFamily="18" charset="0"/>
              </a:rPr>
              <a:t> </a:t>
            </a:r>
            <a:r>
              <a:rPr lang="en-GB" sz="1000" dirty="0" smtClean="0"/>
              <a:t>Raw </a:t>
            </a:r>
            <a:r>
              <a:rPr lang="en-GB" sz="1000" dirty="0"/>
              <a:t>unedited images of Western blot analysis of lysates from U2OS cells treated with the indicated targeting or non-targeting (NT) siRNAs. </a:t>
            </a:r>
            <a:r>
              <a:rPr lang="en-GB" sz="1000" dirty="0" err="1"/>
              <a:t>Lamin</a:t>
            </a:r>
            <a:r>
              <a:rPr lang="en-GB" sz="1000" dirty="0"/>
              <a:t> B (loading control), TRIM28 and ZMYM2 were detected by immunoblotting (IB</a:t>
            </a:r>
            <a:r>
              <a:rPr lang="en-GB" sz="1000" dirty="0" smtClean="0"/>
              <a:t>). The regions used for creating the final figure are boxed. Molecular weight marker sizes (</a:t>
            </a:r>
            <a:r>
              <a:rPr lang="en-GB" sz="1000" dirty="0" err="1" smtClean="0"/>
              <a:t>kDa</a:t>
            </a:r>
            <a:r>
              <a:rPr lang="en-GB" sz="1000" dirty="0" smtClean="0"/>
              <a:t>) are shown on the left.</a:t>
            </a:r>
            <a:endParaRPr lang="en-GB" sz="1000" u="sng" dirty="0"/>
          </a:p>
        </p:txBody>
      </p:sp>
    </p:spTree>
    <p:extLst>
      <p:ext uri="{BB962C8B-B14F-4D97-AF65-F5344CB8AC3E}">
        <p14:creationId xmlns:p14="http://schemas.microsoft.com/office/powerpoint/2010/main" val="1154403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9352768" y="5486434"/>
            <a:ext cx="2543667" cy="882027"/>
            <a:chOff x="190439" y="5168141"/>
            <a:chExt cx="3661881" cy="1269769"/>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2350" r="33423"/>
            <a:stretch/>
          </p:blipFill>
          <p:spPr>
            <a:xfrm>
              <a:off x="1028978" y="6026150"/>
              <a:ext cx="1917422" cy="411760"/>
            </a:xfrm>
            <a:prstGeom prst="rect">
              <a:avLst/>
            </a:prstGeom>
            <a:ln>
              <a:solidFill>
                <a:schemeClr val="tx1"/>
              </a:solidFill>
            </a:ln>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1324" r="33643"/>
            <a:stretch/>
          </p:blipFill>
          <p:spPr>
            <a:xfrm>
              <a:off x="1028978" y="5632450"/>
              <a:ext cx="1911072" cy="329400"/>
            </a:xfrm>
            <a:prstGeom prst="rect">
              <a:avLst/>
            </a:prstGeom>
            <a:ln>
              <a:solidFill>
                <a:schemeClr val="tx1"/>
              </a:solidFill>
            </a:ln>
          </p:spPr>
        </p:pic>
        <p:sp>
          <p:nvSpPr>
            <p:cNvPr id="13" name="TextBox 4"/>
            <p:cNvSpPr txBox="1"/>
            <p:nvPr/>
          </p:nvSpPr>
          <p:spPr>
            <a:xfrm>
              <a:off x="2924165" y="5554696"/>
              <a:ext cx="928155" cy="2880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ZMYM2</a:t>
              </a:r>
              <a:endParaRPr lang="en-GB" sz="700" b="1" dirty="0">
                <a:latin typeface="Arial" panose="020B0604020202020204" pitchFamily="34" charset="0"/>
                <a:cs typeface="Arial" panose="020B0604020202020204" pitchFamily="34" charset="0"/>
              </a:endParaRPr>
            </a:p>
          </p:txBody>
        </p:sp>
        <p:sp>
          <p:nvSpPr>
            <p:cNvPr id="14" name="TextBox 5"/>
            <p:cNvSpPr txBox="1"/>
            <p:nvPr/>
          </p:nvSpPr>
          <p:spPr>
            <a:xfrm>
              <a:off x="2924165" y="5997821"/>
              <a:ext cx="921232" cy="2880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a:t>
              </a:r>
              <a:r>
                <a:rPr lang="el-GR" sz="700" b="1" dirty="0" smtClean="0">
                  <a:latin typeface="Arial" panose="020B0604020202020204" pitchFamily="34" charset="0"/>
                  <a:cs typeface="Arial" panose="020B0604020202020204" pitchFamily="34" charset="0"/>
                </a:rPr>
                <a:t>β</a:t>
              </a:r>
              <a:r>
                <a:rPr lang="en-GB" sz="700" b="1" dirty="0" smtClean="0">
                  <a:latin typeface="Arial" panose="020B0604020202020204" pitchFamily="34" charset="0"/>
                  <a:cs typeface="Arial" panose="020B0604020202020204" pitchFamily="34" charset="0"/>
                </a:rPr>
                <a:t>-Actin</a:t>
              </a:r>
              <a:endParaRPr lang="en-GB" sz="700" b="1" dirty="0">
                <a:latin typeface="Arial" panose="020B0604020202020204" pitchFamily="34" charset="0"/>
                <a:cs typeface="Arial" panose="020B0604020202020204" pitchFamily="34" charset="0"/>
              </a:endParaRPr>
            </a:p>
          </p:txBody>
        </p:sp>
        <p:sp>
          <p:nvSpPr>
            <p:cNvPr id="15" name="TextBox 6"/>
            <p:cNvSpPr txBox="1"/>
            <p:nvPr/>
          </p:nvSpPr>
          <p:spPr>
            <a:xfrm>
              <a:off x="190439" y="5383971"/>
              <a:ext cx="870463" cy="2880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siZMYM2:</a:t>
              </a:r>
              <a:endParaRPr lang="en-GB" sz="700" b="1" dirty="0">
                <a:latin typeface="Arial" panose="020B0604020202020204" pitchFamily="34" charset="0"/>
                <a:cs typeface="Arial" panose="020B0604020202020204" pitchFamily="34" charset="0"/>
              </a:endParaRPr>
            </a:p>
          </p:txBody>
        </p:sp>
        <p:sp>
          <p:nvSpPr>
            <p:cNvPr id="16" name="TextBox 7"/>
            <p:cNvSpPr txBox="1"/>
            <p:nvPr/>
          </p:nvSpPr>
          <p:spPr>
            <a:xfrm>
              <a:off x="1358236" y="5391266"/>
              <a:ext cx="215123"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sp>
          <p:nvSpPr>
            <p:cNvPr id="17" name="TextBox 8"/>
            <p:cNvSpPr txBox="1"/>
            <p:nvPr/>
          </p:nvSpPr>
          <p:spPr>
            <a:xfrm>
              <a:off x="1690976" y="5391266"/>
              <a:ext cx="23756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sp>
          <p:nvSpPr>
            <p:cNvPr id="18" name="TextBox 9"/>
            <p:cNvSpPr txBox="1"/>
            <p:nvPr/>
          </p:nvSpPr>
          <p:spPr>
            <a:xfrm>
              <a:off x="2311192" y="5391266"/>
              <a:ext cx="215123"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sp>
          <p:nvSpPr>
            <p:cNvPr id="19" name="TextBox 10"/>
            <p:cNvSpPr txBox="1"/>
            <p:nvPr/>
          </p:nvSpPr>
          <p:spPr>
            <a:xfrm>
              <a:off x="2629979" y="5391266"/>
              <a:ext cx="23756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cxnSp>
          <p:nvCxnSpPr>
            <p:cNvPr id="20" name="Straight Connector 19"/>
            <p:cNvCxnSpPr/>
            <p:nvPr/>
          </p:nvCxnSpPr>
          <p:spPr>
            <a:xfrm>
              <a:off x="1399469" y="5417642"/>
              <a:ext cx="4699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50029" y="5423587"/>
              <a:ext cx="4699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13"/>
            <p:cNvSpPr txBox="1"/>
            <p:nvPr/>
          </p:nvSpPr>
          <p:spPr>
            <a:xfrm>
              <a:off x="1450162" y="5168141"/>
              <a:ext cx="314510"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1st</a:t>
              </a:r>
              <a:endParaRPr lang="en-GB" sz="700" b="1" dirty="0">
                <a:latin typeface="Arial" panose="020B0604020202020204" pitchFamily="34" charset="0"/>
                <a:cs typeface="Arial" panose="020B0604020202020204" pitchFamily="34" charset="0"/>
              </a:endParaRPr>
            </a:p>
          </p:txBody>
        </p:sp>
        <p:sp>
          <p:nvSpPr>
            <p:cNvPr id="23" name="TextBox 14"/>
            <p:cNvSpPr txBox="1"/>
            <p:nvPr/>
          </p:nvSpPr>
          <p:spPr>
            <a:xfrm>
              <a:off x="2382398" y="5168141"/>
              <a:ext cx="343364"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2nd</a:t>
              </a:r>
              <a:endParaRPr lang="en-GB" sz="700" b="1" dirty="0">
                <a:latin typeface="Arial" panose="020B0604020202020204" pitchFamily="34" charset="0"/>
                <a:cs typeface="Arial" panose="020B0604020202020204" pitchFamily="34" charset="0"/>
              </a:endParaRPr>
            </a:p>
          </p:txBody>
        </p:sp>
      </p:grpSp>
      <p:sp>
        <p:nvSpPr>
          <p:cNvPr id="3" name="Rectangle 2"/>
          <p:cNvSpPr>
            <a:spLocks noChangeAspect="1" noChangeArrowheads="1"/>
          </p:cNvSpPr>
          <p:nvPr/>
        </p:nvSpPr>
        <p:spPr bwMode="auto">
          <a:xfrm>
            <a:off x="9323185" y="5401271"/>
            <a:ext cx="102592" cy="169277"/>
          </a:xfrm>
          <a:prstGeom prst="rect">
            <a:avLst/>
          </a:prstGeom>
          <a:noFill/>
          <a:ln w="9525">
            <a:noFill/>
            <a:miter lim="800000"/>
            <a:headEnd/>
            <a:tailEnd/>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solidFill>
                  <a:srgbClr val="000000"/>
                </a:solidFill>
                <a:latin typeface="Arial" pitchFamily="34" charset="0"/>
                <a:cs typeface="Arial" pitchFamily="34" charset="0"/>
              </a:rPr>
              <a:t>A</a:t>
            </a:r>
            <a:endParaRPr lang="en-GB" sz="1100" b="1" dirty="0">
              <a:latin typeface="Arial" pitchFamily="34" charset="0"/>
              <a:cs typeface="Arial" pitchFamily="34" charset="0"/>
            </a:endParaRPr>
          </a:p>
        </p:txBody>
      </p:sp>
      <p:sp>
        <p:nvSpPr>
          <p:cNvPr id="4" name="TextBox 16"/>
          <p:cNvSpPr txBox="1"/>
          <p:nvPr/>
        </p:nvSpPr>
        <p:spPr>
          <a:xfrm rot="18600000">
            <a:off x="9875280" y="5551346"/>
            <a:ext cx="479618"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b="1" dirty="0" smtClean="0">
                <a:latin typeface="Arial" panose="020B0604020202020204" pitchFamily="34" charset="0"/>
                <a:cs typeface="Arial" panose="020B0604020202020204" pitchFamily="34" charset="0"/>
              </a:rPr>
              <a:t>Marker</a:t>
            </a:r>
            <a:endParaRPr lang="en-US" sz="700" b="1" dirty="0">
              <a:latin typeface="Arial" panose="020B0604020202020204" pitchFamily="34" charset="0"/>
              <a:cs typeface="Arial" panose="020B0604020202020204" pitchFamily="34" charset="0"/>
            </a:endParaRPr>
          </a:p>
        </p:txBody>
      </p:sp>
      <p:sp>
        <p:nvSpPr>
          <p:cNvPr id="5" name="TextBox 17"/>
          <p:cNvSpPr txBox="1"/>
          <p:nvPr/>
        </p:nvSpPr>
        <p:spPr>
          <a:xfrm rot="18600000">
            <a:off x="10537444" y="5537479"/>
            <a:ext cx="479618"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b="1" dirty="0" smtClean="0">
                <a:latin typeface="Arial" panose="020B0604020202020204" pitchFamily="34" charset="0"/>
                <a:cs typeface="Arial" panose="020B0604020202020204" pitchFamily="34" charset="0"/>
              </a:rPr>
              <a:t>Marker</a:t>
            </a:r>
            <a:endParaRPr lang="en-US" sz="700" b="1" dirty="0">
              <a:latin typeface="Arial" panose="020B0604020202020204" pitchFamily="34" charset="0"/>
              <a:cs typeface="Arial" panose="020B0604020202020204" pitchFamily="34" charset="0"/>
            </a:endParaRPr>
          </a:p>
        </p:txBody>
      </p:sp>
      <p:sp>
        <p:nvSpPr>
          <p:cNvPr id="6" name="TextBox 18"/>
          <p:cNvSpPr txBox="1"/>
          <p:nvPr/>
        </p:nvSpPr>
        <p:spPr>
          <a:xfrm>
            <a:off x="9443591" y="5854968"/>
            <a:ext cx="553357"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 </a:t>
            </a:r>
            <a:r>
              <a:rPr lang="en-GB" sz="700" b="1" dirty="0" err="1">
                <a:latin typeface="Arial" panose="020B0604020202020204" pitchFamily="34" charset="0"/>
                <a:cs typeface="Arial" panose="020B0604020202020204" pitchFamily="34" charset="0"/>
              </a:rPr>
              <a:t>k</a:t>
            </a:r>
            <a:r>
              <a:rPr lang="en-GB" sz="700" b="1" dirty="0" err="1" smtClean="0">
                <a:latin typeface="Arial" panose="020B0604020202020204" pitchFamily="34" charset="0"/>
                <a:cs typeface="Arial" panose="020B0604020202020204" pitchFamily="34" charset="0"/>
              </a:rPr>
              <a:t>Da</a:t>
            </a:r>
            <a:r>
              <a:rPr lang="en-GB" sz="700" b="1" dirty="0" smtClean="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sp>
        <p:nvSpPr>
          <p:cNvPr id="7" name="TextBox 19"/>
          <p:cNvSpPr txBox="1"/>
          <p:nvPr/>
        </p:nvSpPr>
        <p:spPr>
          <a:xfrm>
            <a:off x="9487136" y="6023517"/>
            <a:ext cx="503664"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50 </a:t>
            </a:r>
            <a:r>
              <a:rPr lang="en-GB" sz="700" b="1" dirty="0" err="1">
                <a:latin typeface="Arial" panose="020B0604020202020204" pitchFamily="34" charset="0"/>
                <a:cs typeface="Arial" panose="020B0604020202020204" pitchFamily="34" charset="0"/>
              </a:rPr>
              <a:t>k</a:t>
            </a:r>
            <a:r>
              <a:rPr lang="en-GB" sz="700" b="1" dirty="0" err="1" smtClean="0">
                <a:latin typeface="Arial" panose="020B0604020202020204" pitchFamily="34" charset="0"/>
                <a:cs typeface="Arial" panose="020B0604020202020204" pitchFamily="34" charset="0"/>
              </a:rPr>
              <a:t>Da</a:t>
            </a:r>
            <a:r>
              <a:rPr lang="en-GB" sz="700" b="1" dirty="0" smtClean="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sp>
        <p:nvSpPr>
          <p:cNvPr id="8" name="TextBox 20"/>
          <p:cNvSpPr txBox="1"/>
          <p:nvPr/>
        </p:nvSpPr>
        <p:spPr>
          <a:xfrm>
            <a:off x="9487136" y="6231257"/>
            <a:ext cx="503664"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40 </a:t>
            </a:r>
            <a:r>
              <a:rPr lang="en-GB" sz="700" b="1" dirty="0" err="1">
                <a:latin typeface="Arial" panose="020B0604020202020204" pitchFamily="34" charset="0"/>
                <a:cs typeface="Arial" panose="020B0604020202020204" pitchFamily="34" charset="0"/>
              </a:rPr>
              <a:t>k</a:t>
            </a:r>
            <a:r>
              <a:rPr lang="en-GB" sz="700" b="1" dirty="0" err="1" smtClean="0">
                <a:latin typeface="Arial" panose="020B0604020202020204" pitchFamily="34" charset="0"/>
                <a:cs typeface="Arial" panose="020B0604020202020204" pitchFamily="34" charset="0"/>
              </a:rPr>
              <a:t>Da</a:t>
            </a:r>
            <a:r>
              <a:rPr lang="en-GB" sz="700" b="1" dirty="0" smtClean="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11283215" y="5948171"/>
            <a:ext cx="134635" cy="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1298626" y="6261944"/>
            <a:ext cx="134635" cy="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202189" y="5295207"/>
            <a:ext cx="2851266" cy="13549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9131" y="1937072"/>
            <a:ext cx="2880000" cy="2181135"/>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6466" y="1937072"/>
            <a:ext cx="2880000" cy="2181135"/>
          </a:xfrm>
          <a:prstGeom prst="rect">
            <a:avLst/>
          </a:prstGeom>
        </p:spPr>
      </p:pic>
      <p:sp>
        <p:nvSpPr>
          <p:cNvPr id="30" name="Rectangle 29"/>
          <p:cNvSpPr/>
          <p:nvPr/>
        </p:nvSpPr>
        <p:spPr>
          <a:xfrm>
            <a:off x="2448031" y="2184756"/>
            <a:ext cx="1645921" cy="3090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118171" y="3100647"/>
            <a:ext cx="1710970" cy="4017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4"/>
          <p:cNvSpPr txBox="1"/>
          <p:nvPr/>
        </p:nvSpPr>
        <p:spPr>
          <a:xfrm>
            <a:off x="3417653" y="4197686"/>
            <a:ext cx="644728"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ZMYM2</a:t>
            </a:r>
            <a:endParaRPr lang="en-GB" sz="700" b="1" dirty="0">
              <a:latin typeface="Arial" panose="020B0604020202020204" pitchFamily="34" charset="0"/>
              <a:cs typeface="Arial" panose="020B0604020202020204" pitchFamily="34" charset="0"/>
            </a:endParaRPr>
          </a:p>
        </p:txBody>
      </p:sp>
      <p:sp>
        <p:nvSpPr>
          <p:cNvPr id="36" name="TextBox 5"/>
          <p:cNvSpPr txBox="1"/>
          <p:nvPr/>
        </p:nvSpPr>
        <p:spPr>
          <a:xfrm>
            <a:off x="7380750" y="4197686"/>
            <a:ext cx="639919"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a:t>
            </a:r>
            <a:r>
              <a:rPr lang="el-GR" sz="700" b="1" dirty="0" smtClean="0">
                <a:latin typeface="Arial" panose="020B0604020202020204" pitchFamily="34" charset="0"/>
                <a:cs typeface="Arial" panose="020B0604020202020204" pitchFamily="34" charset="0"/>
              </a:rPr>
              <a:t>β</a:t>
            </a:r>
            <a:r>
              <a:rPr lang="en-GB" sz="700" b="1" dirty="0" smtClean="0">
                <a:latin typeface="Arial" panose="020B0604020202020204" pitchFamily="34" charset="0"/>
                <a:cs typeface="Arial" panose="020B0604020202020204" pitchFamily="34" charset="0"/>
              </a:rPr>
              <a:t>-Actin</a:t>
            </a:r>
            <a:endParaRPr lang="en-GB" sz="700" b="1" dirty="0">
              <a:latin typeface="Arial" panose="020B0604020202020204" pitchFamily="34" charset="0"/>
              <a:cs typeface="Arial" panose="020B0604020202020204" pitchFamily="34" charset="0"/>
            </a:endParaRPr>
          </a:p>
        </p:txBody>
      </p:sp>
      <p:sp>
        <p:nvSpPr>
          <p:cNvPr id="37" name="TextBox 6"/>
          <p:cNvSpPr txBox="1"/>
          <p:nvPr/>
        </p:nvSpPr>
        <p:spPr>
          <a:xfrm>
            <a:off x="1850158" y="1683245"/>
            <a:ext cx="663964"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siZMYM2:</a:t>
            </a:r>
            <a:endParaRPr lang="en-GB" sz="800" b="1" dirty="0">
              <a:latin typeface="Arial" panose="020B0604020202020204" pitchFamily="34" charset="0"/>
              <a:cs typeface="Arial" panose="020B0604020202020204" pitchFamily="34" charset="0"/>
            </a:endParaRPr>
          </a:p>
        </p:txBody>
      </p:sp>
      <p:sp>
        <p:nvSpPr>
          <p:cNvPr id="38" name="TextBox 7"/>
          <p:cNvSpPr txBox="1"/>
          <p:nvPr/>
        </p:nvSpPr>
        <p:spPr>
          <a:xfrm>
            <a:off x="2717928" y="1676029"/>
            <a:ext cx="21833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sp>
        <p:nvSpPr>
          <p:cNvPr id="39" name="TextBox 8"/>
          <p:cNvSpPr txBox="1"/>
          <p:nvPr/>
        </p:nvSpPr>
        <p:spPr>
          <a:xfrm>
            <a:off x="2990626" y="1676029"/>
            <a:ext cx="243978"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sp>
        <p:nvSpPr>
          <p:cNvPr id="40" name="TextBox 9"/>
          <p:cNvSpPr txBox="1"/>
          <p:nvPr/>
        </p:nvSpPr>
        <p:spPr>
          <a:xfrm>
            <a:off x="4336445" y="1676029"/>
            <a:ext cx="21833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sp>
        <p:nvSpPr>
          <p:cNvPr id="41" name="TextBox 10"/>
          <p:cNvSpPr txBox="1"/>
          <p:nvPr/>
        </p:nvSpPr>
        <p:spPr>
          <a:xfrm>
            <a:off x="4607763" y="1676029"/>
            <a:ext cx="243978"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cxnSp>
        <p:nvCxnSpPr>
          <p:cNvPr id="42" name="Straight Connector 41"/>
          <p:cNvCxnSpPr/>
          <p:nvPr/>
        </p:nvCxnSpPr>
        <p:spPr>
          <a:xfrm>
            <a:off x="2813070" y="1737038"/>
            <a:ext cx="326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38236" y="1737038"/>
            <a:ext cx="326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13"/>
          <p:cNvSpPr txBox="1"/>
          <p:nvPr/>
        </p:nvSpPr>
        <p:spPr>
          <a:xfrm>
            <a:off x="2831657" y="1506348"/>
            <a:ext cx="333746"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1st</a:t>
            </a:r>
            <a:endParaRPr lang="en-GB" sz="800" b="1" dirty="0">
              <a:latin typeface="Arial" panose="020B0604020202020204" pitchFamily="34" charset="0"/>
              <a:cs typeface="Arial" panose="020B0604020202020204" pitchFamily="34" charset="0"/>
            </a:endParaRPr>
          </a:p>
        </p:txBody>
      </p:sp>
      <p:sp>
        <p:nvSpPr>
          <p:cNvPr id="45" name="TextBox 14"/>
          <p:cNvSpPr txBox="1"/>
          <p:nvPr/>
        </p:nvSpPr>
        <p:spPr>
          <a:xfrm>
            <a:off x="4460720" y="1506348"/>
            <a:ext cx="344966"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3rd</a:t>
            </a:r>
            <a:endParaRPr lang="en-GB" sz="800" b="1" dirty="0">
              <a:latin typeface="Arial" panose="020B0604020202020204" pitchFamily="34" charset="0"/>
              <a:cs typeface="Arial" panose="020B0604020202020204" pitchFamily="34" charset="0"/>
            </a:endParaRPr>
          </a:p>
        </p:txBody>
      </p:sp>
      <p:sp>
        <p:nvSpPr>
          <p:cNvPr id="47" name="TextBox 16"/>
          <p:cNvSpPr txBox="1"/>
          <p:nvPr/>
        </p:nvSpPr>
        <p:spPr>
          <a:xfrm rot="18600000">
            <a:off x="2416474" y="1556411"/>
            <a:ext cx="52290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latin typeface="Arial" panose="020B0604020202020204" pitchFamily="34" charset="0"/>
                <a:cs typeface="Arial" panose="020B0604020202020204" pitchFamily="34" charset="0"/>
              </a:rPr>
              <a:t>Marker</a:t>
            </a:r>
            <a:endParaRPr lang="en-US" sz="800" b="1" dirty="0">
              <a:latin typeface="Arial" panose="020B0604020202020204" pitchFamily="34" charset="0"/>
              <a:cs typeface="Arial" panose="020B0604020202020204" pitchFamily="34" charset="0"/>
            </a:endParaRPr>
          </a:p>
        </p:txBody>
      </p:sp>
      <p:sp>
        <p:nvSpPr>
          <p:cNvPr id="48" name="TextBox 17"/>
          <p:cNvSpPr txBox="1"/>
          <p:nvPr/>
        </p:nvSpPr>
        <p:spPr>
          <a:xfrm rot="18600000">
            <a:off x="3220163" y="1543923"/>
            <a:ext cx="52290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latin typeface="Arial" panose="020B0604020202020204" pitchFamily="34" charset="0"/>
                <a:cs typeface="Arial" panose="020B0604020202020204" pitchFamily="34" charset="0"/>
              </a:rPr>
              <a:t>Marker</a:t>
            </a:r>
            <a:endParaRPr lang="en-US" sz="800" b="1" dirty="0">
              <a:latin typeface="Arial" panose="020B0604020202020204" pitchFamily="34" charset="0"/>
              <a:cs typeface="Arial" panose="020B0604020202020204" pitchFamily="34" charset="0"/>
            </a:endParaRPr>
          </a:p>
        </p:txBody>
      </p:sp>
      <p:sp>
        <p:nvSpPr>
          <p:cNvPr id="49" name="TextBox 18"/>
          <p:cNvSpPr txBox="1"/>
          <p:nvPr/>
        </p:nvSpPr>
        <p:spPr>
          <a:xfrm>
            <a:off x="2005888" y="2293763"/>
            <a:ext cx="33374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sp>
        <p:nvSpPr>
          <p:cNvPr id="50" name="TextBox 19"/>
          <p:cNvSpPr txBox="1"/>
          <p:nvPr/>
        </p:nvSpPr>
        <p:spPr>
          <a:xfrm>
            <a:off x="2005888" y="2413388"/>
            <a:ext cx="33374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130</a:t>
            </a:r>
            <a:endParaRPr lang="en-GB" sz="700" b="1" dirty="0">
              <a:latin typeface="Arial" panose="020B0604020202020204" pitchFamily="34" charset="0"/>
              <a:cs typeface="Arial" panose="020B0604020202020204" pitchFamily="34" charset="0"/>
            </a:endParaRPr>
          </a:p>
        </p:txBody>
      </p:sp>
      <p:sp>
        <p:nvSpPr>
          <p:cNvPr id="51" name="TextBox 20"/>
          <p:cNvSpPr txBox="1"/>
          <p:nvPr/>
        </p:nvSpPr>
        <p:spPr>
          <a:xfrm>
            <a:off x="2005888" y="2670052"/>
            <a:ext cx="33374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100</a:t>
            </a:r>
            <a:endParaRPr lang="en-GB" sz="700" b="1" dirty="0">
              <a:latin typeface="Arial" panose="020B0604020202020204" pitchFamily="34" charset="0"/>
              <a:cs typeface="Arial" panose="020B0604020202020204" pitchFamily="34" charset="0"/>
            </a:endParaRPr>
          </a:p>
        </p:txBody>
      </p:sp>
      <p:sp>
        <p:nvSpPr>
          <p:cNvPr id="55" name="TextBox 16"/>
          <p:cNvSpPr txBox="1"/>
          <p:nvPr/>
        </p:nvSpPr>
        <p:spPr>
          <a:xfrm rot="18600000">
            <a:off x="4023971" y="1556412"/>
            <a:ext cx="52290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latin typeface="Arial" panose="020B0604020202020204" pitchFamily="34" charset="0"/>
                <a:cs typeface="Arial" panose="020B0604020202020204" pitchFamily="34" charset="0"/>
              </a:rPr>
              <a:t>Marker</a:t>
            </a:r>
            <a:endParaRPr lang="en-US" sz="800" b="1" dirty="0">
              <a:latin typeface="Arial" panose="020B0604020202020204" pitchFamily="34" charset="0"/>
              <a:cs typeface="Arial" panose="020B0604020202020204" pitchFamily="34" charset="0"/>
            </a:endParaRPr>
          </a:p>
        </p:txBody>
      </p:sp>
      <p:sp>
        <p:nvSpPr>
          <p:cNvPr id="56" name="TextBox 9"/>
          <p:cNvSpPr txBox="1"/>
          <p:nvPr/>
        </p:nvSpPr>
        <p:spPr>
          <a:xfrm>
            <a:off x="3503028" y="1676029"/>
            <a:ext cx="21833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sp>
        <p:nvSpPr>
          <p:cNvPr id="57" name="TextBox 10"/>
          <p:cNvSpPr txBox="1"/>
          <p:nvPr/>
        </p:nvSpPr>
        <p:spPr>
          <a:xfrm>
            <a:off x="3724468" y="1676029"/>
            <a:ext cx="243978"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cxnSp>
        <p:nvCxnSpPr>
          <p:cNvPr id="58" name="Straight Connector 57"/>
          <p:cNvCxnSpPr/>
          <p:nvPr/>
        </p:nvCxnSpPr>
        <p:spPr>
          <a:xfrm>
            <a:off x="3555673" y="1737038"/>
            <a:ext cx="326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13"/>
          <p:cNvSpPr txBox="1"/>
          <p:nvPr/>
        </p:nvSpPr>
        <p:spPr>
          <a:xfrm>
            <a:off x="3531491" y="1506348"/>
            <a:ext cx="367408"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2nd</a:t>
            </a:r>
            <a:endParaRPr lang="en-GB" sz="800" b="1" dirty="0">
              <a:latin typeface="Arial" panose="020B0604020202020204" pitchFamily="34" charset="0"/>
              <a:cs typeface="Arial" panose="020B0604020202020204" pitchFamily="34" charset="0"/>
            </a:endParaRPr>
          </a:p>
        </p:txBody>
      </p:sp>
      <p:sp>
        <p:nvSpPr>
          <p:cNvPr id="60" name="TextBox 19"/>
          <p:cNvSpPr txBox="1"/>
          <p:nvPr/>
        </p:nvSpPr>
        <p:spPr>
          <a:xfrm>
            <a:off x="2055582" y="2828791"/>
            <a:ext cx="28405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70</a:t>
            </a:r>
            <a:endParaRPr lang="en-GB" sz="700" b="1" dirty="0">
              <a:latin typeface="Arial" panose="020B0604020202020204" pitchFamily="34" charset="0"/>
              <a:cs typeface="Arial" panose="020B0604020202020204" pitchFamily="34" charset="0"/>
            </a:endParaRPr>
          </a:p>
        </p:txBody>
      </p:sp>
      <p:sp>
        <p:nvSpPr>
          <p:cNvPr id="61" name="TextBox 20"/>
          <p:cNvSpPr txBox="1"/>
          <p:nvPr/>
        </p:nvSpPr>
        <p:spPr>
          <a:xfrm>
            <a:off x="2055582" y="3103035"/>
            <a:ext cx="28405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55</a:t>
            </a:r>
            <a:endParaRPr lang="en-GB" sz="700" b="1" dirty="0">
              <a:latin typeface="Arial" panose="020B0604020202020204" pitchFamily="34" charset="0"/>
              <a:cs typeface="Arial" panose="020B0604020202020204" pitchFamily="34" charset="0"/>
            </a:endParaRPr>
          </a:p>
        </p:txBody>
      </p:sp>
      <p:sp>
        <p:nvSpPr>
          <p:cNvPr id="62" name="TextBox 18"/>
          <p:cNvSpPr txBox="1"/>
          <p:nvPr/>
        </p:nvSpPr>
        <p:spPr>
          <a:xfrm>
            <a:off x="1991462" y="1930197"/>
            <a:ext cx="34817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err="1" smtClean="0">
                <a:latin typeface="Arial" panose="020B0604020202020204" pitchFamily="34" charset="0"/>
                <a:cs typeface="Arial" panose="020B0604020202020204" pitchFamily="34" charset="0"/>
              </a:rPr>
              <a:t>kDa</a:t>
            </a:r>
            <a:endParaRPr lang="en-GB" sz="700" b="1" dirty="0">
              <a:latin typeface="Arial" panose="020B0604020202020204" pitchFamily="34" charset="0"/>
              <a:cs typeface="Arial" panose="020B0604020202020204" pitchFamily="34" charset="0"/>
            </a:endParaRPr>
          </a:p>
        </p:txBody>
      </p:sp>
      <p:sp>
        <p:nvSpPr>
          <p:cNvPr id="63" name="TextBox 20"/>
          <p:cNvSpPr txBox="1"/>
          <p:nvPr/>
        </p:nvSpPr>
        <p:spPr>
          <a:xfrm>
            <a:off x="2055582" y="3355191"/>
            <a:ext cx="28405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40</a:t>
            </a:r>
            <a:endParaRPr lang="en-GB" sz="700" b="1" dirty="0">
              <a:latin typeface="Arial" panose="020B0604020202020204" pitchFamily="34" charset="0"/>
              <a:cs typeface="Arial" panose="020B0604020202020204" pitchFamily="34" charset="0"/>
            </a:endParaRPr>
          </a:p>
        </p:txBody>
      </p:sp>
      <p:sp>
        <p:nvSpPr>
          <p:cNvPr id="64" name="TextBox 20"/>
          <p:cNvSpPr txBox="1"/>
          <p:nvPr/>
        </p:nvSpPr>
        <p:spPr>
          <a:xfrm>
            <a:off x="2055582" y="3603846"/>
            <a:ext cx="28405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35</a:t>
            </a:r>
            <a:endParaRPr lang="en-GB" sz="700" b="1" dirty="0">
              <a:latin typeface="Arial" panose="020B0604020202020204" pitchFamily="34" charset="0"/>
              <a:cs typeface="Arial" panose="020B0604020202020204" pitchFamily="34" charset="0"/>
            </a:endParaRPr>
          </a:p>
        </p:txBody>
      </p:sp>
      <p:cxnSp>
        <p:nvCxnSpPr>
          <p:cNvPr id="69" name="Straight Connector 68"/>
          <p:cNvCxnSpPr/>
          <p:nvPr/>
        </p:nvCxnSpPr>
        <p:spPr>
          <a:xfrm>
            <a:off x="2266671" y="251341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66671" y="251341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66671" y="276624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66671" y="291587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66671" y="3190190"/>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266671" y="343957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266671" y="369727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66671" y="239149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6"/>
          <p:cNvSpPr txBox="1"/>
          <p:nvPr/>
        </p:nvSpPr>
        <p:spPr>
          <a:xfrm>
            <a:off x="5452336" y="1686011"/>
            <a:ext cx="663964"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siZMYM2:</a:t>
            </a:r>
            <a:endParaRPr lang="en-GB" sz="800" b="1" dirty="0">
              <a:latin typeface="Arial" panose="020B0604020202020204" pitchFamily="34" charset="0"/>
              <a:cs typeface="Arial" panose="020B0604020202020204" pitchFamily="34" charset="0"/>
            </a:endParaRPr>
          </a:p>
        </p:txBody>
      </p:sp>
      <p:sp>
        <p:nvSpPr>
          <p:cNvPr id="78" name="TextBox 7"/>
          <p:cNvSpPr txBox="1"/>
          <p:nvPr/>
        </p:nvSpPr>
        <p:spPr>
          <a:xfrm>
            <a:off x="6320106" y="1678795"/>
            <a:ext cx="21833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sp>
        <p:nvSpPr>
          <p:cNvPr id="79" name="TextBox 8"/>
          <p:cNvSpPr txBox="1"/>
          <p:nvPr/>
        </p:nvSpPr>
        <p:spPr>
          <a:xfrm>
            <a:off x="6592804" y="1678795"/>
            <a:ext cx="243978"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sp>
        <p:nvSpPr>
          <p:cNvPr id="80" name="TextBox 9"/>
          <p:cNvSpPr txBox="1"/>
          <p:nvPr/>
        </p:nvSpPr>
        <p:spPr>
          <a:xfrm>
            <a:off x="7938623" y="1678795"/>
            <a:ext cx="21833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sp>
        <p:nvSpPr>
          <p:cNvPr id="81" name="TextBox 10"/>
          <p:cNvSpPr txBox="1"/>
          <p:nvPr/>
        </p:nvSpPr>
        <p:spPr>
          <a:xfrm>
            <a:off x="8209941" y="1678795"/>
            <a:ext cx="243978"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cxnSp>
        <p:nvCxnSpPr>
          <p:cNvPr id="82" name="Straight Connector 81"/>
          <p:cNvCxnSpPr/>
          <p:nvPr/>
        </p:nvCxnSpPr>
        <p:spPr>
          <a:xfrm>
            <a:off x="6415248" y="1739804"/>
            <a:ext cx="326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040414" y="1739804"/>
            <a:ext cx="326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13"/>
          <p:cNvSpPr txBox="1"/>
          <p:nvPr/>
        </p:nvSpPr>
        <p:spPr>
          <a:xfrm>
            <a:off x="6433835" y="1509114"/>
            <a:ext cx="333746"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1st</a:t>
            </a:r>
            <a:endParaRPr lang="en-GB" sz="800" b="1" dirty="0">
              <a:latin typeface="Arial" panose="020B0604020202020204" pitchFamily="34" charset="0"/>
              <a:cs typeface="Arial" panose="020B0604020202020204" pitchFamily="34" charset="0"/>
            </a:endParaRPr>
          </a:p>
        </p:txBody>
      </p:sp>
      <p:sp>
        <p:nvSpPr>
          <p:cNvPr id="85" name="TextBox 14"/>
          <p:cNvSpPr txBox="1"/>
          <p:nvPr/>
        </p:nvSpPr>
        <p:spPr>
          <a:xfrm>
            <a:off x="8062898" y="1509114"/>
            <a:ext cx="344966"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3rd</a:t>
            </a:r>
            <a:endParaRPr lang="en-GB" sz="800" b="1" dirty="0">
              <a:latin typeface="Arial" panose="020B0604020202020204" pitchFamily="34" charset="0"/>
              <a:cs typeface="Arial" panose="020B0604020202020204" pitchFamily="34" charset="0"/>
            </a:endParaRPr>
          </a:p>
        </p:txBody>
      </p:sp>
      <p:sp>
        <p:nvSpPr>
          <p:cNvPr id="86" name="TextBox 16"/>
          <p:cNvSpPr txBox="1"/>
          <p:nvPr/>
        </p:nvSpPr>
        <p:spPr>
          <a:xfrm rot="18600000">
            <a:off x="6018652" y="1559177"/>
            <a:ext cx="52290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latin typeface="Arial" panose="020B0604020202020204" pitchFamily="34" charset="0"/>
                <a:cs typeface="Arial" panose="020B0604020202020204" pitchFamily="34" charset="0"/>
              </a:rPr>
              <a:t>Marker</a:t>
            </a:r>
            <a:endParaRPr lang="en-US" sz="800" b="1" dirty="0">
              <a:latin typeface="Arial" panose="020B0604020202020204" pitchFamily="34" charset="0"/>
              <a:cs typeface="Arial" panose="020B0604020202020204" pitchFamily="34" charset="0"/>
            </a:endParaRPr>
          </a:p>
        </p:txBody>
      </p:sp>
      <p:sp>
        <p:nvSpPr>
          <p:cNvPr id="87" name="TextBox 17"/>
          <p:cNvSpPr txBox="1"/>
          <p:nvPr/>
        </p:nvSpPr>
        <p:spPr>
          <a:xfrm rot="18600000">
            <a:off x="6822341" y="1546689"/>
            <a:ext cx="52290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latin typeface="Arial" panose="020B0604020202020204" pitchFamily="34" charset="0"/>
                <a:cs typeface="Arial" panose="020B0604020202020204" pitchFamily="34" charset="0"/>
              </a:rPr>
              <a:t>Marker</a:t>
            </a:r>
            <a:endParaRPr lang="en-US" sz="800" b="1" dirty="0">
              <a:latin typeface="Arial" panose="020B0604020202020204" pitchFamily="34" charset="0"/>
              <a:cs typeface="Arial" panose="020B0604020202020204" pitchFamily="34" charset="0"/>
            </a:endParaRPr>
          </a:p>
        </p:txBody>
      </p:sp>
      <p:sp>
        <p:nvSpPr>
          <p:cNvPr id="88" name="TextBox 16"/>
          <p:cNvSpPr txBox="1"/>
          <p:nvPr/>
        </p:nvSpPr>
        <p:spPr>
          <a:xfrm rot="18600000">
            <a:off x="7626149" y="1559178"/>
            <a:ext cx="52290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latin typeface="Arial" panose="020B0604020202020204" pitchFamily="34" charset="0"/>
                <a:cs typeface="Arial" panose="020B0604020202020204" pitchFamily="34" charset="0"/>
              </a:rPr>
              <a:t>Marker</a:t>
            </a:r>
            <a:endParaRPr lang="en-US" sz="800" b="1" dirty="0">
              <a:latin typeface="Arial" panose="020B0604020202020204" pitchFamily="34" charset="0"/>
              <a:cs typeface="Arial" panose="020B0604020202020204" pitchFamily="34" charset="0"/>
            </a:endParaRPr>
          </a:p>
        </p:txBody>
      </p:sp>
      <p:sp>
        <p:nvSpPr>
          <p:cNvPr id="89" name="TextBox 9"/>
          <p:cNvSpPr txBox="1"/>
          <p:nvPr/>
        </p:nvSpPr>
        <p:spPr>
          <a:xfrm>
            <a:off x="7105206" y="1678795"/>
            <a:ext cx="21833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sp>
        <p:nvSpPr>
          <p:cNvPr id="90" name="TextBox 10"/>
          <p:cNvSpPr txBox="1"/>
          <p:nvPr/>
        </p:nvSpPr>
        <p:spPr>
          <a:xfrm>
            <a:off x="7326646" y="1678795"/>
            <a:ext cx="243978"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a:t>
            </a:r>
            <a:endParaRPr lang="en-GB" sz="800" b="1" dirty="0">
              <a:latin typeface="Arial" panose="020B0604020202020204" pitchFamily="34" charset="0"/>
              <a:cs typeface="Arial" panose="020B0604020202020204" pitchFamily="34" charset="0"/>
            </a:endParaRPr>
          </a:p>
        </p:txBody>
      </p:sp>
      <p:cxnSp>
        <p:nvCxnSpPr>
          <p:cNvPr id="91" name="Straight Connector 90"/>
          <p:cNvCxnSpPr/>
          <p:nvPr/>
        </p:nvCxnSpPr>
        <p:spPr>
          <a:xfrm>
            <a:off x="7157851" y="1739804"/>
            <a:ext cx="326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13"/>
          <p:cNvSpPr txBox="1"/>
          <p:nvPr/>
        </p:nvSpPr>
        <p:spPr>
          <a:xfrm>
            <a:off x="7133669" y="1509114"/>
            <a:ext cx="367408"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2nd</a:t>
            </a:r>
            <a:endParaRPr lang="en-GB" sz="800" b="1" dirty="0">
              <a:latin typeface="Arial" panose="020B0604020202020204" pitchFamily="34" charset="0"/>
              <a:cs typeface="Arial" panose="020B0604020202020204" pitchFamily="34" charset="0"/>
            </a:endParaRPr>
          </a:p>
        </p:txBody>
      </p:sp>
      <p:sp>
        <p:nvSpPr>
          <p:cNvPr id="93" name="TextBox 18"/>
          <p:cNvSpPr txBox="1"/>
          <p:nvPr/>
        </p:nvSpPr>
        <p:spPr>
          <a:xfrm>
            <a:off x="5633002" y="2304842"/>
            <a:ext cx="33374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sp>
        <p:nvSpPr>
          <p:cNvPr id="94" name="TextBox 19"/>
          <p:cNvSpPr txBox="1"/>
          <p:nvPr/>
        </p:nvSpPr>
        <p:spPr>
          <a:xfrm>
            <a:off x="5633002" y="2424467"/>
            <a:ext cx="33374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130</a:t>
            </a:r>
            <a:endParaRPr lang="en-GB" sz="700" b="1" dirty="0">
              <a:latin typeface="Arial" panose="020B0604020202020204" pitchFamily="34" charset="0"/>
              <a:cs typeface="Arial" panose="020B0604020202020204" pitchFamily="34" charset="0"/>
            </a:endParaRPr>
          </a:p>
        </p:txBody>
      </p:sp>
      <p:sp>
        <p:nvSpPr>
          <p:cNvPr id="95" name="TextBox 20"/>
          <p:cNvSpPr txBox="1"/>
          <p:nvPr/>
        </p:nvSpPr>
        <p:spPr>
          <a:xfrm>
            <a:off x="5633002" y="2664505"/>
            <a:ext cx="33374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100</a:t>
            </a:r>
            <a:endParaRPr lang="en-GB" sz="700" b="1" dirty="0">
              <a:latin typeface="Arial" panose="020B0604020202020204" pitchFamily="34" charset="0"/>
              <a:cs typeface="Arial" panose="020B0604020202020204" pitchFamily="34" charset="0"/>
            </a:endParaRPr>
          </a:p>
        </p:txBody>
      </p:sp>
      <p:sp>
        <p:nvSpPr>
          <p:cNvPr id="96" name="TextBox 19"/>
          <p:cNvSpPr txBox="1"/>
          <p:nvPr/>
        </p:nvSpPr>
        <p:spPr>
          <a:xfrm>
            <a:off x="5682696" y="2906374"/>
            <a:ext cx="28405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70</a:t>
            </a:r>
            <a:endParaRPr lang="en-GB" sz="700" b="1" dirty="0">
              <a:latin typeface="Arial" panose="020B0604020202020204" pitchFamily="34" charset="0"/>
              <a:cs typeface="Arial" panose="020B0604020202020204" pitchFamily="34" charset="0"/>
            </a:endParaRPr>
          </a:p>
        </p:txBody>
      </p:sp>
      <p:sp>
        <p:nvSpPr>
          <p:cNvPr id="97" name="TextBox 20"/>
          <p:cNvSpPr txBox="1"/>
          <p:nvPr/>
        </p:nvSpPr>
        <p:spPr>
          <a:xfrm>
            <a:off x="5682696" y="3089175"/>
            <a:ext cx="28405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55</a:t>
            </a:r>
            <a:endParaRPr lang="en-GB" sz="700" b="1" dirty="0">
              <a:latin typeface="Arial" panose="020B0604020202020204" pitchFamily="34" charset="0"/>
              <a:cs typeface="Arial" panose="020B0604020202020204" pitchFamily="34" charset="0"/>
            </a:endParaRPr>
          </a:p>
        </p:txBody>
      </p:sp>
      <p:sp>
        <p:nvSpPr>
          <p:cNvPr id="98" name="TextBox 18"/>
          <p:cNvSpPr txBox="1"/>
          <p:nvPr/>
        </p:nvSpPr>
        <p:spPr>
          <a:xfrm>
            <a:off x="5618576" y="2007780"/>
            <a:ext cx="34817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err="1" smtClean="0">
                <a:latin typeface="Arial" panose="020B0604020202020204" pitchFamily="34" charset="0"/>
                <a:cs typeface="Arial" panose="020B0604020202020204" pitchFamily="34" charset="0"/>
              </a:rPr>
              <a:t>kDa</a:t>
            </a:r>
            <a:endParaRPr lang="en-GB" sz="700" b="1" dirty="0">
              <a:latin typeface="Arial" panose="020B0604020202020204" pitchFamily="34" charset="0"/>
              <a:cs typeface="Arial" panose="020B0604020202020204" pitchFamily="34" charset="0"/>
            </a:endParaRPr>
          </a:p>
        </p:txBody>
      </p:sp>
      <p:sp>
        <p:nvSpPr>
          <p:cNvPr id="99" name="TextBox 20"/>
          <p:cNvSpPr txBox="1"/>
          <p:nvPr/>
        </p:nvSpPr>
        <p:spPr>
          <a:xfrm>
            <a:off x="5682696" y="3357957"/>
            <a:ext cx="28405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40</a:t>
            </a:r>
            <a:endParaRPr lang="en-GB" sz="700" b="1" dirty="0">
              <a:latin typeface="Arial" panose="020B0604020202020204" pitchFamily="34" charset="0"/>
              <a:cs typeface="Arial" panose="020B0604020202020204" pitchFamily="34" charset="0"/>
            </a:endParaRPr>
          </a:p>
        </p:txBody>
      </p:sp>
      <p:sp>
        <p:nvSpPr>
          <p:cNvPr id="100" name="TextBox 20"/>
          <p:cNvSpPr txBox="1"/>
          <p:nvPr/>
        </p:nvSpPr>
        <p:spPr>
          <a:xfrm>
            <a:off x="5682696" y="3606612"/>
            <a:ext cx="28405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35</a:t>
            </a:r>
            <a:endParaRPr lang="en-GB" sz="700" b="1" dirty="0">
              <a:latin typeface="Arial" panose="020B0604020202020204" pitchFamily="34" charset="0"/>
              <a:cs typeface="Arial" panose="020B0604020202020204" pitchFamily="34" charset="0"/>
            </a:endParaRPr>
          </a:p>
        </p:txBody>
      </p:sp>
      <p:cxnSp>
        <p:nvCxnSpPr>
          <p:cNvPr id="101" name="Straight Connector 100"/>
          <p:cNvCxnSpPr/>
          <p:nvPr/>
        </p:nvCxnSpPr>
        <p:spPr>
          <a:xfrm>
            <a:off x="5893785" y="252449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893785" y="252449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893785" y="2760700"/>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893785" y="2993458"/>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893785" y="3176330"/>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893785" y="3442340"/>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893785" y="3700041"/>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893785" y="240257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9"/>
          <p:cNvSpPr txBox="1"/>
          <p:nvPr/>
        </p:nvSpPr>
        <p:spPr>
          <a:xfrm>
            <a:off x="214874" y="5064500"/>
            <a:ext cx="7987607"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a:latin typeface="Times New Roman" panose="02020603050405020304" pitchFamily="18" charset="0"/>
                <a:ea typeface="Times New Roman" panose="02020603050405020304" pitchFamily="18" charset="0"/>
              </a:rPr>
              <a:t>Figure 5-figure supplement 1A-source data 1.</a:t>
            </a:r>
            <a:r>
              <a:rPr lang="en-GB" sz="1000" u="sng" dirty="0">
                <a:latin typeface="Times New Roman" panose="02020603050405020304" pitchFamily="18" charset="0"/>
                <a:ea typeface="Times New Roman" panose="02020603050405020304" pitchFamily="18" charset="0"/>
              </a:rPr>
              <a:t> </a:t>
            </a:r>
            <a:r>
              <a:rPr lang="en-GB" sz="1000" dirty="0" smtClean="0"/>
              <a:t>Raw </a:t>
            </a:r>
            <a:r>
              <a:rPr lang="en-GB" sz="1000" dirty="0"/>
              <a:t>unedited images of Western blot illustrating the knockdown efficiencies of ZMYM2 in the RT-qPCR </a:t>
            </a:r>
            <a:r>
              <a:rPr lang="en-GB" sz="1000" dirty="0" smtClean="0"/>
              <a:t>experiments. </a:t>
            </a:r>
            <a:r>
              <a:rPr lang="el-GR" sz="1000" dirty="0" smtClean="0"/>
              <a:t>β</a:t>
            </a:r>
            <a:r>
              <a:rPr lang="en-GB" sz="1000" dirty="0" smtClean="0"/>
              <a:t>-actin </a:t>
            </a:r>
            <a:r>
              <a:rPr lang="en-GB" sz="1000" dirty="0"/>
              <a:t>is shown as a loading </a:t>
            </a:r>
            <a:r>
              <a:rPr lang="en-GB" sz="1000" dirty="0" smtClean="0"/>
              <a:t>control. The regions used for creating the final figure are boxed. Molecular weight marker sizes (</a:t>
            </a:r>
            <a:r>
              <a:rPr lang="en-GB" sz="1000" dirty="0" err="1" smtClean="0"/>
              <a:t>kDa</a:t>
            </a:r>
            <a:r>
              <a:rPr lang="en-GB" sz="1000" dirty="0" smtClean="0"/>
              <a:t>) are shown on the left.</a:t>
            </a:r>
            <a:endParaRPr lang="en-GB" sz="1000" u="sng" dirty="0"/>
          </a:p>
        </p:txBody>
      </p:sp>
    </p:spTree>
    <p:extLst>
      <p:ext uri="{BB962C8B-B14F-4D97-AF65-F5344CB8AC3E}">
        <p14:creationId xmlns:p14="http://schemas.microsoft.com/office/powerpoint/2010/main" val="32277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0"/>
          <p:cNvSpPr txBox="1"/>
          <p:nvPr/>
        </p:nvSpPr>
        <p:spPr>
          <a:xfrm>
            <a:off x="1999876" y="4447343"/>
            <a:ext cx="98846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smtClean="0"/>
              <a:t>IB ZMYM2</a:t>
            </a:r>
            <a:endParaRPr lang="en-GB" sz="1200" b="1" dirty="0"/>
          </a:p>
        </p:txBody>
      </p:sp>
      <p:sp>
        <p:nvSpPr>
          <p:cNvPr id="9" name="TextBox 21"/>
          <p:cNvSpPr txBox="1"/>
          <p:nvPr/>
        </p:nvSpPr>
        <p:spPr>
          <a:xfrm>
            <a:off x="5402197" y="4447343"/>
            <a:ext cx="94872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smtClean="0"/>
              <a:t>IB TRIM28</a:t>
            </a:r>
            <a:endParaRPr lang="en-GB" sz="1200" b="1" dirty="0"/>
          </a:p>
        </p:txBody>
      </p:sp>
      <p:sp>
        <p:nvSpPr>
          <p:cNvPr id="10" name="TextBox 22"/>
          <p:cNvSpPr txBox="1"/>
          <p:nvPr/>
        </p:nvSpPr>
        <p:spPr>
          <a:xfrm rot="16200000">
            <a:off x="998234" y="1217242"/>
            <a:ext cx="104838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11" name="TextBox 34"/>
          <p:cNvSpPr txBox="1"/>
          <p:nvPr/>
        </p:nvSpPr>
        <p:spPr>
          <a:xfrm>
            <a:off x="1622826" y="776066"/>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+NEM</a:t>
            </a:r>
            <a:endParaRPr lang="en-GB" sz="1400" dirty="0"/>
          </a:p>
        </p:txBody>
      </p:sp>
      <p:sp>
        <p:nvSpPr>
          <p:cNvPr id="13" name="TextBox 38"/>
          <p:cNvSpPr txBox="1"/>
          <p:nvPr/>
        </p:nvSpPr>
        <p:spPr>
          <a:xfrm rot="16200000">
            <a:off x="1623438" y="1437496"/>
            <a:ext cx="60788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14" name="TextBox 39"/>
          <p:cNvSpPr txBox="1"/>
          <p:nvPr/>
        </p:nvSpPr>
        <p:spPr>
          <a:xfrm rot="16200000">
            <a:off x="1926674" y="1335783"/>
            <a:ext cx="8113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ZMYM2</a:t>
            </a:r>
            <a:endParaRPr lang="en-GB" sz="1400" dirty="0"/>
          </a:p>
        </p:txBody>
      </p:sp>
      <p:sp>
        <p:nvSpPr>
          <p:cNvPr id="15" name="TextBox 40"/>
          <p:cNvSpPr txBox="1"/>
          <p:nvPr/>
        </p:nvSpPr>
        <p:spPr>
          <a:xfrm rot="16200000">
            <a:off x="2381085" y="1385244"/>
            <a:ext cx="712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16" name="TextBox 41"/>
          <p:cNvSpPr txBox="1"/>
          <p:nvPr/>
        </p:nvSpPr>
        <p:spPr>
          <a:xfrm rot="16200000">
            <a:off x="2786033" y="1385243"/>
            <a:ext cx="71238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17" name="TextBox 42"/>
          <p:cNvSpPr txBox="1"/>
          <p:nvPr/>
        </p:nvSpPr>
        <p:spPr>
          <a:xfrm rot="16200000">
            <a:off x="3141521" y="1335782"/>
            <a:ext cx="81130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ZMYM2</a:t>
            </a:r>
            <a:endParaRPr lang="en-GB" sz="1400" dirty="0"/>
          </a:p>
        </p:txBody>
      </p:sp>
      <p:cxnSp>
        <p:nvCxnSpPr>
          <p:cNvPr id="18" name="Straight Connector 17"/>
          <p:cNvCxnSpPr/>
          <p:nvPr/>
        </p:nvCxnSpPr>
        <p:spPr>
          <a:xfrm flipH="1">
            <a:off x="1468892" y="1083843"/>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49"/>
          <p:cNvSpPr txBox="1"/>
          <p:nvPr/>
        </p:nvSpPr>
        <p:spPr>
          <a:xfrm>
            <a:off x="2853080" y="783494"/>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a:t>
            </a:r>
            <a:r>
              <a:rPr lang="en-GB" sz="1400" dirty="0" smtClean="0"/>
              <a:t>NEM</a:t>
            </a:r>
            <a:endParaRPr lang="en-GB" sz="1400" dirty="0"/>
          </a:p>
        </p:txBody>
      </p:sp>
      <p:cxnSp>
        <p:nvCxnSpPr>
          <p:cNvPr id="20" name="Straight Connector 19"/>
          <p:cNvCxnSpPr/>
          <p:nvPr/>
        </p:nvCxnSpPr>
        <p:spPr>
          <a:xfrm flipH="1">
            <a:off x="2699146" y="1091271"/>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19"/>
          <p:cNvSpPr txBox="1"/>
          <p:nvPr/>
        </p:nvSpPr>
        <p:spPr>
          <a:xfrm>
            <a:off x="261317" y="6049265"/>
            <a:ext cx="7866611"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a:latin typeface="Times New Roman" panose="02020603050405020304" pitchFamily="18" charset="0"/>
                <a:ea typeface="Times New Roman" panose="02020603050405020304" pitchFamily="18" charset="0"/>
              </a:rPr>
              <a:t>Figure 4A-source data 1. </a:t>
            </a:r>
            <a:r>
              <a:rPr lang="en-GB" sz="1000" dirty="0" smtClean="0"/>
              <a:t>Raw </a:t>
            </a:r>
            <a:r>
              <a:rPr lang="en-GB" sz="1000" dirty="0" smtClean="0"/>
              <a:t>unedited images of </a:t>
            </a:r>
            <a:r>
              <a:rPr lang="en-GB" sz="1000" dirty="0"/>
              <a:t>Co-immunoprecipitation analysis of TRIM28 with ZMYM2</a:t>
            </a:r>
            <a:r>
              <a:rPr lang="en-GB" sz="1000" dirty="0" smtClean="0"/>
              <a:t>. </a:t>
            </a:r>
            <a:r>
              <a:rPr lang="en-GB" sz="1000" dirty="0"/>
              <a:t>Resulting proteins were detected by immunoblotting (IB) with ZMYM2 and </a:t>
            </a:r>
            <a:r>
              <a:rPr lang="en-GB" sz="1000" dirty="0" smtClean="0"/>
              <a:t>TRIM28 </a:t>
            </a:r>
            <a:r>
              <a:rPr lang="en-GB" sz="1000" dirty="0"/>
              <a:t>antibodies. </a:t>
            </a:r>
            <a:r>
              <a:rPr lang="en-GB" sz="1000" dirty="0" smtClean="0"/>
              <a:t>The regions used for creating the final figure are boxed. Molecular weight marker sizes (</a:t>
            </a:r>
            <a:r>
              <a:rPr lang="en-GB" sz="1000" dirty="0" err="1" smtClean="0"/>
              <a:t>kDa</a:t>
            </a:r>
            <a:r>
              <a:rPr lang="en-GB" sz="1000" dirty="0" smtClean="0"/>
              <a:t>) are shown on the left.</a:t>
            </a:r>
            <a:endParaRPr lang="en-GB" sz="1000" u="sng" dirty="0"/>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986" y="1812194"/>
            <a:ext cx="3058668" cy="2592324"/>
          </a:xfrm>
          <a:prstGeom prst="rect">
            <a:avLst/>
          </a:prstGeom>
        </p:spPr>
      </p:pic>
      <p:sp>
        <p:nvSpPr>
          <p:cNvPr id="40" name="Rectangle 39"/>
          <p:cNvSpPr/>
          <p:nvPr/>
        </p:nvSpPr>
        <p:spPr>
          <a:xfrm>
            <a:off x="1341366" y="2236115"/>
            <a:ext cx="2407672" cy="307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p:nvCxnSpPr>
        <p:spPr>
          <a:xfrm>
            <a:off x="759230" y="2069862"/>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9230" y="2211732"/>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59230" y="2380202"/>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59230" y="2588300"/>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9230" y="295710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9230" y="3236416"/>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59230" y="3671003"/>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59230" y="4037760"/>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03593" y="1651956"/>
            <a:ext cx="388248" cy="246221"/>
          </a:xfrm>
          <a:prstGeom prst="rect">
            <a:avLst/>
          </a:prstGeom>
          <a:noFill/>
        </p:spPr>
        <p:txBody>
          <a:bodyPr wrap="none" rtlCol="0">
            <a:spAutoFit/>
          </a:bodyPr>
          <a:lstStyle/>
          <a:p>
            <a:r>
              <a:rPr lang="en-GB" sz="1000" b="1" dirty="0" err="1" smtClean="0"/>
              <a:t>kDa</a:t>
            </a:r>
            <a:endParaRPr lang="en-GB" sz="1000" b="1" dirty="0"/>
          </a:p>
        </p:txBody>
      </p:sp>
      <p:sp>
        <p:nvSpPr>
          <p:cNvPr id="6" name="TextBox 5"/>
          <p:cNvSpPr txBox="1"/>
          <p:nvPr/>
        </p:nvSpPr>
        <p:spPr>
          <a:xfrm>
            <a:off x="469765" y="1967964"/>
            <a:ext cx="338554" cy="215444"/>
          </a:xfrm>
          <a:prstGeom prst="rect">
            <a:avLst/>
          </a:prstGeom>
          <a:noFill/>
        </p:spPr>
        <p:txBody>
          <a:bodyPr wrap="none" rtlCol="0">
            <a:spAutoFit/>
          </a:bodyPr>
          <a:lstStyle/>
          <a:p>
            <a:r>
              <a:rPr lang="en-GB" sz="800" b="1" dirty="0" smtClean="0"/>
              <a:t>300</a:t>
            </a:r>
            <a:endParaRPr lang="en-GB" sz="800" b="1" dirty="0"/>
          </a:p>
        </p:txBody>
      </p:sp>
      <p:sp>
        <p:nvSpPr>
          <p:cNvPr id="47" name="TextBox 46"/>
          <p:cNvSpPr txBox="1"/>
          <p:nvPr/>
        </p:nvSpPr>
        <p:spPr>
          <a:xfrm>
            <a:off x="469765" y="2104010"/>
            <a:ext cx="338554" cy="215444"/>
          </a:xfrm>
          <a:prstGeom prst="rect">
            <a:avLst/>
          </a:prstGeom>
          <a:noFill/>
        </p:spPr>
        <p:txBody>
          <a:bodyPr wrap="none" rtlCol="0">
            <a:spAutoFit/>
          </a:bodyPr>
          <a:lstStyle/>
          <a:p>
            <a:r>
              <a:rPr lang="en-GB" sz="800" b="1" dirty="0" smtClean="0"/>
              <a:t>250</a:t>
            </a:r>
            <a:endParaRPr lang="en-GB" sz="800" b="1" dirty="0"/>
          </a:p>
        </p:txBody>
      </p:sp>
      <p:sp>
        <p:nvSpPr>
          <p:cNvPr id="48" name="TextBox 47"/>
          <p:cNvSpPr txBox="1"/>
          <p:nvPr/>
        </p:nvSpPr>
        <p:spPr>
          <a:xfrm>
            <a:off x="521061" y="3128694"/>
            <a:ext cx="287258" cy="215444"/>
          </a:xfrm>
          <a:prstGeom prst="rect">
            <a:avLst/>
          </a:prstGeom>
          <a:noFill/>
        </p:spPr>
        <p:txBody>
          <a:bodyPr wrap="none" rtlCol="0">
            <a:spAutoFit/>
          </a:bodyPr>
          <a:lstStyle/>
          <a:p>
            <a:r>
              <a:rPr lang="en-GB" sz="800" b="1" dirty="0" smtClean="0"/>
              <a:t>70</a:t>
            </a:r>
            <a:endParaRPr lang="en-GB" sz="800" b="1" dirty="0"/>
          </a:p>
        </p:txBody>
      </p:sp>
      <p:sp>
        <p:nvSpPr>
          <p:cNvPr id="49" name="TextBox 48"/>
          <p:cNvSpPr txBox="1"/>
          <p:nvPr/>
        </p:nvSpPr>
        <p:spPr>
          <a:xfrm>
            <a:off x="469765" y="2264723"/>
            <a:ext cx="338554" cy="215444"/>
          </a:xfrm>
          <a:prstGeom prst="rect">
            <a:avLst/>
          </a:prstGeom>
          <a:noFill/>
        </p:spPr>
        <p:txBody>
          <a:bodyPr wrap="none" rtlCol="0">
            <a:spAutoFit/>
          </a:bodyPr>
          <a:lstStyle/>
          <a:p>
            <a:r>
              <a:rPr lang="en-GB" sz="800" b="1" dirty="0" smtClean="0"/>
              <a:t>180</a:t>
            </a:r>
            <a:endParaRPr lang="en-GB" sz="800" b="1" dirty="0"/>
          </a:p>
        </p:txBody>
      </p:sp>
      <p:sp>
        <p:nvSpPr>
          <p:cNvPr id="50" name="TextBox 49"/>
          <p:cNvSpPr txBox="1"/>
          <p:nvPr/>
        </p:nvSpPr>
        <p:spPr>
          <a:xfrm>
            <a:off x="469765" y="2480578"/>
            <a:ext cx="338554" cy="215444"/>
          </a:xfrm>
          <a:prstGeom prst="rect">
            <a:avLst/>
          </a:prstGeom>
          <a:noFill/>
        </p:spPr>
        <p:txBody>
          <a:bodyPr wrap="none" rtlCol="0">
            <a:spAutoFit/>
          </a:bodyPr>
          <a:lstStyle/>
          <a:p>
            <a:r>
              <a:rPr lang="en-GB" sz="800" b="1" dirty="0" smtClean="0"/>
              <a:t>130</a:t>
            </a:r>
            <a:endParaRPr lang="en-GB" sz="800" b="1" dirty="0"/>
          </a:p>
        </p:txBody>
      </p:sp>
      <p:sp>
        <p:nvSpPr>
          <p:cNvPr id="51" name="TextBox 50"/>
          <p:cNvSpPr txBox="1"/>
          <p:nvPr/>
        </p:nvSpPr>
        <p:spPr>
          <a:xfrm>
            <a:off x="469765" y="2849382"/>
            <a:ext cx="338554" cy="215444"/>
          </a:xfrm>
          <a:prstGeom prst="rect">
            <a:avLst/>
          </a:prstGeom>
          <a:noFill/>
        </p:spPr>
        <p:txBody>
          <a:bodyPr wrap="none" rtlCol="0">
            <a:spAutoFit/>
          </a:bodyPr>
          <a:lstStyle/>
          <a:p>
            <a:r>
              <a:rPr lang="en-GB" sz="800" b="1" dirty="0" smtClean="0"/>
              <a:t>100</a:t>
            </a:r>
            <a:endParaRPr lang="en-GB" sz="800" b="1" dirty="0"/>
          </a:p>
        </p:txBody>
      </p:sp>
      <p:sp>
        <p:nvSpPr>
          <p:cNvPr id="52" name="TextBox 51"/>
          <p:cNvSpPr txBox="1"/>
          <p:nvPr/>
        </p:nvSpPr>
        <p:spPr>
          <a:xfrm>
            <a:off x="514943" y="3563281"/>
            <a:ext cx="287258" cy="215444"/>
          </a:xfrm>
          <a:prstGeom prst="rect">
            <a:avLst/>
          </a:prstGeom>
          <a:noFill/>
        </p:spPr>
        <p:txBody>
          <a:bodyPr wrap="none" rtlCol="0">
            <a:spAutoFit/>
          </a:bodyPr>
          <a:lstStyle/>
          <a:p>
            <a:r>
              <a:rPr lang="en-GB" sz="800" b="1" dirty="0" smtClean="0"/>
              <a:t>50</a:t>
            </a:r>
            <a:endParaRPr lang="en-GB" sz="800" b="1" dirty="0"/>
          </a:p>
        </p:txBody>
      </p:sp>
      <p:sp>
        <p:nvSpPr>
          <p:cNvPr id="53" name="TextBox 52"/>
          <p:cNvSpPr txBox="1"/>
          <p:nvPr/>
        </p:nvSpPr>
        <p:spPr>
          <a:xfrm>
            <a:off x="521061" y="3930038"/>
            <a:ext cx="287258" cy="215444"/>
          </a:xfrm>
          <a:prstGeom prst="rect">
            <a:avLst/>
          </a:prstGeom>
          <a:noFill/>
        </p:spPr>
        <p:txBody>
          <a:bodyPr wrap="none" rtlCol="0">
            <a:spAutoFit/>
          </a:bodyPr>
          <a:lstStyle/>
          <a:p>
            <a:r>
              <a:rPr lang="en-GB" sz="800" b="1" dirty="0" smtClean="0"/>
              <a:t>40</a:t>
            </a:r>
            <a:endParaRPr lang="en-GB" sz="800" b="1" dirty="0"/>
          </a:p>
        </p:txBody>
      </p:sp>
      <p:sp>
        <p:nvSpPr>
          <p:cNvPr id="54" name="TextBox 22"/>
          <p:cNvSpPr txBox="1"/>
          <p:nvPr/>
        </p:nvSpPr>
        <p:spPr>
          <a:xfrm rot="16200000">
            <a:off x="4429625" y="1196581"/>
            <a:ext cx="104838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55" name="TextBox 34"/>
          <p:cNvSpPr txBox="1"/>
          <p:nvPr/>
        </p:nvSpPr>
        <p:spPr>
          <a:xfrm>
            <a:off x="5054217" y="755405"/>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+NEM</a:t>
            </a:r>
            <a:endParaRPr lang="en-GB" sz="1400" dirty="0"/>
          </a:p>
        </p:txBody>
      </p:sp>
      <p:sp>
        <p:nvSpPr>
          <p:cNvPr id="56" name="TextBox 38"/>
          <p:cNvSpPr txBox="1"/>
          <p:nvPr/>
        </p:nvSpPr>
        <p:spPr>
          <a:xfrm rot="16200000">
            <a:off x="5054829" y="1416835"/>
            <a:ext cx="60788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57" name="TextBox 39"/>
          <p:cNvSpPr txBox="1"/>
          <p:nvPr/>
        </p:nvSpPr>
        <p:spPr>
          <a:xfrm rot="16200000">
            <a:off x="5358065" y="1315122"/>
            <a:ext cx="8113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ZMYM2</a:t>
            </a:r>
            <a:endParaRPr lang="en-GB" sz="1400" dirty="0"/>
          </a:p>
        </p:txBody>
      </p:sp>
      <p:sp>
        <p:nvSpPr>
          <p:cNvPr id="58" name="TextBox 40"/>
          <p:cNvSpPr txBox="1"/>
          <p:nvPr/>
        </p:nvSpPr>
        <p:spPr>
          <a:xfrm rot="16200000">
            <a:off x="5812476" y="1364583"/>
            <a:ext cx="712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59" name="TextBox 41"/>
          <p:cNvSpPr txBox="1"/>
          <p:nvPr/>
        </p:nvSpPr>
        <p:spPr>
          <a:xfrm rot="16200000">
            <a:off x="6217424" y="1364582"/>
            <a:ext cx="71238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60" name="TextBox 42"/>
          <p:cNvSpPr txBox="1"/>
          <p:nvPr/>
        </p:nvSpPr>
        <p:spPr>
          <a:xfrm rot="16200000">
            <a:off x="6572912" y="1315121"/>
            <a:ext cx="81130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ZMYM2</a:t>
            </a:r>
            <a:endParaRPr lang="en-GB" sz="1400" dirty="0"/>
          </a:p>
        </p:txBody>
      </p:sp>
      <p:cxnSp>
        <p:nvCxnSpPr>
          <p:cNvPr id="61" name="Straight Connector 60"/>
          <p:cNvCxnSpPr/>
          <p:nvPr/>
        </p:nvCxnSpPr>
        <p:spPr>
          <a:xfrm flipH="1">
            <a:off x="4900283" y="1063182"/>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49"/>
          <p:cNvSpPr txBox="1"/>
          <p:nvPr/>
        </p:nvSpPr>
        <p:spPr>
          <a:xfrm>
            <a:off x="6284471" y="762833"/>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a:t>
            </a:r>
            <a:r>
              <a:rPr lang="en-GB" sz="1400" dirty="0" smtClean="0"/>
              <a:t>NEM</a:t>
            </a:r>
            <a:endParaRPr lang="en-GB" sz="1400" dirty="0"/>
          </a:p>
        </p:txBody>
      </p:sp>
      <p:cxnSp>
        <p:nvCxnSpPr>
          <p:cNvPr id="63" name="Straight Connector 62"/>
          <p:cNvCxnSpPr/>
          <p:nvPr/>
        </p:nvCxnSpPr>
        <p:spPr>
          <a:xfrm flipH="1">
            <a:off x="6130537" y="1070610"/>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36718" y="209757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36718" y="2231132"/>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36718" y="235803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36718" y="256613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36718" y="2826870"/>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236718" y="3106182"/>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236718" y="3432700"/>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236718" y="3774518"/>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81081" y="1679669"/>
            <a:ext cx="388248" cy="246221"/>
          </a:xfrm>
          <a:prstGeom prst="rect">
            <a:avLst/>
          </a:prstGeom>
          <a:noFill/>
        </p:spPr>
        <p:txBody>
          <a:bodyPr wrap="none" rtlCol="0">
            <a:spAutoFit/>
          </a:bodyPr>
          <a:lstStyle/>
          <a:p>
            <a:r>
              <a:rPr lang="en-GB" sz="1000" b="1" dirty="0" err="1" smtClean="0"/>
              <a:t>kDa</a:t>
            </a:r>
            <a:endParaRPr lang="en-GB" sz="1000" b="1" dirty="0"/>
          </a:p>
        </p:txBody>
      </p:sp>
      <p:sp>
        <p:nvSpPr>
          <p:cNvPr id="73" name="TextBox 72"/>
          <p:cNvSpPr txBox="1"/>
          <p:nvPr/>
        </p:nvSpPr>
        <p:spPr>
          <a:xfrm>
            <a:off x="3947253" y="1995677"/>
            <a:ext cx="338554" cy="215444"/>
          </a:xfrm>
          <a:prstGeom prst="rect">
            <a:avLst/>
          </a:prstGeom>
          <a:noFill/>
        </p:spPr>
        <p:txBody>
          <a:bodyPr wrap="none" rtlCol="0">
            <a:spAutoFit/>
          </a:bodyPr>
          <a:lstStyle/>
          <a:p>
            <a:r>
              <a:rPr lang="en-GB" sz="800" b="1" dirty="0" smtClean="0"/>
              <a:t>300</a:t>
            </a:r>
            <a:endParaRPr lang="en-GB" sz="800" b="1" dirty="0"/>
          </a:p>
        </p:txBody>
      </p:sp>
      <p:sp>
        <p:nvSpPr>
          <p:cNvPr id="74" name="TextBox 73"/>
          <p:cNvSpPr txBox="1"/>
          <p:nvPr/>
        </p:nvSpPr>
        <p:spPr>
          <a:xfrm>
            <a:off x="3947253" y="2123410"/>
            <a:ext cx="338554" cy="215444"/>
          </a:xfrm>
          <a:prstGeom prst="rect">
            <a:avLst/>
          </a:prstGeom>
          <a:noFill/>
        </p:spPr>
        <p:txBody>
          <a:bodyPr wrap="none" rtlCol="0">
            <a:spAutoFit/>
          </a:bodyPr>
          <a:lstStyle/>
          <a:p>
            <a:r>
              <a:rPr lang="en-GB" sz="800" b="1" dirty="0" smtClean="0"/>
              <a:t>250</a:t>
            </a:r>
            <a:endParaRPr lang="en-GB" sz="800" b="1" dirty="0"/>
          </a:p>
        </p:txBody>
      </p:sp>
      <p:sp>
        <p:nvSpPr>
          <p:cNvPr id="75" name="TextBox 74"/>
          <p:cNvSpPr txBox="1"/>
          <p:nvPr/>
        </p:nvSpPr>
        <p:spPr>
          <a:xfrm>
            <a:off x="3998549" y="2998460"/>
            <a:ext cx="287258" cy="215444"/>
          </a:xfrm>
          <a:prstGeom prst="rect">
            <a:avLst/>
          </a:prstGeom>
          <a:noFill/>
        </p:spPr>
        <p:txBody>
          <a:bodyPr wrap="none" rtlCol="0">
            <a:spAutoFit/>
          </a:bodyPr>
          <a:lstStyle/>
          <a:p>
            <a:r>
              <a:rPr lang="en-GB" sz="800" b="1" dirty="0" smtClean="0"/>
              <a:t>70</a:t>
            </a:r>
            <a:endParaRPr lang="en-GB" sz="800" b="1" dirty="0"/>
          </a:p>
        </p:txBody>
      </p:sp>
      <p:sp>
        <p:nvSpPr>
          <p:cNvPr id="76" name="TextBox 75"/>
          <p:cNvSpPr txBox="1"/>
          <p:nvPr/>
        </p:nvSpPr>
        <p:spPr>
          <a:xfrm>
            <a:off x="3947253" y="2242558"/>
            <a:ext cx="338554" cy="215444"/>
          </a:xfrm>
          <a:prstGeom prst="rect">
            <a:avLst/>
          </a:prstGeom>
          <a:noFill/>
        </p:spPr>
        <p:txBody>
          <a:bodyPr wrap="none" rtlCol="0">
            <a:spAutoFit/>
          </a:bodyPr>
          <a:lstStyle/>
          <a:p>
            <a:r>
              <a:rPr lang="en-GB" sz="800" b="1" dirty="0" smtClean="0"/>
              <a:t>180</a:t>
            </a:r>
            <a:endParaRPr lang="en-GB" sz="800" b="1" dirty="0"/>
          </a:p>
        </p:txBody>
      </p:sp>
      <p:sp>
        <p:nvSpPr>
          <p:cNvPr id="77" name="TextBox 76"/>
          <p:cNvSpPr txBox="1"/>
          <p:nvPr/>
        </p:nvSpPr>
        <p:spPr>
          <a:xfrm>
            <a:off x="3947253" y="2458413"/>
            <a:ext cx="338554" cy="215444"/>
          </a:xfrm>
          <a:prstGeom prst="rect">
            <a:avLst/>
          </a:prstGeom>
          <a:noFill/>
        </p:spPr>
        <p:txBody>
          <a:bodyPr wrap="none" rtlCol="0">
            <a:spAutoFit/>
          </a:bodyPr>
          <a:lstStyle/>
          <a:p>
            <a:r>
              <a:rPr lang="en-GB" sz="800" b="1" dirty="0" smtClean="0"/>
              <a:t>130</a:t>
            </a:r>
            <a:endParaRPr lang="en-GB" sz="800" b="1" dirty="0"/>
          </a:p>
        </p:txBody>
      </p:sp>
      <p:sp>
        <p:nvSpPr>
          <p:cNvPr id="78" name="TextBox 77"/>
          <p:cNvSpPr txBox="1"/>
          <p:nvPr/>
        </p:nvSpPr>
        <p:spPr>
          <a:xfrm>
            <a:off x="3947253" y="2719148"/>
            <a:ext cx="338554" cy="215444"/>
          </a:xfrm>
          <a:prstGeom prst="rect">
            <a:avLst/>
          </a:prstGeom>
          <a:noFill/>
        </p:spPr>
        <p:txBody>
          <a:bodyPr wrap="none" rtlCol="0">
            <a:spAutoFit/>
          </a:bodyPr>
          <a:lstStyle/>
          <a:p>
            <a:r>
              <a:rPr lang="en-GB" sz="800" b="1" dirty="0" smtClean="0"/>
              <a:t>100</a:t>
            </a:r>
            <a:endParaRPr lang="en-GB" sz="800" b="1" dirty="0"/>
          </a:p>
        </p:txBody>
      </p:sp>
      <p:sp>
        <p:nvSpPr>
          <p:cNvPr id="79" name="TextBox 78"/>
          <p:cNvSpPr txBox="1"/>
          <p:nvPr/>
        </p:nvSpPr>
        <p:spPr>
          <a:xfrm>
            <a:off x="3992431" y="3324978"/>
            <a:ext cx="287258" cy="215444"/>
          </a:xfrm>
          <a:prstGeom prst="rect">
            <a:avLst/>
          </a:prstGeom>
          <a:noFill/>
        </p:spPr>
        <p:txBody>
          <a:bodyPr wrap="none" rtlCol="0">
            <a:spAutoFit/>
          </a:bodyPr>
          <a:lstStyle/>
          <a:p>
            <a:r>
              <a:rPr lang="en-GB" sz="800" b="1" dirty="0" smtClean="0"/>
              <a:t>50</a:t>
            </a:r>
            <a:endParaRPr lang="en-GB" sz="800" b="1" dirty="0"/>
          </a:p>
        </p:txBody>
      </p:sp>
      <p:sp>
        <p:nvSpPr>
          <p:cNvPr id="80" name="TextBox 79"/>
          <p:cNvSpPr txBox="1"/>
          <p:nvPr/>
        </p:nvSpPr>
        <p:spPr>
          <a:xfrm>
            <a:off x="3998549" y="3666796"/>
            <a:ext cx="287258" cy="215444"/>
          </a:xfrm>
          <a:prstGeom prst="rect">
            <a:avLst/>
          </a:prstGeom>
          <a:noFill/>
        </p:spPr>
        <p:txBody>
          <a:bodyPr wrap="none" rtlCol="0">
            <a:spAutoFit/>
          </a:bodyPr>
          <a:lstStyle/>
          <a:p>
            <a:r>
              <a:rPr lang="en-GB" sz="800" b="1" dirty="0" smtClean="0"/>
              <a:t>40</a:t>
            </a:r>
            <a:endParaRPr lang="en-GB" sz="800" b="1" dirty="0"/>
          </a:p>
        </p:txBody>
      </p:sp>
      <p:pic>
        <p:nvPicPr>
          <p:cNvPr id="100" name="Picture 99"/>
          <p:cNvPicPr>
            <a:picLocks noChangeAspect="1"/>
          </p:cNvPicPr>
          <p:nvPr/>
        </p:nvPicPr>
        <p:blipFill rotWithShape="1">
          <a:blip r:embed="rId3" cstate="print">
            <a:extLst>
              <a:ext uri="{28A0092B-C50C-407E-A947-70E740481C1C}">
                <a14:useLocalDpi xmlns:a14="http://schemas.microsoft.com/office/drawing/2010/main" val="0"/>
              </a:ext>
            </a:extLst>
          </a:blip>
          <a:srcRect l="14162" t="21057" b="58991"/>
          <a:stretch/>
        </p:blipFill>
        <p:spPr>
          <a:xfrm>
            <a:off x="9795730" y="6049265"/>
            <a:ext cx="1276942" cy="246094"/>
          </a:xfrm>
          <a:prstGeom prst="rect">
            <a:avLst/>
          </a:prstGeom>
          <a:ln>
            <a:solidFill>
              <a:schemeClr val="tx1"/>
            </a:solidFill>
          </a:ln>
        </p:spPr>
      </p:pic>
      <p:pic>
        <p:nvPicPr>
          <p:cNvPr id="101" name="Picture 100"/>
          <p:cNvPicPr>
            <a:picLocks noChangeAspect="1"/>
          </p:cNvPicPr>
          <p:nvPr/>
        </p:nvPicPr>
        <p:blipFill rotWithShape="1">
          <a:blip r:embed="rId4" cstate="print">
            <a:extLst>
              <a:ext uri="{28A0092B-C50C-407E-A947-70E740481C1C}">
                <a14:useLocalDpi xmlns:a14="http://schemas.microsoft.com/office/drawing/2010/main" val="0"/>
              </a:ext>
            </a:extLst>
          </a:blip>
          <a:srcRect l="14208" t="12434" b="73304"/>
          <a:stretch/>
        </p:blipFill>
        <p:spPr>
          <a:xfrm>
            <a:off x="9803104" y="5805915"/>
            <a:ext cx="1275621" cy="179731"/>
          </a:xfrm>
          <a:prstGeom prst="rect">
            <a:avLst/>
          </a:prstGeom>
          <a:ln>
            <a:solidFill>
              <a:schemeClr val="tx1"/>
            </a:solidFill>
          </a:ln>
        </p:spPr>
      </p:pic>
      <p:sp>
        <p:nvSpPr>
          <p:cNvPr id="102" name="TextBox 11"/>
          <p:cNvSpPr txBox="1"/>
          <p:nvPr/>
        </p:nvSpPr>
        <p:spPr>
          <a:xfrm>
            <a:off x="11086566" y="5851883"/>
            <a:ext cx="726775"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ZMYM2</a:t>
            </a:r>
            <a:endParaRPr lang="en-GB" sz="700" b="1" dirty="0">
              <a:latin typeface="Arial" panose="020B0604020202020204" pitchFamily="34" charset="0"/>
              <a:cs typeface="Arial" panose="020B0604020202020204" pitchFamily="34" charset="0"/>
            </a:endParaRPr>
          </a:p>
        </p:txBody>
      </p:sp>
      <p:sp>
        <p:nvSpPr>
          <p:cNvPr id="103" name="TextBox 12"/>
          <p:cNvSpPr txBox="1"/>
          <p:nvPr/>
        </p:nvSpPr>
        <p:spPr>
          <a:xfrm>
            <a:off x="11079772" y="6074383"/>
            <a:ext cx="726777"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sp>
        <p:nvSpPr>
          <p:cNvPr id="104" name="TextBox 13"/>
          <p:cNvSpPr txBox="1"/>
          <p:nvPr/>
        </p:nvSpPr>
        <p:spPr>
          <a:xfrm rot="18300000">
            <a:off x="9693692" y="5501791"/>
            <a:ext cx="583118" cy="1911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105" name="TextBox 14"/>
          <p:cNvSpPr txBox="1"/>
          <p:nvPr/>
        </p:nvSpPr>
        <p:spPr>
          <a:xfrm>
            <a:off x="9919252" y="5276898"/>
            <a:ext cx="436571" cy="1911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sp>
        <p:nvSpPr>
          <p:cNvPr id="106" name="TextBox 16"/>
          <p:cNvSpPr txBox="1"/>
          <p:nvPr/>
        </p:nvSpPr>
        <p:spPr>
          <a:xfrm rot="18300000">
            <a:off x="9946529" y="5576551"/>
            <a:ext cx="394474" cy="1911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107" name="TextBox 17"/>
          <p:cNvSpPr txBox="1"/>
          <p:nvPr/>
        </p:nvSpPr>
        <p:spPr>
          <a:xfrm rot="18300000">
            <a:off x="10085228" y="5490377"/>
            <a:ext cx="599983"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cxnSp>
        <p:nvCxnSpPr>
          <p:cNvPr id="108" name="Straight Connector 107"/>
          <p:cNvCxnSpPr/>
          <p:nvPr/>
        </p:nvCxnSpPr>
        <p:spPr>
          <a:xfrm flipH="1">
            <a:off x="9897583" y="5426514"/>
            <a:ext cx="4638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22"/>
          <p:cNvSpPr txBox="1"/>
          <p:nvPr/>
        </p:nvSpPr>
        <p:spPr>
          <a:xfrm>
            <a:off x="10517301" y="5280510"/>
            <a:ext cx="427751" cy="1911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a:latin typeface="Arial" panose="020B0604020202020204" pitchFamily="34" charset="0"/>
                <a:cs typeface="Arial" panose="020B0604020202020204" pitchFamily="34" charset="0"/>
              </a:rPr>
              <a:t>-</a:t>
            </a:r>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cxnSp>
        <p:nvCxnSpPr>
          <p:cNvPr id="110" name="Straight Connector 109"/>
          <p:cNvCxnSpPr/>
          <p:nvPr/>
        </p:nvCxnSpPr>
        <p:spPr>
          <a:xfrm flipH="1">
            <a:off x="10495631" y="5430125"/>
            <a:ext cx="4638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3"/>
          <p:cNvSpPr txBox="1"/>
          <p:nvPr/>
        </p:nvSpPr>
        <p:spPr>
          <a:xfrm rot="18300000">
            <a:off x="10272197" y="5490683"/>
            <a:ext cx="583118" cy="1911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112" name="TextBox 16"/>
          <p:cNvSpPr txBox="1"/>
          <p:nvPr/>
        </p:nvSpPr>
        <p:spPr>
          <a:xfrm rot="18300000">
            <a:off x="10525034" y="5565443"/>
            <a:ext cx="394474" cy="1911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113" name="TextBox 17"/>
          <p:cNvSpPr txBox="1"/>
          <p:nvPr/>
        </p:nvSpPr>
        <p:spPr>
          <a:xfrm rot="18300000">
            <a:off x="10663733" y="5479269"/>
            <a:ext cx="599983"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sp>
        <p:nvSpPr>
          <p:cNvPr id="114" name="TextBox 11"/>
          <p:cNvSpPr txBox="1"/>
          <p:nvPr/>
        </p:nvSpPr>
        <p:spPr>
          <a:xfrm>
            <a:off x="9572136" y="5572096"/>
            <a:ext cx="329828"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IP:</a:t>
            </a:r>
            <a:endParaRPr lang="en-GB" sz="700" b="1" dirty="0">
              <a:latin typeface="Arial" panose="020B0604020202020204" pitchFamily="34" charset="0"/>
              <a:cs typeface="Arial" panose="020B0604020202020204" pitchFamily="34" charset="0"/>
            </a:endParaRPr>
          </a:p>
        </p:txBody>
      </p:sp>
      <p:sp>
        <p:nvSpPr>
          <p:cNvPr id="115" name="TextBox 11"/>
          <p:cNvSpPr txBox="1"/>
          <p:nvPr/>
        </p:nvSpPr>
        <p:spPr>
          <a:xfrm>
            <a:off x="9773919" y="6297879"/>
            <a:ext cx="22881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a:t>
            </a:r>
            <a:endParaRPr lang="en-GB" sz="700" b="1" dirty="0">
              <a:latin typeface="Arial" panose="020B0604020202020204" pitchFamily="34" charset="0"/>
              <a:cs typeface="Arial" panose="020B0604020202020204" pitchFamily="34" charset="0"/>
            </a:endParaRPr>
          </a:p>
        </p:txBody>
      </p:sp>
      <p:sp>
        <p:nvSpPr>
          <p:cNvPr id="116" name="TextBox 11"/>
          <p:cNvSpPr txBox="1"/>
          <p:nvPr/>
        </p:nvSpPr>
        <p:spPr>
          <a:xfrm>
            <a:off x="9996684" y="6297879"/>
            <a:ext cx="22881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a:t>
            </a:r>
            <a:endParaRPr lang="en-GB" sz="700" b="1" dirty="0">
              <a:latin typeface="Arial" panose="020B0604020202020204" pitchFamily="34" charset="0"/>
              <a:cs typeface="Arial" panose="020B0604020202020204" pitchFamily="34" charset="0"/>
            </a:endParaRPr>
          </a:p>
        </p:txBody>
      </p:sp>
      <p:sp>
        <p:nvSpPr>
          <p:cNvPr id="117" name="TextBox 11"/>
          <p:cNvSpPr txBox="1"/>
          <p:nvPr/>
        </p:nvSpPr>
        <p:spPr>
          <a:xfrm>
            <a:off x="10184354" y="6297879"/>
            <a:ext cx="22881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3</a:t>
            </a:r>
            <a:endParaRPr lang="en-GB" sz="700" b="1" dirty="0">
              <a:latin typeface="Arial" panose="020B0604020202020204" pitchFamily="34" charset="0"/>
              <a:cs typeface="Arial" panose="020B0604020202020204" pitchFamily="34" charset="0"/>
            </a:endParaRPr>
          </a:p>
        </p:txBody>
      </p:sp>
      <p:sp>
        <p:nvSpPr>
          <p:cNvPr id="118" name="TextBox 11"/>
          <p:cNvSpPr txBox="1"/>
          <p:nvPr/>
        </p:nvSpPr>
        <p:spPr>
          <a:xfrm>
            <a:off x="10383519" y="6297879"/>
            <a:ext cx="22881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4</a:t>
            </a:r>
            <a:endParaRPr lang="en-GB" sz="700" b="1" dirty="0">
              <a:latin typeface="Arial" panose="020B0604020202020204" pitchFamily="34" charset="0"/>
              <a:cs typeface="Arial" panose="020B0604020202020204" pitchFamily="34" charset="0"/>
            </a:endParaRPr>
          </a:p>
        </p:txBody>
      </p:sp>
      <p:sp>
        <p:nvSpPr>
          <p:cNvPr id="119" name="TextBox 11"/>
          <p:cNvSpPr txBox="1"/>
          <p:nvPr/>
        </p:nvSpPr>
        <p:spPr>
          <a:xfrm>
            <a:off x="10584322" y="6297879"/>
            <a:ext cx="22881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5</a:t>
            </a:r>
            <a:endParaRPr lang="en-GB" sz="700" b="1" dirty="0">
              <a:latin typeface="Arial" panose="020B0604020202020204" pitchFamily="34" charset="0"/>
              <a:cs typeface="Arial" panose="020B0604020202020204" pitchFamily="34" charset="0"/>
            </a:endParaRPr>
          </a:p>
        </p:txBody>
      </p:sp>
      <p:sp>
        <p:nvSpPr>
          <p:cNvPr id="120" name="TextBox 11"/>
          <p:cNvSpPr txBox="1"/>
          <p:nvPr/>
        </p:nvSpPr>
        <p:spPr>
          <a:xfrm>
            <a:off x="10783487" y="6297879"/>
            <a:ext cx="228819"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6</a:t>
            </a:r>
            <a:endParaRPr lang="en-GB" sz="700" b="1" dirty="0">
              <a:latin typeface="Arial" panose="020B0604020202020204" pitchFamily="34" charset="0"/>
              <a:cs typeface="Arial" panose="020B0604020202020204" pitchFamily="34" charset="0"/>
            </a:endParaRPr>
          </a:p>
        </p:txBody>
      </p:sp>
      <p:sp>
        <p:nvSpPr>
          <p:cNvPr id="121" name="TextBox 11">
            <a:extLst>
              <a:ext uri="{FF2B5EF4-FFF2-40B4-BE49-F238E27FC236}">
                <a16:creationId xmlns:a16="http://schemas.microsoft.com/office/drawing/2014/main" id="{0C0BCC6C-F2D1-9C4A-85A4-E25E0FC04908}"/>
              </a:ext>
            </a:extLst>
          </p:cNvPr>
          <p:cNvSpPr txBox="1"/>
          <p:nvPr/>
        </p:nvSpPr>
        <p:spPr>
          <a:xfrm>
            <a:off x="9493891" y="5739486"/>
            <a:ext cx="43587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250-</a:t>
            </a:r>
            <a:endParaRPr lang="en-GB" sz="700" b="1" dirty="0">
              <a:latin typeface="Arial" panose="020B0604020202020204" pitchFamily="34" charset="0"/>
              <a:cs typeface="Arial" panose="020B0604020202020204" pitchFamily="34" charset="0"/>
            </a:endParaRPr>
          </a:p>
        </p:txBody>
      </p:sp>
      <p:sp>
        <p:nvSpPr>
          <p:cNvPr id="122" name="TextBox 11">
            <a:extLst>
              <a:ext uri="{FF2B5EF4-FFF2-40B4-BE49-F238E27FC236}">
                <a16:creationId xmlns:a16="http://schemas.microsoft.com/office/drawing/2014/main" id="{327EEEA1-B226-6A4D-B9B2-9BD3BBE504AD}"/>
              </a:ext>
            </a:extLst>
          </p:cNvPr>
          <p:cNvSpPr txBox="1"/>
          <p:nvPr/>
        </p:nvSpPr>
        <p:spPr>
          <a:xfrm>
            <a:off x="9490085" y="5830914"/>
            <a:ext cx="40675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sp>
        <p:nvSpPr>
          <p:cNvPr id="123" name="TextBox 11">
            <a:extLst>
              <a:ext uri="{FF2B5EF4-FFF2-40B4-BE49-F238E27FC236}">
                <a16:creationId xmlns:a16="http://schemas.microsoft.com/office/drawing/2014/main" id="{327EEEA1-B226-6A4D-B9B2-9BD3BBE504AD}"/>
              </a:ext>
            </a:extLst>
          </p:cNvPr>
          <p:cNvSpPr txBox="1"/>
          <p:nvPr/>
        </p:nvSpPr>
        <p:spPr>
          <a:xfrm>
            <a:off x="9482557" y="6026593"/>
            <a:ext cx="40675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130-</a:t>
            </a:r>
            <a:endParaRPr lang="en-GB" sz="700" b="1" dirty="0">
              <a:latin typeface="Arial" panose="020B0604020202020204" pitchFamily="34" charset="0"/>
              <a:cs typeface="Arial" panose="020B0604020202020204" pitchFamily="34" charset="0"/>
            </a:endParaRPr>
          </a:p>
        </p:txBody>
      </p:sp>
      <p:sp>
        <p:nvSpPr>
          <p:cNvPr id="124" name="TextBox 11">
            <a:extLst>
              <a:ext uri="{FF2B5EF4-FFF2-40B4-BE49-F238E27FC236}">
                <a16:creationId xmlns:a16="http://schemas.microsoft.com/office/drawing/2014/main" id="{327EEEA1-B226-6A4D-B9B2-9BD3BBE504AD}"/>
              </a:ext>
            </a:extLst>
          </p:cNvPr>
          <p:cNvSpPr txBox="1"/>
          <p:nvPr/>
        </p:nvSpPr>
        <p:spPr>
          <a:xfrm>
            <a:off x="9480982" y="6160359"/>
            <a:ext cx="40675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100-</a:t>
            </a:r>
            <a:endParaRPr lang="en-GB" sz="700" b="1" dirty="0">
              <a:latin typeface="Arial" panose="020B0604020202020204" pitchFamily="34" charset="0"/>
              <a:cs typeface="Arial" panose="020B0604020202020204" pitchFamily="34" charset="0"/>
            </a:endParaRPr>
          </a:p>
        </p:txBody>
      </p:sp>
      <p:sp>
        <p:nvSpPr>
          <p:cNvPr id="2" name="Rectangle 1"/>
          <p:cNvSpPr/>
          <p:nvPr/>
        </p:nvSpPr>
        <p:spPr>
          <a:xfrm>
            <a:off x="9441879" y="5212080"/>
            <a:ext cx="2371462" cy="13882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5" name="Picture 124"/>
          <p:cNvPicPr>
            <a:picLocks noChangeAspect="1"/>
          </p:cNvPicPr>
          <p:nvPr/>
        </p:nvPicPr>
        <p:blipFill rotWithShape="1">
          <a:blip r:embed="rId3" cstate="print">
            <a:extLst>
              <a:ext uri="{28A0092B-C50C-407E-A947-70E740481C1C}">
                <a14:useLocalDpi xmlns:a14="http://schemas.microsoft.com/office/drawing/2010/main" val="0"/>
              </a:ext>
            </a:extLst>
          </a:blip>
          <a:srcRect l="-170" t="-825" b="406"/>
          <a:stretch/>
        </p:blipFill>
        <p:spPr>
          <a:xfrm>
            <a:off x="4433790" y="1836797"/>
            <a:ext cx="3060000" cy="2543445"/>
          </a:xfrm>
          <a:prstGeom prst="rect">
            <a:avLst/>
          </a:prstGeom>
          <a:ln>
            <a:solidFill>
              <a:schemeClr val="tx1"/>
            </a:solidFill>
          </a:ln>
        </p:spPr>
      </p:pic>
      <p:sp>
        <p:nvSpPr>
          <p:cNvPr id="99" name="Rectangle 98"/>
          <p:cNvSpPr/>
          <p:nvPr/>
        </p:nvSpPr>
        <p:spPr>
          <a:xfrm>
            <a:off x="4809857" y="2444677"/>
            <a:ext cx="2581963" cy="4405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222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58"/>
          <p:cNvSpPr txBox="1"/>
          <p:nvPr/>
        </p:nvSpPr>
        <p:spPr>
          <a:xfrm>
            <a:off x="4640021" y="4109779"/>
            <a:ext cx="121970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smtClean="0"/>
              <a:t>IB TRIM28</a:t>
            </a:r>
            <a:endParaRPr lang="en-GB" sz="1200" b="1"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 r="578" b="899"/>
          <a:stretch/>
        </p:blipFill>
        <p:spPr>
          <a:xfrm>
            <a:off x="2328882" y="1690446"/>
            <a:ext cx="3739409" cy="2440979"/>
          </a:xfrm>
          <a:prstGeom prst="rect">
            <a:avLst/>
          </a:prstGeom>
          <a:solidFill>
            <a:schemeClr val="tx1"/>
          </a:solidFill>
          <a:ln>
            <a:solidFill>
              <a:schemeClr val="tx1"/>
            </a:solidFill>
          </a:ln>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064"/>
          <a:stretch/>
        </p:blipFill>
        <p:spPr>
          <a:xfrm>
            <a:off x="7254093" y="1690446"/>
            <a:ext cx="1894702" cy="962981"/>
          </a:xfrm>
          <a:prstGeom prst="rect">
            <a:avLst/>
          </a:prstGeom>
          <a:solidFill>
            <a:schemeClr val="tx1"/>
          </a:solidFill>
          <a:ln>
            <a:solidFill>
              <a:schemeClr val="tx1"/>
            </a:solidFill>
          </a:ln>
        </p:spPr>
      </p:pic>
      <p:sp>
        <p:nvSpPr>
          <p:cNvPr id="35" name="TextBox 19"/>
          <p:cNvSpPr txBox="1"/>
          <p:nvPr/>
        </p:nvSpPr>
        <p:spPr>
          <a:xfrm>
            <a:off x="672337" y="5410984"/>
            <a:ext cx="8188923"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smtClean="0"/>
              <a:t>Source data for Figure </a:t>
            </a:r>
            <a:r>
              <a:rPr lang="en-GB" sz="1000" b="1" dirty="0" smtClean="0"/>
              <a:t>1-figure supplement 1B</a:t>
            </a:r>
            <a:r>
              <a:rPr lang="en-GB" sz="1000" dirty="0"/>
              <a:t>. Raw unedited images of Co-immunoprecipitation analysis of ADNP with </a:t>
            </a:r>
            <a:r>
              <a:rPr lang="en-GB" sz="1000" dirty="0" smtClean="0"/>
              <a:t>ZMYM3.</a:t>
            </a:r>
            <a:r>
              <a:rPr lang="en-GB" sz="1000" dirty="0"/>
              <a:t> Resulting proteins were detected by immunoblotting (IB) with </a:t>
            </a:r>
            <a:r>
              <a:rPr lang="en-GB" sz="1000" dirty="0" smtClean="0"/>
              <a:t>ZMYM3 </a:t>
            </a:r>
            <a:r>
              <a:rPr lang="en-GB" sz="1000" dirty="0"/>
              <a:t>and </a:t>
            </a:r>
            <a:r>
              <a:rPr lang="en-GB" sz="1000" dirty="0" smtClean="0"/>
              <a:t>TRIM28 </a:t>
            </a:r>
            <a:r>
              <a:rPr lang="en-GB" sz="1000" dirty="0"/>
              <a:t>antibodies. The regions used for creating the final figure are boxed. Molecular weight marker sizes (</a:t>
            </a:r>
            <a:r>
              <a:rPr lang="en-GB" sz="1000" dirty="0" err="1"/>
              <a:t>kDa</a:t>
            </a:r>
            <a:r>
              <a:rPr lang="en-GB" sz="1000" dirty="0"/>
              <a:t>) are shown on the </a:t>
            </a:r>
            <a:r>
              <a:rPr lang="en-GB" sz="1000" dirty="0" smtClean="0"/>
              <a:t>left.</a:t>
            </a:r>
            <a:endParaRPr lang="en-GB" sz="1000" dirty="0"/>
          </a:p>
        </p:txBody>
      </p:sp>
      <p:sp>
        <p:nvSpPr>
          <p:cNvPr id="16" name="TextBox 55"/>
          <p:cNvSpPr txBox="1"/>
          <p:nvPr/>
        </p:nvSpPr>
        <p:spPr>
          <a:xfrm>
            <a:off x="7879694" y="2726269"/>
            <a:ext cx="95558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smtClean="0"/>
              <a:t>IB ADNP</a:t>
            </a:r>
            <a:endParaRPr lang="en-GB" sz="1200" b="1" dirty="0"/>
          </a:p>
        </p:txBody>
      </p:sp>
      <p:sp>
        <p:nvSpPr>
          <p:cNvPr id="17" name="TextBox 57"/>
          <p:cNvSpPr txBox="1"/>
          <p:nvPr/>
        </p:nvSpPr>
        <p:spPr>
          <a:xfrm>
            <a:off x="2739290" y="4109779"/>
            <a:ext cx="121970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smtClean="0"/>
              <a:t>IB ZMYM3</a:t>
            </a:r>
            <a:endParaRPr lang="en-GB" sz="1200" b="1" dirty="0"/>
          </a:p>
        </p:txBody>
      </p:sp>
      <p:sp>
        <p:nvSpPr>
          <p:cNvPr id="20" name="TextBox 60"/>
          <p:cNvSpPr txBox="1"/>
          <p:nvPr/>
        </p:nvSpPr>
        <p:spPr>
          <a:xfrm rot="16200000">
            <a:off x="2603570" y="1272033"/>
            <a:ext cx="712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32" name="TextBox 61"/>
          <p:cNvSpPr txBox="1"/>
          <p:nvPr/>
        </p:nvSpPr>
        <p:spPr>
          <a:xfrm rot="16200000">
            <a:off x="3050083" y="1272032"/>
            <a:ext cx="71238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33" name="TextBox 62"/>
          <p:cNvSpPr txBox="1"/>
          <p:nvPr/>
        </p:nvSpPr>
        <p:spPr>
          <a:xfrm rot="16200000">
            <a:off x="3447136" y="1222571"/>
            <a:ext cx="81130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ZMYM3</a:t>
            </a:r>
            <a:endParaRPr lang="en-GB" sz="1400" dirty="0"/>
          </a:p>
        </p:txBody>
      </p:sp>
      <p:sp>
        <p:nvSpPr>
          <p:cNvPr id="34" name="TextBox 63"/>
          <p:cNvSpPr txBox="1"/>
          <p:nvPr/>
        </p:nvSpPr>
        <p:spPr>
          <a:xfrm>
            <a:off x="3158695" y="670283"/>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+NEM</a:t>
            </a:r>
            <a:endParaRPr lang="en-GB" sz="1400" dirty="0"/>
          </a:p>
        </p:txBody>
      </p:sp>
      <p:cxnSp>
        <p:nvCxnSpPr>
          <p:cNvPr id="36" name="Straight Connector 35"/>
          <p:cNvCxnSpPr/>
          <p:nvPr/>
        </p:nvCxnSpPr>
        <p:spPr>
          <a:xfrm flipH="1">
            <a:off x="3004761" y="978060"/>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60"/>
          <p:cNvSpPr txBox="1"/>
          <p:nvPr/>
        </p:nvSpPr>
        <p:spPr>
          <a:xfrm rot="16200000">
            <a:off x="4397301" y="1272033"/>
            <a:ext cx="712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39" name="TextBox 61"/>
          <p:cNvSpPr txBox="1"/>
          <p:nvPr/>
        </p:nvSpPr>
        <p:spPr>
          <a:xfrm rot="16200000">
            <a:off x="4860440" y="1272032"/>
            <a:ext cx="71238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40" name="TextBox 62"/>
          <p:cNvSpPr txBox="1"/>
          <p:nvPr/>
        </p:nvSpPr>
        <p:spPr>
          <a:xfrm rot="16200000">
            <a:off x="5274119" y="1222571"/>
            <a:ext cx="81130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ZMYM3</a:t>
            </a:r>
            <a:endParaRPr lang="en-GB" sz="1400" dirty="0"/>
          </a:p>
        </p:txBody>
      </p:sp>
      <p:sp>
        <p:nvSpPr>
          <p:cNvPr id="41" name="TextBox 63"/>
          <p:cNvSpPr txBox="1"/>
          <p:nvPr/>
        </p:nvSpPr>
        <p:spPr>
          <a:xfrm>
            <a:off x="4869296" y="670283"/>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+NEM</a:t>
            </a:r>
            <a:endParaRPr lang="en-GB" sz="1400" dirty="0"/>
          </a:p>
        </p:txBody>
      </p:sp>
      <p:cxnSp>
        <p:nvCxnSpPr>
          <p:cNvPr id="42" name="Straight Connector 41"/>
          <p:cNvCxnSpPr/>
          <p:nvPr/>
        </p:nvCxnSpPr>
        <p:spPr>
          <a:xfrm flipH="1">
            <a:off x="4715362" y="978060"/>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60"/>
          <p:cNvSpPr txBox="1"/>
          <p:nvPr/>
        </p:nvSpPr>
        <p:spPr>
          <a:xfrm rot="16200000">
            <a:off x="7398923" y="1220779"/>
            <a:ext cx="712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44" name="TextBox 61"/>
          <p:cNvSpPr txBox="1"/>
          <p:nvPr/>
        </p:nvSpPr>
        <p:spPr>
          <a:xfrm rot="16200000">
            <a:off x="7907784" y="1220778"/>
            <a:ext cx="71238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45" name="TextBox 62"/>
          <p:cNvSpPr txBox="1"/>
          <p:nvPr/>
        </p:nvSpPr>
        <p:spPr>
          <a:xfrm rot="16200000">
            <a:off x="8367184" y="1171317"/>
            <a:ext cx="81130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ZMYM3</a:t>
            </a:r>
            <a:endParaRPr lang="en-GB" sz="1400" dirty="0"/>
          </a:p>
        </p:txBody>
      </p:sp>
      <p:sp>
        <p:nvSpPr>
          <p:cNvPr id="46" name="TextBox 63"/>
          <p:cNvSpPr txBox="1"/>
          <p:nvPr/>
        </p:nvSpPr>
        <p:spPr>
          <a:xfrm>
            <a:off x="7870918" y="670283"/>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+NEM</a:t>
            </a:r>
            <a:endParaRPr lang="en-GB" sz="1400" dirty="0"/>
          </a:p>
        </p:txBody>
      </p:sp>
      <p:cxnSp>
        <p:nvCxnSpPr>
          <p:cNvPr id="47" name="Straight Connector 46"/>
          <p:cNvCxnSpPr/>
          <p:nvPr/>
        </p:nvCxnSpPr>
        <p:spPr>
          <a:xfrm flipH="1">
            <a:off x="7716984" y="978060"/>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130797" y="1789873"/>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130797" y="1898491"/>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130797" y="2009326"/>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130797" y="215867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130797" y="2394481"/>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130797" y="2582350"/>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130797" y="2883929"/>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0797" y="3242379"/>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75160" y="1371967"/>
            <a:ext cx="388248" cy="246221"/>
          </a:xfrm>
          <a:prstGeom prst="rect">
            <a:avLst/>
          </a:prstGeom>
          <a:noFill/>
        </p:spPr>
        <p:txBody>
          <a:bodyPr wrap="none" rtlCol="0">
            <a:spAutoFit/>
          </a:bodyPr>
          <a:lstStyle/>
          <a:p>
            <a:r>
              <a:rPr lang="en-GB" sz="1000" b="1" dirty="0" err="1" smtClean="0"/>
              <a:t>kDa</a:t>
            </a:r>
            <a:endParaRPr lang="en-GB" sz="1000" b="1" dirty="0"/>
          </a:p>
        </p:txBody>
      </p:sp>
      <p:sp>
        <p:nvSpPr>
          <p:cNvPr id="57" name="TextBox 56"/>
          <p:cNvSpPr txBox="1"/>
          <p:nvPr/>
        </p:nvSpPr>
        <p:spPr>
          <a:xfrm>
            <a:off x="1841332" y="1687975"/>
            <a:ext cx="338554" cy="215444"/>
          </a:xfrm>
          <a:prstGeom prst="rect">
            <a:avLst/>
          </a:prstGeom>
          <a:noFill/>
        </p:spPr>
        <p:txBody>
          <a:bodyPr wrap="none" rtlCol="0">
            <a:spAutoFit/>
          </a:bodyPr>
          <a:lstStyle/>
          <a:p>
            <a:r>
              <a:rPr lang="en-GB" sz="800" b="1" dirty="0" smtClean="0"/>
              <a:t>300</a:t>
            </a:r>
            <a:endParaRPr lang="en-GB" sz="800" b="1" dirty="0"/>
          </a:p>
        </p:txBody>
      </p:sp>
      <p:sp>
        <p:nvSpPr>
          <p:cNvPr id="58" name="TextBox 57"/>
          <p:cNvSpPr txBox="1"/>
          <p:nvPr/>
        </p:nvSpPr>
        <p:spPr>
          <a:xfrm>
            <a:off x="1841332" y="1790769"/>
            <a:ext cx="338554" cy="215444"/>
          </a:xfrm>
          <a:prstGeom prst="rect">
            <a:avLst/>
          </a:prstGeom>
          <a:noFill/>
        </p:spPr>
        <p:txBody>
          <a:bodyPr wrap="none" rtlCol="0">
            <a:spAutoFit/>
          </a:bodyPr>
          <a:lstStyle/>
          <a:p>
            <a:r>
              <a:rPr lang="en-GB" sz="800" b="1" dirty="0" smtClean="0"/>
              <a:t>250</a:t>
            </a:r>
            <a:endParaRPr lang="en-GB" sz="800" b="1" dirty="0"/>
          </a:p>
        </p:txBody>
      </p:sp>
      <p:sp>
        <p:nvSpPr>
          <p:cNvPr id="59" name="TextBox 58"/>
          <p:cNvSpPr txBox="1"/>
          <p:nvPr/>
        </p:nvSpPr>
        <p:spPr>
          <a:xfrm>
            <a:off x="1892628" y="2474628"/>
            <a:ext cx="287258" cy="215444"/>
          </a:xfrm>
          <a:prstGeom prst="rect">
            <a:avLst/>
          </a:prstGeom>
          <a:noFill/>
        </p:spPr>
        <p:txBody>
          <a:bodyPr wrap="none" rtlCol="0">
            <a:spAutoFit/>
          </a:bodyPr>
          <a:lstStyle/>
          <a:p>
            <a:r>
              <a:rPr lang="en-GB" sz="800" b="1" dirty="0" smtClean="0"/>
              <a:t>70</a:t>
            </a:r>
            <a:endParaRPr lang="en-GB" sz="800" b="1" dirty="0"/>
          </a:p>
        </p:txBody>
      </p:sp>
      <p:sp>
        <p:nvSpPr>
          <p:cNvPr id="60" name="TextBox 59"/>
          <p:cNvSpPr txBox="1"/>
          <p:nvPr/>
        </p:nvSpPr>
        <p:spPr>
          <a:xfrm>
            <a:off x="1841332" y="1901604"/>
            <a:ext cx="338554" cy="215444"/>
          </a:xfrm>
          <a:prstGeom prst="rect">
            <a:avLst/>
          </a:prstGeom>
          <a:noFill/>
        </p:spPr>
        <p:txBody>
          <a:bodyPr wrap="none" rtlCol="0">
            <a:spAutoFit/>
          </a:bodyPr>
          <a:lstStyle/>
          <a:p>
            <a:r>
              <a:rPr lang="en-GB" sz="800" b="1" dirty="0" smtClean="0"/>
              <a:t>180</a:t>
            </a:r>
            <a:endParaRPr lang="en-GB" sz="800" b="1" dirty="0"/>
          </a:p>
        </p:txBody>
      </p:sp>
      <p:sp>
        <p:nvSpPr>
          <p:cNvPr id="61" name="TextBox 60"/>
          <p:cNvSpPr txBox="1"/>
          <p:nvPr/>
        </p:nvSpPr>
        <p:spPr>
          <a:xfrm>
            <a:off x="1841332" y="2050955"/>
            <a:ext cx="338554" cy="215444"/>
          </a:xfrm>
          <a:prstGeom prst="rect">
            <a:avLst/>
          </a:prstGeom>
          <a:noFill/>
        </p:spPr>
        <p:txBody>
          <a:bodyPr wrap="none" rtlCol="0">
            <a:spAutoFit/>
          </a:bodyPr>
          <a:lstStyle/>
          <a:p>
            <a:r>
              <a:rPr lang="en-GB" sz="800" b="1" dirty="0" smtClean="0"/>
              <a:t>130</a:t>
            </a:r>
            <a:endParaRPr lang="en-GB" sz="800" b="1" dirty="0"/>
          </a:p>
        </p:txBody>
      </p:sp>
      <p:sp>
        <p:nvSpPr>
          <p:cNvPr id="62" name="TextBox 61"/>
          <p:cNvSpPr txBox="1"/>
          <p:nvPr/>
        </p:nvSpPr>
        <p:spPr>
          <a:xfrm>
            <a:off x="1841332" y="2286759"/>
            <a:ext cx="338554" cy="215444"/>
          </a:xfrm>
          <a:prstGeom prst="rect">
            <a:avLst/>
          </a:prstGeom>
          <a:noFill/>
        </p:spPr>
        <p:txBody>
          <a:bodyPr wrap="none" rtlCol="0">
            <a:spAutoFit/>
          </a:bodyPr>
          <a:lstStyle/>
          <a:p>
            <a:r>
              <a:rPr lang="en-GB" sz="800" b="1" dirty="0" smtClean="0"/>
              <a:t>100</a:t>
            </a:r>
            <a:endParaRPr lang="en-GB" sz="800" b="1" dirty="0"/>
          </a:p>
        </p:txBody>
      </p:sp>
      <p:sp>
        <p:nvSpPr>
          <p:cNvPr id="63" name="TextBox 62"/>
          <p:cNvSpPr txBox="1"/>
          <p:nvPr/>
        </p:nvSpPr>
        <p:spPr>
          <a:xfrm>
            <a:off x="1886510" y="2776207"/>
            <a:ext cx="287258" cy="215444"/>
          </a:xfrm>
          <a:prstGeom prst="rect">
            <a:avLst/>
          </a:prstGeom>
          <a:noFill/>
        </p:spPr>
        <p:txBody>
          <a:bodyPr wrap="none" rtlCol="0">
            <a:spAutoFit/>
          </a:bodyPr>
          <a:lstStyle/>
          <a:p>
            <a:r>
              <a:rPr lang="en-GB" sz="800" b="1" dirty="0" smtClean="0"/>
              <a:t>50</a:t>
            </a:r>
            <a:endParaRPr lang="en-GB" sz="800" b="1" dirty="0"/>
          </a:p>
        </p:txBody>
      </p:sp>
      <p:sp>
        <p:nvSpPr>
          <p:cNvPr id="64" name="TextBox 63"/>
          <p:cNvSpPr txBox="1"/>
          <p:nvPr/>
        </p:nvSpPr>
        <p:spPr>
          <a:xfrm>
            <a:off x="1892628" y="3134657"/>
            <a:ext cx="287258" cy="215444"/>
          </a:xfrm>
          <a:prstGeom prst="rect">
            <a:avLst/>
          </a:prstGeom>
          <a:noFill/>
        </p:spPr>
        <p:txBody>
          <a:bodyPr wrap="none" rtlCol="0">
            <a:spAutoFit/>
          </a:bodyPr>
          <a:lstStyle/>
          <a:p>
            <a:r>
              <a:rPr lang="en-GB" sz="800" b="1" dirty="0" smtClean="0"/>
              <a:t>40</a:t>
            </a:r>
            <a:endParaRPr lang="en-GB" sz="800" b="1" dirty="0"/>
          </a:p>
        </p:txBody>
      </p:sp>
      <p:cxnSp>
        <p:nvCxnSpPr>
          <p:cNvPr id="66" name="Straight Connector 65"/>
          <p:cNvCxnSpPr/>
          <p:nvPr/>
        </p:nvCxnSpPr>
        <p:spPr>
          <a:xfrm>
            <a:off x="7108166" y="1826851"/>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08166" y="190443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08166" y="2020533"/>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785633" y="1416709"/>
            <a:ext cx="388248" cy="246221"/>
          </a:xfrm>
          <a:prstGeom prst="rect">
            <a:avLst/>
          </a:prstGeom>
          <a:noFill/>
        </p:spPr>
        <p:txBody>
          <a:bodyPr wrap="none" rtlCol="0">
            <a:spAutoFit/>
          </a:bodyPr>
          <a:lstStyle/>
          <a:p>
            <a:r>
              <a:rPr lang="en-GB" sz="1000" b="1" dirty="0" err="1" smtClean="0"/>
              <a:t>kDa</a:t>
            </a:r>
            <a:endParaRPr lang="en-GB" sz="1000" b="1" dirty="0"/>
          </a:p>
        </p:txBody>
      </p:sp>
      <p:sp>
        <p:nvSpPr>
          <p:cNvPr id="71" name="TextBox 70"/>
          <p:cNvSpPr txBox="1"/>
          <p:nvPr/>
        </p:nvSpPr>
        <p:spPr>
          <a:xfrm>
            <a:off x="6835327" y="1719129"/>
            <a:ext cx="338554" cy="215444"/>
          </a:xfrm>
          <a:prstGeom prst="rect">
            <a:avLst/>
          </a:prstGeom>
          <a:noFill/>
        </p:spPr>
        <p:txBody>
          <a:bodyPr wrap="none" rtlCol="0">
            <a:spAutoFit/>
          </a:bodyPr>
          <a:lstStyle/>
          <a:p>
            <a:r>
              <a:rPr lang="en-GB" sz="800" b="1" dirty="0" smtClean="0"/>
              <a:t>250</a:t>
            </a:r>
            <a:endParaRPr lang="en-GB" sz="800" b="1" dirty="0"/>
          </a:p>
        </p:txBody>
      </p:sp>
      <p:sp>
        <p:nvSpPr>
          <p:cNvPr id="72" name="TextBox 71"/>
          <p:cNvSpPr txBox="1"/>
          <p:nvPr/>
        </p:nvSpPr>
        <p:spPr>
          <a:xfrm>
            <a:off x="6835327" y="1796712"/>
            <a:ext cx="338554" cy="215444"/>
          </a:xfrm>
          <a:prstGeom prst="rect">
            <a:avLst/>
          </a:prstGeom>
          <a:noFill/>
        </p:spPr>
        <p:txBody>
          <a:bodyPr wrap="none" rtlCol="0">
            <a:spAutoFit/>
          </a:bodyPr>
          <a:lstStyle/>
          <a:p>
            <a:r>
              <a:rPr lang="en-GB" sz="800" b="1" dirty="0" smtClean="0"/>
              <a:t>180</a:t>
            </a:r>
            <a:endParaRPr lang="en-GB" sz="800" b="1" dirty="0"/>
          </a:p>
        </p:txBody>
      </p:sp>
      <p:sp>
        <p:nvSpPr>
          <p:cNvPr id="73" name="TextBox 72"/>
          <p:cNvSpPr txBox="1"/>
          <p:nvPr/>
        </p:nvSpPr>
        <p:spPr>
          <a:xfrm>
            <a:off x="6835327" y="1912811"/>
            <a:ext cx="338554" cy="215444"/>
          </a:xfrm>
          <a:prstGeom prst="rect">
            <a:avLst/>
          </a:prstGeom>
          <a:noFill/>
        </p:spPr>
        <p:txBody>
          <a:bodyPr wrap="none" rtlCol="0">
            <a:spAutoFit/>
          </a:bodyPr>
          <a:lstStyle/>
          <a:p>
            <a:r>
              <a:rPr lang="en-GB" sz="800" b="1" dirty="0" smtClean="0"/>
              <a:t>130</a:t>
            </a:r>
            <a:endParaRPr lang="en-GB" sz="800" b="1" dirty="0"/>
          </a:p>
        </p:txBody>
      </p:sp>
      <p:cxnSp>
        <p:nvCxnSpPr>
          <p:cNvPr id="74" name="Straight Connector 73"/>
          <p:cNvCxnSpPr/>
          <p:nvPr/>
        </p:nvCxnSpPr>
        <p:spPr>
          <a:xfrm>
            <a:off x="7108166" y="2197872"/>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835327" y="2090150"/>
            <a:ext cx="338554" cy="215444"/>
          </a:xfrm>
          <a:prstGeom prst="rect">
            <a:avLst/>
          </a:prstGeom>
          <a:noFill/>
        </p:spPr>
        <p:txBody>
          <a:bodyPr wrap="none" rtlCol="0">
            <a:spAutoFit/>
          </a:bodyPr>
          <a:lstStyle/>
          <a:p>
            <a:r>
              <a:rPr lang="en-GB" sz="800" b="1" dirty="0" smtClean="0"/>
              <a:t>100</a:t>
            </a:r>
            <a:endParaRPr lang="en-GB" sz="800" b="1" dirty="0"/>
          </a:p>
        </p:txBody>
      </p:sp>
      <p:sp>
        <p:nvSpPr>
          <p:cNvPr id="76" name="Rectangle 75"/>
          <p:cNvSpPr/>
          <p:nvPr/>
        </p:nvSpPr>
        <p:spPr>
          <a:xfrm>
            <a:off x="2324170" y="1730860"/>
            <a:ext cx="1765691" cy="3973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7257694" y="1709066"/>
            <a:ext cx="1803179" cy="3973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 name="Picture 77"/>
          <p:cNvPicPr>
            <a:picLocks noChangeAspect="1"/>
          </p:cNvPicPr>
          <p:nvPr/>
        </p:nvPicPr>
        <p:blipFill rotWithShape="1">
          <a:blip r:embed="rId4" cstate="print">
            <a:extLst>
              <a:ext uri="{28A0092B-C50C-407E-A947-70E740481C1C}">
                <a14:useLocalDpi xmlns:a14="http://schemas.microsoft.com/office/drawing/2010/main" val="0"/>
              </a:ext>
            </a:extLst>
          </a:blip>
          <a:srcRect r="49537" b="81855"/>
          <a:stretch/>
        </p:blipFill>
        <p:spPr>
          <a:xfrm>
            <a:off x="10025048" y="5426345"/>
            <a:ext cx="1080316" cy="254393"/>
          </a:xfrm>
          <a:prstGeom prst="rect">
            <a:avLst/>
          </a:prstGeom>
          <a:solidFill>
            <a:schemeClr val="tx1"/>
          </a:solidFill>
          <a:ln>
            <a:solidFill>
              <a:schemeClr val="tx1"/>
            </a:solidFill>
          </a:ln>
        </p:spPr>
      </p:pic>
      <p:pic>
        <p:nvPicPr>
          <p:cNvPr id="79" name="Picture 78"/>
          <p:cNvPicPr>
            <a:picLocks noChangeAspect="1"/>
          </p:cNvPicPr>
          <p:nvPr/>
        </p:nvPicPr>
        <p:blipFill rotWithShape="1">
          <a:blip r:embed="rId5" cstate="print">
            <a:extLst>
              <a:ext uri="{28A0092B-C50C-407E-A947-70E740481C1C}">
                <a14:useLocalDpi xmlns:a14="http://schemas.microsoft.com/office/drawing/2010/main" val="0"/>
              </a:ext>
            </a:extLst>
          </a:blip>
          <a:srcRect l="2064" b="55387"/>
          <a:stretch/>
        </p:blipFill>
        <p:spPr>
          <a:xfrm>
            <a:off x="10036747" y="5758221"/>
            <a:ext cx="1078439" cy="244530"/>
          </a:xfrm>
          <a:prstGeom prst="rect">
            <a:avLst/>
          </a:prstGeom>
          <a:solidFill>
            <a:schemeClr val="tx1"/>
          </a:solidFill>
          <a:ln>
            <a:solidFill>
              <a:schemeClr val="tx1"/>
            </a:solidFill>
          </a:ln>
        </p:spPr>
      </p:pic>
      <p:sp>
        <p:nvSpPr>
          <p:cNvPr id="80" name="TextBox 30"/>
          <p:cNvSpPr txBox="1"/>
          <p:nvPr/>
        </p:nvSpPr>
        <p:spPr>
          <a:xfrm rot="18240000">
            <a:off x="10220600" y="5165319"/>
            <a:ext cx="490116"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81" name="TextBox 31"/>
          <p:cNvSpPr txBox="1"/>
          <p:nvPr/>
        </p:nvSpPr>
        <p:spPr>
          <a:xfrm rot="18240000">
            <a:off x="10493409" y="5207638"/>
            <a:ext cx="40547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82" name="TextBox 32"/>
          <p:cNvSpPr txBox="1"/>
          <p:nvPr/>
        </p:nvSpPr>
        <p:spPr>
          <a:xfrm rot="18240000">
            <a:off x="10664116" y="5147852"/>
            <a:ext cx="52504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ZMYM3</a:t>
            </a:r>
            <a:endParaRPr lang="en-GB" sz="700" b="1" dirty="0">
              <a:latin typeface="Arial" panose="020B0604020202020204" pitchFamily="34" charset="0"/>
              <a:cs typeface="Arial" panose="020B0604020202020204" pitchFamily="34" charset="0"/>
            </a:endParaRPr>
          </a:p>
        </p:txBody>
      </p:sp>
      <p:sp>
        <p:nvSpPr>
          <p:cNvPr id="83" name="TextBox 40"/>
          <p:cNvSpPr txBox="1"/>
          <p:nvPr/>
        </p:nvSpPr>
        <p:spPr>
          <a:xfrm>
            <a:off x="11223025" y="5479826"/>
            <a:ext cx="664255"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700" b="1" dirty="0" smtClean="0">
                <a:latin typeface="Arial" panose="020B0604020202020204" pitchFamily="34" charset="0"/>
                <a:cs typeface="Arial" panose="020B0604020202020204" pitchFamily="34" charset="0"/>
              </a:rPr>
              <a:t>α</a:t>
            </a:r>
            <a:r>
              <a:rPr lang="en-GB" sz="700" b="1" dirty="0" smtClean="0">
                <a:latin typeface="Arial" panose="020B0604020202020204" pitchFamily="34" charset="0"/>
                <a:cs typeface="Arial" panose="020B0604020202020204" pitchFamily="34" charset="0"/>
              </a:rPr>
              <a:t>ZMYM3</a:t>
            </a:r>
            <a:endParaRPr lang="en-GB" sz="700" b="1" dirty="0">
              <a:latin typeface="Arial" panose="020B0604020202020204" pitchFamily="34" charset="0"/>
              <a:cs typeface="Arial" panose="020B0604020202020204" pitchFamily="34" charset="0"/>
            </a:endParaRPr>
          </a:p>
        </p:txBody>
      </p:sp>
      <p:sp>
        <p:nvSpPr>
          <p:cNvPr id="84" name="TextBox 42"/>
          <p:cNvSpPr txBox="1"/>
          <p:nvPr/>
        </p:nvSpPr>
        <p:spPr>
          <a:xfrm>
            <a:off x="11235291" y="5794320"/>
            <a:ext cx="58651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700" b="1" dirty="0" smtClean="0">
                <a:latin typeface="Arial" panose="020B0604020202020204" pitchFamily="34" charset="0"/>
                <a:cs typeface="Arial" panose="020B0604020202020204" pitchFamily="34" charset="0"/>
              </a:rPr>
              <a:t>α</a:t>
            </a:r>
            <a:r>
              <a:rPr lang="en-GB" sz="700" b="1" dirty="0" smtClean="0">
                <a:latin typeface="Arial" panose="020B0604020202020204" pitchFamily="34" charset="0"/>
                <a:cs typeface="Arial" panose="020B0604020202020204" pitchFamily="34" charset="0"/>
              </a:rPr>
              <a:t>ADNP</a:t>
            </a:r>
            <a:endParaRPr lang="en-GB" sz="700" b="1" dirty="0">
              <a:latin typeface="Arial" panose="020B0604020202020204" pitchFamily="34" charset="0"/>
              <a:cs typeface="Arial" panose="020B0604020202020204" pitchFamily="34" charset="0"/>
            </a:endParaRPr>
          </a:p>
        </p:txBody>
      </p:sp>
      <p:sp>
        <p:nvSpPr>
          <p:cNvPr id="85" name="Rectangle 84"/>
          <p:cNvSpPr>
            <a:spLocks noChangeAspect="1" noChangeArrowheads="1"/>
          </p:cNvSpPr>
          <p:nvPr/>
        </p:nvSpPr>
        <p:spPr bwMode="auto">
          <a:xfrm>
            <a:off x="9681476" y="4987028"/>
            <a:ext cx="102592" cy="169277"/>
          </a:xfrm>
          <a:prstGeom prst="rect">
            <a:avLst/>
          </a:prstGeom>
          <a:noFill/>
          <a:ln w="9525">
            <a:noFill/>
            <a:miter lim="800000"/>
            <a:headEnd/>
            <a:tailEnd/>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solidFill>
                  <a:srgbClr val="000000"/>
                </a:solidFill>
                <a:latin typeface="Arial" pitchFamily="34" charset="0"/>
                <a:cs typeface="Arial" pitchFamily="34" charset="0"/>
              </a:rPr>
              <a:t>B</a:t>
            </a:r>
            <a:endParaRPr lang="en-GB" sz="1100" b="1" dirty="0">
              <a:latin typeface="Arial" pitchFamily="34" charset="0"/>
              <a:cs typeface="Arial" pitchFamily="34" charset="0"/>
            </a:endParaRPr>
          </a:p>
        </p:txBody>
      </p:sp>
      <p:sp>
        <p:nvSpPr>
          <p:cNvPr id="86" name="Rectangle 85"/>
          <p:cNvSpPr/>
          <p:nvPr/>
        </p:nvSpPr>
        <p:spPr>
          <a:xfrm>
            <a:off x="9994997" y="5223606"/>
            <a:ext cx="269626" cy="21544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M</a:t>
            </a:r>
            <a:endParaRPr lang="en-GB" dirty="0"/>
          </a:p>
        </p:txBody>
      </p:sp>
      <p:cxnSp>
        <p:nvCxnSpPr>
          <p:cNvPr id="87" name="Straight Arrow Connector 86"/>
          <p:cNvCxnSpPr/>
          <p:nvPr/>
        </p:nvCxnSpPr>
        <p:spPr>
          <a:xfrm flipH="1">
            <a:off x="11133929" y="5587506"/>
            <a:ext cx="134635" cy="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11161039" y="5898516"/>
            <a:ext cx="134635" cy="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9" name="TextBox 24"/>
          <p:cNvSpPr txBox="1"/>
          <p:nvPr/>
        </p:nvSpPr>
        <p:spPr>
          <a:xfrm>
            <a:off x="9740288" y="5450991"/>
            <a:ext cx="48604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250-</a:t>
            </a:r>
            <a:endParaRPr lang="en-GB" sz="700" b="1" dirty="0">
              <a:latin typeface="Arial" panose="020B0604020202020204" pitchFamily="34" charset="0"/>
              <a:cs typeface="Arial" panose="020B0604020202020204" pitchFamily="34" charset="0"/>
            </a:endParaRPr>
          </a:p>
        </p:txBody>
      </p:sp>
      <p:sp>
        <p:nvSpPr>
          <p:cNvPr id="90" name="TextBox 24"/>
          <p:cNvSpPr txBox="1"/>
          <p:nvPr/>
        </p:nvSpPr>
        <p:spPr>
          <a:xfrm>
            <a:off x="9740288" y="5531679"/>
            <a:ext cx="48604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sp>
        <p:nvSpPr>
          <p:cNvPr id="91" name="TextBox 24"/>
          <p:cNvSpPr txBox="1"/>
          <p:nvPr/>
        </p:nvSpPr>
        <p:spPr>
          <a:xfrm>
            <a:off x="9740288" y="5774597"/>
            <a:ext cx="48604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sp>
        <p:nvSpPr>
          <p:cNvPr id="92" name="TextBox 24"/>
          <p:cNvSpPr txBox="1"/>
          <p:nvPr/>
        </p:nvSpPr>
        <p:spPr>
          <a:xfrm>
            <a:off x="9740288" y="5855285"/>
            <a:ext cx="48604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130-</a:t>
            </a:r>
            <a:endParaRPr lang="en-GB" sz="700" b="1" dirty="0">
              <a:latin typeface="Arial" panose="020B0604020202020204" pitchFamily="34" charset="0"/>
              <a:cs typeface="Arial" panose="020B0604020202020204" pitchFamily="34" charset="0"/>
            </a:endParaRPr>
          </a:p>
        </p:txBody>
      </p:sp>
      <p:sp>
        <p:nvSpPr>
          <p:cNvPr id="5" name="Rectangle 4"/>
          <p:cNvSpPr/>
          <p:nvPr/>
        </p:nvSpPr>
        <p:spPr>
          <a:xfrm>
            <a:off x="9626137" y="4838007"/>
            <a:ext cx="2195665" cy="14547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153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9"/>
          <p:cNvSpPr txBox="1"/>
          <p:nvPr/>
        </p:nvSpPr>
        <p:spPr>
          <a:xfrm>
            <a:off x="503425" y="5623025"/>
            <a:ext cx="7866611"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smtClean="0"/>
              <a:t>Source data for </a:t>
            </a:r>
            <a:r>
              <a:rPr lang="en-GB" sz="1000" b="1" dirty="0">
                <a:latin typeface="Times New Roman" panose="02020603050405020304" pitchFamily="18" charset="0"/>
                <a:ea typeface="Times New Roman" panose="02020603050405020304" pitchFamily="18" charset="0"/>
              </a:rPr>
              <a:t>Figure 1-figure supplement 1C</a:t>
            </a:r>
            <a:r>
              <a:rPr lang="en-GB" sz="1000" dirty="0" smtClean="0"/>
              <a:t>. </a:t>
            </a:r>
            <a:r>
              <a:rPr lang="en-GB" sz="1000" dirty="0"/>
              <a:t>Raw unedited images of </a:t>
            </a:r>
            <a:r>
              <a:rPr lang="en-GB" sz="1000" dirty="0" smtClean="0"/>
              <a:t>Western </a:t>
            </a:r>
            <a:r>
              <a:rPr lang="en-GB" sz="1000" dirty="0"/>
              <a:t>blot of ADNP expression in U2OS cells following treatment with </a:t>
            </a:r>
            <a:r>
              <a:rPr lang="en-GB" sz="1000" dirty="0" err="1"/>
              <a:t>siADNP</a:t>
            </a:r>
            <a:r>
              <a:rPr lang="en-GB" sz="1000" dirty="0"/>
              <a:t> or a non-targeting (NT) siRNA (top). </a:t>
            </a:r>
            <a:r>
              <a:rPr lang="el-GR" sz="1000" dirty="0" smtClean="0"/>
              <a:t>α</a:t>
            </a:r>
            <a:r>
              <a:rPr lang="en-GB" sz="1000" dirty="0" smtClean="0"/>
              <a:t>Tubulin </a:t>
            </a:r>
            <a:r>
              <a:rPr lang="en-GB" sz="1000" dirty="0"/>
              <a:t>was used as a loading control (bottom). Molecular weight markers (M) are shown</a:t>
            </a:r>
            <a:r>
              <a:rPr lang="en-GB" sz="1000" b="1" dirty="0"/>
              <a:t>. </a:t>
            </a:r>
            <a:r>
              <a:rPr lang="en-GB" sz="1000" dirty="0" smtClean="0"/>
              <a:t>The regions used for creating the final figure are boxed. Molecular weight marker sizes (</a:t>
            </a:r>
            <a:r>
              <a:rPr lang="en-GB" sz="1000" dirty="0" err="1" smtClean="0"/>
              <a:t>kDa</a:t>
            </a:r>
            <a:r>
              <a:rPr lang="en-GB" sz="1000" dirty="0" smtClean="0"/>
              <a:t>) are shown on the right.</a:t>
            </a:r>
            <a:endParaRPr lang="en-GB" sz="1000" u="sng" dirty="0"/>
          </a:p>
        </p:txBody>
      </p:sp>
      <p:sp>
        <p:nvSpPr>
          <p:cNvPr id="17" name="TextBox 57"/>
          <p:cNvSpPr txBox="1"/>
          <p:nvPr/>
        </p:nvSpPr>
        <p:spPr>
          <a:xfrm>
            <a:off x="2042902" y="1634833"/>
            <a:ext cx="61717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100" b="1" dirty="0" smtClean="0"/>
              <a:t>α</a:t>
            </a:r>
            <a:r>
              <a:rPr lang="en-GB" sz="1100" b="1" dirty="0" smtClean="0"/>
              <a:t>ADNP</a:t>
            </a:r>
            <a:endParaRPr lang="en-GB" sz="1100" b="1" dirty="0"/>
          </a:p>
        </p:txBody>
      </p:sp>
      <p:sp>
        <p:nvSpPr>
          <p:cNvPr id="99" name="TextBox 57"/>
          <p:cNvSpPr txBox="1"/>
          <p:nvPr/>
        </p:nvSpPr>
        <p:spPr>
          <a:xfrm>
            <a:off x="2030295" y="2637990"/>
            <a:ext cx="62977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100" b="1" dirty="0" smtClean="0"/>
              <a:t>α</a:t>
            </a:r>
            <a:r>
              <a:rPr lang="en-GB" sz="1100" b="1" dirty="0" err="1" smtClean="0"/>
              <a:t>Tublin</a:t>
            </a:r>
            <a:endParaRPr lang="en-GB" sz="11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2308" y="1329571"/>
            <a:ext cx="3060192" cy="2164080"/>
          </a:xfrm>
          <a:prstGeom prst="rect">
            <a:avLst/>
          </a:prstGeom>
        </p:spPr>
      </p:pic>
      <p:cxnSp>
        <p:nvCxnSpPr>
          <p:cNvPr id="100" name="Straight Connector 99"/>
          <p:cNvCxnSpPr/>
          <p:nvPr/>
        </p:nvCxnSpPr>
        <p:spPr>
          <a:xfrm>
            <a:off x="5685693" y="148965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685693" y="1598272"/>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685693" y="1742359"/>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685693" y="1883399"/>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685693" y="221063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685693" y="2523198"/>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685693" y="2824783"/>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685693" y="3149982"/>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704124" y="1013559"/>
            <a:ext cx="388248" cy="246221"/>
          </a:xfrm>
          <a:prstGeom prst="rect">
            <a:avLst/>
          </a:prstGeom>
          <a:noFill/>
        </p:spPr>
        <p:txBody>
          <a:bodyPr wrap="none" rtlCol="0">
            <a:spAutoFit/>
          </a:bodyPr>
          <a:lstStyle/>
          <a:p>
            <a:r>
              <a:rPr lang="en-GB" sz="1000" b="1" dirty="0" err="1" smtClean="0"/>
              <a:t>kDa</a:t>
            </a:r>
            <a:endParaRPr lang="en-GB" sz="1000" b="1" dirty="0"/>
          </a:p>
        </p:txBody>
      </p:sp>
      <p:sp>
        <p:nvSpPr>
          <p:cNvPr id="109" name="TextBox 108"/>
          <p:cNvSpPr txBox="1"/>
          <p:nvPr/>
        </p:nvSpPr>
        <p:spPr>
          <a:xfrm>
            <a:off x="5770296" y="1379445"/>
            <a:ext cx="338554" cy="215444"/>
          </a:xfrm>
          <a:prstGeom prst="rect">
            <a:avLst/>
          </a:prstGeom>
          <a:noFill/>
        </p:spPr>
        <p:txBody>
          <a:bodyPr wrap="none" rtlCol="0">
            <a:spAutoFit/>
          </a:bodyPr>
          <a:lstStyle/>
          <a:p>
            <a:r>
              <a:rPr lang="en-GB" sz="800" b="1" dirty="0" smtClean="0"/>
              <a:t>300</a:t>
            </a:r>
            <a:endParaRPr lang="en-GB" sz="800" b="1" dirty="0"/>
          </a:p>
        </p:txBody>
      </p:sp>
      <p:sp>
        <p:nvSpPr>
          <p:cNvPr id="110" name="TextBox 109"/>
          <p:cNvSpPr txBox="1"/>
          <p:nvPr/>
        </p:nvSpPr>
        <p:spPr>
          <a:xfrm>
            <a:off x="5770296" y="1482239"/>
            <a:ext cx="338554" cy="215444"/>
          </a:xfrm>
          <a:prstGeom prst="rect">
            <a:avLst/>
          </a:prstGeom>
          <a:noFill/>
        </p:spPr>
        <p:txBody>
          <a:bodyPr wrap="none" rtlCol="0">
            <a:spAutoFit/>
          </a:bodyPr>
          <a:lstStyle/>
          <a:p>
            <a:r>
              <a:rPr lang="en-GB" sz="800" b="1" dirty="0" smtClean="0"/>
              <a:t>250</a:t>
            </a:r>
            <a:endParaRPr lang="en-GB" sz="800" b="1" dirty="0"/>
          </a:p>
        </p:txBody>
      </p:sp>
      <p:sp>
        <p:nvSpPr>
          <p:cNvPr id="111" name="TextBox 110"/>
          <p:cNvSpPr txBox="1"/>
          <p:nvPr/>
        </p:nvSpPr>
        <p:spPr>
          <a:xfrm>
            <a:off x="5770296" y="2415476"/>
            <a:ext cx="287258" cy="215444"/>
          </a:xfrm>
          <a:prstGeom prst="rect">
            <a:avLst/>
          </a:prstGeom>
          <a:noFill/>
        </p:spPr>
        <p:txBody>
          <a:bodyPr wrap="none" rtlCol="0">
            <a:spAutoFit/>
          </a:bodyPr>
          <a:lstStyle/>
          <a:p>
            <a:r>
              <a:rPr lang="en-GB" sz="800" b="1" dirty="0" smtClean="0"/>
              <a:t>70</a:t>
            </a:r>
            <a:endParaRPr lang="en-GB" sz="800" b="1" dirty="0"/>
          </a:p>
        </p:txBody>
      </p:sp>
      <p:sp>
        <p:nvSpPr>
          <p:cNvPr id="112" name="TextBox 111"/>
          <p:cNvSpPr txBox="1"/>
          <p:nvPr/>
        </p:nvSpPr>
        <p:spPr>
          <a:xfrm>
            <a:off x="5770296" y="1626326"/>
            <a:ext cx="338554" cy="215444"/>
          </a:xfrm>
          <a:prstGeom prst="rect">
            <a:avLst/>
          </a:prstGeom>
          <a:noFill/>
        </p:spPr>
        <p:txBody>
          <a:bodyPr wrap="none" rtlCol="0">
            <a:spAutoFit/>
          </a:bodyPr>
          <a:lstStyle/>
          <a:p>
            <a:r>
              <a:rPr lang="en-GB" sz="800" b="1" dirty="0" smtClean="0"/>
              <a:t>180</a:t>
            </a:r>
            <a:endParaRPr lang="en-GB" sz="800" b="1" dirty="0"/>
          </a:p>
        </p:txBody>
      </p:sp>
      <p:sp>
        <p:nvSpPr>
          <p:cNvPr id="113" name="TextBox 112"/>
          <p:cNvSpPr txBox="1"/>
          <p:nvPr/>
        </p:nvSpPr>
        <p:spPr>
          <a:xfrm>
            <a:off x="5770296" y="1775677"/>
            <a:ext cx="338554" cy="215444"/>
          </a:xfrm>
          <a:prstGeom prst="rect">
            <a:avLst/>
          </a:prstGeom>
          <a:noFill/>
        </p:spPr>
        <p:txBody>
          <a:bodyPr wrap="none" rtlCol="0">
            <a:spAutoFit/>
          </a:bodyPr>
          <a:lstStyle/>
          <a:p>
            <a:r>
              <a:rPr lang="en-GB" sz="800" b="1" dirty="0" smtClean="0"/>
              <a:t>130</a:t>
            </a:r>
            <a:endParaRPr lang="en-GB" sz="800" b="1" dirty="0"/>
          </a:p>
        </p:txBody>
      </p:sp>
      <p:sp>
        <p:nvSpPr>
          <p:cNvPr id="114" name="TextBox 113"/>
          <p:cNvSpPr txBox="1"/>
          <p:nvPr/>
        </p:nvSpPr>
        <p:spPr>
          <a:xfrm>
            <a:off x="5770296" y="2102915"/>
            <a:ext cx="338554" cy="215444"/>
          </a:xfrm>
          <a:prstGeom prst="rect">
            <a:avLst/>
          </a:prstGeom>
          <a:noFill/>
        </p:spPr>
        <p:txBody>
          <a:bodyPr wrap="none" rtlCol="0">
            <a:spAutoFit/>
          </a:bodyPr>
          <a:lstStyle/>
          <a:p>
            <a:r>
              <a:rPr lang="en-GB" sz="800" b="1" dirty="0" smtClean="0"/>
              <a:t>100</a:t>
            </a:r>
            <a:endParaRPr lang="en-GB" sz="800" b="1" dirty="0"/>
          </a:p>
        </p:txBody>
      </p:sp>
      <p:sp>
        <p:nvSpPr>
          <p:cNvPr id="115" name="TextBox 114"/>
          <p:cNvSpPr txBox="1"/>
          <p:nvPr/>
        </p:nvSpPr>
        <p:spPr>
          <a:xfrm>
            <a:off x="5770296" y="2717061"/>
            <a:ext cx="287258" cy="215444"/>
          </a:xfrm>
          <a:prstGeom prst="rect">
            <a:avLst/>
          </a:prstGeom>
          <a:noFill/>
        </p:spPr>
        <p:txBody>
          <a:bodyPr wrap="none" rtlCol="0">
            <a:spAutoFit/>
          </a:bodyPr>
          <a:lstStyle/>
          <a:p>
            <a:r>
              <a:rPr lang="en-GB" sz="800" b="1" dirty="0" smtClean="0"/>
              <a:t>50</a:t>
            </a:r>
            <a:endParaRPr lang="en-GB" sz="800" b="1" dirty="0"/>
          </a:p>
        </p:txBody>
      </p:sp>
      <p:sp>
        <p:nvSpPr>
          <p:cNvPr id="116" name="TextBox 115"/>
          <p:cNvSpPr txBox="1"/>
          <p:nvPr/>
        </p:nvSpPr>
        <p:spPr>
          <a:xfrm>
            <a:off x="5770296" y="3042260"/>
            <a:ext cx="287258" cy="215444"/>
          </a:xfrm>
          <a:prstGeom prst="rect">
            <a:avLst/>
          </a:prstGeom>
          <a:noFill/>
        </p:spPr>
        <p:txBody>
          <a:bodyPr wrap="none" rtlCol="0">
            <a:spAutoFit/>
          </a:bodyPr>
          <a:lstStyle/>
          <a:p>
            <a:r>
              <a:rPr lang="en-GB" sz="800" b="1" dirty="0" smtClean="0"/>
              <a:t>40</a:t>
            </a:r>
            <a:endParaRPr lang="en-GB" sz="800" b="1" dirty="0"/>
          </a:p>
        </p:txBody>
      </p:sp>
      <p:sp>
        <p:nvSpPr>
          <p:cNvPr id="117" name="TextBox 12"/>
          <p:cNvSpPr txBox="1">
            <a:spLocks noChangeAspect="1"/>
          </p:cNvSpPr>
          <p:nvPr/>
        </p:nvSpPr>
        <p:spPr>
          <a:xfrm rot="18000000">
            <a:off x="2611399" y="961141"/>
            <a:ext cx="639942"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latin typeface="Arial" panose="020B0604020202020204" pitchFamily="34" charset="0"/>
                <a:cs typeface="Arial" panose="020B0604020202020204" pitchFamily="34" charset="0"/>
              </a:rPr>
              <a:t> </a:t>
            </a:r>
            <a:r>
              <a:rPr lang="en-GB" sz="1100" b="1" dirty="0" err="1" smtClean="0">
                <a:latin typeface="Arial" panose="020B0604020202020204" pitchFamily="34" charset="0"/>
                <a:cs typeface="Arial" panose="020B0604020202020204" pitchFamily="34" charset="0"/>
              </a:rPr>
              <a:t>siNT</a:t>
            </a:r>
            <a:endParaRPr lang="en-GB" sz="1100" b="1" dirty="0">
              <a:latin typeface="Arial" panose="020B0604020202020204" pitchFamily="34" charset="0"/>
              <a:cs typeface="Arial" panose="020B0604020202020204" pitchFamily="34" charset="0"/>
            </a:endParaRPr>
          </a:p>
        </p:txBody>
      </p:sp>
      <p:sp>
        <p:nvSpPr>
          <p:cNvPr id="118" name="TextBox 15"/>
          <p:cNvSpPr txBox="1">
            <a:spLocks noChangeAspect="1"/>
          </p:cNvSpPr>
          <p:nvPr/>
        </p:nvSpPr>
        <p:spPr>
          <a:xfrm rot="18000000">
            <a:off x="3560772" y="965995"/>
            <a:ext cx="639942"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latin typeface="Arial" panose="020B0604020202020204" pitchFamily="34" charset="0"/>
                <a:cs typeface="Arial" panose="020B0604020202020204" pitchFamily="34" charset="0"/>
              </a:rPr>
              <a:t> </a:t>
            </a:r>
            <a:r>
              <a:rPr lang="en-GB" sz="1100" b="1" dirty="0" err="1" smtClean="0">
                <a:latin typeface="Arial" panose="020B0604020202020204" pitchFamily="34" charset="0"/>
                <a:cs typeface="Arial" panose="020B0604020202020204" pitchFamily="34" charset="0"/>
              </a:rPr>
              <a:t>siNT</a:t>
            </a:r>
            <a:endParaRPr lang="en-GB" sz="1100" b="1" dirty="0">
              <a:latin typeface="Arial" panose="020B0604020202020204" pitchFamily="34" charset="0"/>
              <a:cs typeface="Arial" panose="020B0604020202020204" pitchFamily="34" charset="0"/>
            </a:endParaRPr>
          </a:p>
        </p:txBody>
      </p:sp>
      <p:sp>
        <p:nvSpPr>
          <p:cNvPr id="119" name="TextBox 17"/>
          <p:cNvSpPr txBox="1">
            <a:spLocks noChangeAspect="1"/>
          </p:cNvSpPr>
          <p:nvPr/>
        </p:nvSpPr>
        <p:spPr>
          <a:xfrm rot="18000000">
            <a:off x="4510145" y="972118"/>
            <a:ext cx="639942"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latin typeface="Arial" panose="020B0604020202020204" pitchFamily="34" charset="0"/>
                <a:cs typeface="Arial" panose="020B0604020202020204" pitchFamily="34" charset="0"/>
              </a:rPr>
              <a:t> </a:t>
            </a:r>
            <a:r>
              <a:rPr lang="en-GB" sz="1100" b="1" dirty="0" err="1" smtClean="0">
                <a:latin typeface="Arial" panose="020B0604020202020204" pitchFamily="34" charset="0"/>
                <a:cs typeface="Arial" panose="020B0604020202020204" pitchFamily="34" charset="0"/>
              </a:rPr>
              <a:t>siNT</a:t>
            </a:r>
            <a:endParaRPr lang="en-GB" sz="1100" b="1" dirty="0">
              <a:latin typeface="Arial" panose="020B0604020202020204" pitchFamily="34" charset="0"/>
              <a:cs typeface="Arial" panose="020B0604020202020204" pitchFamily="34" charset="0"/>
            </a:endParaRPr>
          </a:p>
        </p:txBody>
      </p:sp>
      <p:sp>
        <p:nvSpPr>
          <p:cNvPr id="120" name="TextBox 14"/>
          <p:cNvSpPr txBox="1">
            <a:spLocks noChangeAspect="1"/>
          </p:cNvSpPr>
          <p:nvPr/>
        </p:nvSpPr>
        <p:spPr>
          <a:xfrm rot="18000000">
            <a:off x="2945800" y="887154"/>
            <a:ext cx="76022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err="1" smtClean="0">
                <a:latin typeface="Arial" panose="020B0604020202020204" pitchFamily="34" charset="0"/>
                <a:cs typeface="Arial" panose="020B0604020202020204" pitchFamily="34" charset="0"/>
              </a:rPr>
              <a:t>siADNP</a:t>
            </a:r>
            <a:endParaRPr lang="en-GB" sz="1100" b="1" dirty="0">
              <a:latin typeface="Arial" panose="020B0604020202020204" pitchFamily="34" charset="0"/>
              <a:cs typeface="Arial" panose="020B0604020202020204" pitchFamily="34" charset="0"/>
            </a:endParaRPr>
          </a:p>
        </p:txBody>
      </p:sp>
      <p:sp>
        <p:nvSpPr>
          <p:cNvPr id="121" name="TextBox 16"/>
          <p:cNvSpPr txBox="1">
            <a:spLocks noChangeAspect="1"/>
          </p:cNvSpPr>
          <p:nvPr/>
        </p:nvSpPr>
        <p:spPr>
          <a:xfrm rot="18000000">
            <a:off x="3932809" y="903819"/>
            <a:ext cx="734816"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err="1" smtClean="0">
                <a:latin typeface="Arial" panose="020B0604020202020204" pitchFamily="34" charset="0"/>
                <a:cs typeface="Arial" panose="020B0604020202020204" pitchFamily="34" charset="0"/>
              </a:rPr>
              <a:t>siADNP</a:t>
            </a:r>
            <a:endParaRPr lang="en-GB" sz="1100" b="1" dirty="0">
              <a:latin typeface="Arial" panose="020B0604020202020204" pitchFamily="34" charset="0"/>
              <a:cs typeface="Arial" panose="020B0604020202020204" pitchFamily="34" charset="0"/>
            </a:endParaRPr>
          </a:p>
        </p:txBody>
      </p:sp>
      <p:sp>
        <p:nvSpPr>
          <p:cNvPr id="122" name="TextBox 18"/>
          <p:cNvSpPr txBox="1">
            <a:spLocks noChangeAspect="1"/>
          </p:cNvSpPr>
          <p:nvPr/>
        </p:nvSpPr>
        <p:spPr>
          <a:xfrm rot="18000000">
            <a:off x="4878161" y="912104"/>
            <a:ext cx="72624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err="1" smtClean="0">
                <a:latin typeface="Arial" panose="020B0604020202020204" pitchFamily="34" charset="0"/>
                <a:cs typeface="Arial" panose="020B0604020202020204" pitchFamily="34" charset="0"/>
              </a:rPr>
              <a:t>siADNP</a:t>
            </a:r>
            <a:endParaRPr lang="en-GB" sz="1100" b="1" dirty="0">
              <a:latin typeface="Arial" panose="020B0604020202020204" pitchFamily="34" charset="0"/>
              <a:cs typeface="Arial" panose="020B0604020202020204" pitchFamily="34" charset="0"/>
            </a:endParaRPr>
          </a:p>
        </p:txBody>
      </p:sp>
      <p:sp>
        <p:nvSpPr>
          <p:cNvPr id="123" name="Rectangle 122"/>
          <p:cNvSpPr/>
          <p:nvPr/>
        </p:nvSpPr>
        <p:spPr>
          <a:xfrm>
            <a:off x="3406763" y="1149571"/>
            <a:ext cx="301686"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latin typeface="Arial" panose="020B0604020202020204" pitchFamily="34" charset="0"/>
                <a:cs typeface="Arial" panose="020B0604020202020204" pitchFamily="34" charset="0"/>
              </a:rPr>
              <a:t>M</a:t>
            </a:r>
            <a:endParaRPr lang="en-GB" sz="1100" dirty="0"/>
          </a:p>
        </p:txBody>
      </p:sp>
      <p:sp>
        <p:nvSpPr>
          <p:cNvPr id="124" name="Rectangle 123"/>
          <p:cNvSpPr/>
          <p:nvPr/>
        </p:nvSpPr>
        <p:spPr>
          <a:xfrm>
            <a:off x="4356136" y="1149571"/>
            <a:ext cx="301686"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latin typeface="Arial" panose="020B0604020202020204" pitchFamily="34" charset="0"/>
                <a:cs typeface="Arial" panose="020B0604020202020204" pitchFamily="34" charset="0"/>
              </a:rPr>
              <a:t>M</a:t>
            </a:r>
            <a:endParaRPr lang="en-GB" sz="1100" dirty="0"/>
          </a:p>
        </p:txBody>
      </p:sp>
      <p:sp>
        <p:nvSpPr>
          <p:cNvPr id="125" name="Rectangle 124"/>
          <p:cNvSpPr/>
          <p:nvPr/>
        </p:nvSpPr>
        <p:spPr>
          <a:xfrm>
            <a:off x="5305510" y="1102923"/>
            <a:ext cx="301686"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latin typeface="Arial" panose="020B0604020202020204" pitchFamily="34" charset="0"/>
                <a:cs typeface="Arial" panose="020B0604020202020204" pitchFamily="34" charset="0"/>
              </a:rPr>
              <a:t>M</a:t>
            </a:r>
            <a:endParaRPr lang="en-GB" sz="1100" dirty="0"/>
          </a:p>
        </p:txBody>
      </p:sp>
      <p:sp>
        <p:nvSpPr>
          <p:cNvPr id="126" name="TextBox 20"/>
          <p:cNvSpPr txBox="1"/>
          <p:nvPr/>
        </p:nvSpPr>
        <p:spPr>
          <a:xfrm>
            <a:off x="2815101" y="3541392"/>
            <a:ext cx="43269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Exp1</a:t>
            </a:r>
            <a:endParaRPr lang="en-GB" sz="700" b="1" dirty="0">
              <a:latin typeface="Arial" panose="020B0604020202020204" pitchFamily="34" charset="0"/>
              <a:cs typeface="Arial" panose="020B0604020202020204" pitchFamily="34" charset="0"/>
            </a:endParaRPr>
          </a:p>
        </p:txBody>
      </p:sp>
      <p:sp>
        <p:nvSpPr>
          <p:cNvPr id="127" name="TextBox 21"/>
          <p:cNvSpPr txBox="1"/>
          <p:nvPr/>
        </p:nvSpPr>
        <p:spPr>
          <a:xfrm>
            <a:off x="3803627" y="3541392"/>
            <a:ext cx="470656"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Exp2</a:t>
            </a:r>
            <a:endParaRPr lang="en-GB" sz="700" b="1" dirty="0">
              <a:latin typeface="Arial" panose="020B0604020202020204" pitchFamily="34" charset="0"/>
              <a:cs typeface="Arial" panose="020B0604020202020204" pitchFamily="34" charset="0"/>
            </a:endParaRPr>
          </a:p>
        </p:txBody>
      </p:sp>
      <p:sp>
        <p:nvSpPr>
          <p:cNvPr id="128" name="TextBox 22"/>
          <p:cNvSpPr txBox="1"/>
          <p:nvPr/>
        </p:nvSpPr>
        <p:spPr>
          <a:xfrm>
            <a:off x="4830116" y="3541392"/>
            <a:ext cx="447187"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Exp3</a:t>
            </a:r>
            <a:endParaRPr lang="en-GB" sz="700" b="1" dirty="0">
              <a:latin typeface="Arial" panose="020B0604020202020204" pitchFamily="34" charset="0"/>
              <a:cs typeface="Arial" panose="020B0604020202020204" pitchFamily="34" charset="0"/>
            </a:endParaRPr>
          </a:p>
        </p:txBody>
      </p:sp>
      <p:sp>
        <p:nvSpPr>
          <p:cNvPr id="129" name="TextBox 12"/>
          <p:cNvSpPr txBox="1">
            <a:spLocks noChangeAspect="1"/>
          </p:cNvSpPr>
          <p:nvPr/>
        </p:nvSpPr>
        <p:spPr>
          <a:xfrm rot="18000000">
            <a:off x="9713277" y="5085777"/>
            <a:ext cx="639942" cy="1221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a:t>
            </a:r>
            <a:r>
              <a:rPr lang="en-GB" sz="700" b="1" dirty="0" err="1" smtClean="0">
                <a:latin typeface="Arial" panose="020B0604020202020204" pitchFamily="34" charset="0"/>
                <a:cs typeface="Arial" panose="020B0604020202020204" pitchFamily="34" charset="0"/>
              </a:rPr>
              <a:t>siNT</a:t>
            </a:r>
            <a:endParaRPr lang="en-GB" sz="700" b="1" dirty="0">
              <a:latin typeface="Arial" panose="020B0604020202020204" pitchFamily="34" charset="0"/>
              <a:cs typeface="Arial" panose="020B0604020202020204" pitchFamily="34" charset="0"/>
            </a:endParaRPr>
          </a:p>
        </p:txBody>
      </p:sp>
      <p:sp>
        <p:nvSpPr>
          <p:cNvPr id="130" name="TextBox 15"/>
          <p:cNvSpPr txBox="1">
            <a:spLocks noChangeAspect="1"/>
          </p:cNvSpPr>
          <p:nvPr/>
        </p:nvSpPr>
        <p:spPr>
          <a:xfrm rot="18000000">
            <a:off x="10253762" y="5090631"/>
            <a:ext cx="639942" cy="1221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a:t>
            </a:r>
            <a:r>
              <a:rPr lang="en-GB" sz="700" b="1" dirty="0" err="1" smtClean="0">
                <a:latin typeface="Arial" panose="020B0604020202020204" pitchFamily="34" charset="0"/>
                <a:cs typeface="Arial" panose="020B0604020202020204" pitchFamily="34" charset="0"/>
              </a:rPr>
              <a:t>siNT</a:t>
            </a:r>
            <a:endParaRPr lang="en-GB" sz="700" b="1" dirty="0">
              <a:latin typeface="Arial" panose="020B0604020202020204" pitchFamily="34" charset="0"/>
              <a:cs typeface="Arial" panose="020B0604020202020204" pitchFamily="34" charset="0"/>
            </a:endParaRPr>
          </a:p>
        </p:txBody>
      </p:sp>
      <p:sp>
        <p:nvSpPr>
          <p:cNvPr id="131" name="TextBox 17"/>
          <p:cNvSpPr txBox="1">
            <a:spLocks noChangeAspect="1"/>
          </p:cNvSpPr>
          <p:nvPr/>
        </p:nvSpPr>
        <p:spPr>
          <a:xfrm rot="18000000">
            <a:off x="10830207" y="5096754"/>
            <a:ext cx="639942" cy="1221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a:t>
            </a:r>
            <a:r>
              <a:rPr lang="en-GB" sz="700" b="1" dirty="0" err="1" smtClean="0">
                <a:latin typeface="Arial" panose="020B0604020202020204" pitchFamily="34" charset="0"/>
                <a:cs typeface="Arial" panose="020B0604020202020204" pitchFamily="34" charset="0"/>
              </a:rPr>
              <a:t>siNT</a:t>
            </a:r>
            <a:endParaRPr lang="en-GB" sz="700" b="1" dirty="0">
              <a:latin typeface="Arial" panose="020B0604020202020204" pitchFamily="34" charset="0"/>
              <a:cs typeface="Arial" panose="020B0604020202020204" pitchFamily="34" charset="0"/>
            </a:endParaRPr>
          </a:p>
        </p:txBody>
      </p:sp>
      <p:pic>
        <p:nvPicPr>
          <p:cNvPr id="132" name="Picture 131"/>
          <p:cNvPicPr>
            <a:picLocks noChangeAspect="1"/>
          </p:cNvPicPr>
          <p:nvPr/>
        </p:nvPicPr>
        <p:blipFill rotWithShape="1">
          <a:blip r:embed="rId3" cstate="print">
            <a:extLst>
              <a:ext uri="{28A0092B-C50C-407E-A947-70E740481C1C}">
                <a14:useLocalDpi xmlns:a14="http://schemas.microsoft.com/office/drawing/2010/main" val="0"/>
              </a:ext>
            </a:extLst>
          </a:blip>
          <a:srcRect b="61184"/>
          <a:stretch/>
        </p:blipFill>
        <p:spPr>
          <a:xfrm>
            <a:off x="9871389" y="5388247"/>
            <a:ext cx="1709818" cy="418139"/>
          </a:xfrm>
          <a:prstGeom prst="rect">
            <a:avLst/>
          </a:prstGeom>
          <a:ln>
            <a:solidFill>
              <a:schemeClr val="tx1"/>
            </a:solidFill>
          </a:ln>
        </p:spPr>
      </p:pic>
      <p:sp>
        <p:nvSpPr>
          <p:cNvPr id="133" name="TextBox 13"/>
          <p:cNvSpPr txBox="1"/>
          <p:nvPr/>
        </p:nvSpPr>
        <p:spPr>
          <a:xfrm>
            <a:off x="9425935" y="5388247"/>
            <a:ext cx="628986" cy="1221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700" b="1" dirty="0" smtClean="0">
                <a:latin typeface="Arial" panose="020B0604020202020204" pitchFamily="34" charset="0"/>
                <a:cs typeface="Arial" panose="020B0604020202020204" pitchFamily="34" charset="0"/>
              </a:rPr>
              <a:t>α</a:t>
            </a:r>
            <a:r>
              <a:rPr lang="en-GB" sz="700" b="1" dirty="0" smtClean="0">
                <a:latin typeface="Arial" panose="020B0604020202020204" pitchFamily="34" charset="0"/>
                <a:cs typeface="Arial" panose="020B0604020202020204" pitchFamily="34" charset="0"/>
              </a:rPr>
              <a:t>ADNP</a:t>
            </a:r>
            <a:endParaRPr lang="en-GB" sz="700" b="1" dirty="0">
              <a:latin typeface="Arial" panose="020B0604020202020204" pitchFamily="34" charset="0"/>
              <a:cs typeface="Arial" panose="020B0604020202020204" pitchFamily="34" charset="0"/>
            </a:endParaRPr>
          </a:p>
        </p:txBody>
      </p:sp>
      <p:sp>
        <p:nvSpPr>
          <p:cNvPr id="134" name="TextBox 14"/>
          <p:cNvSpPr txBox="1">
            <a:spLocks noChangeAspect="1"/>
          </p:cNvSpPr>
          <p:nvPr/>
        </p:nvSpPr>
        <p:spPr>
          <a:xfrm rot="18000000">
            <a:off x="9961794" y="5040164"/>
            <a:ext cx="604700"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err="1" smtClean="0">
                <a:latin typeface="Arial" panose="020B0604020202020204" pitchFamily="34" charset="0"/>
                <a:cs typeface="Arial" panose="020B0604020202020204" pitchFamily="34" charset="0"/>
              </a:rPr>
              <a:t>siADNP</a:t>
            </a:r>
            <a:endParaRPr lang="en-GB" sz="700" b="1" dirty="0">
              <a:latin typeface="Arial" panose="020B0604020202020204" pitchFamily="34" charset="0"/>
              <a:cs typeface="Arial" panose="020B0604020202020204" pitchFamily="34" charset="0"/>
            </a:endParaRPr>
          </a:p>
        </p:txBody>
      </p:sp>
      <p:sp>
        <p:nvSpPr>
          <p:cNvPr id="135" name="TextBox 16"/>
          <p:cNvSpPr txBox="1">
            <a:spLocks noChangeAspect="1"/>
          </p:cNvSpPr>
          <p:nvPr/>
        </p:nvSpPr>
        <p:spPr>
          <a:xfrm rot="18000000">
            <a:off x="10542179" y="5082441"/>
            <a:ext cx="520144"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err="1" smtClean="0">
                <a:latin typeface="Arial" panose="020B0604020202020204" pitchFamily="34" charset="0"/>
                <a:cs typeface="Arial" panose="020B0604020202020204" pitchFamily="34" charset="0"/>
              </a:rPr>
              <a:t>siADNP</a:t>
            </a:r>
            <a:endParaRPr lang="en-GB" sz="700" b="1" dirty="0">
              <a:latin typeface="Arial" panose="020B0604020202020204" pitchFamily="34" charset="0"/>
              <a:cs typeface="Arial" panose="020B0604020202020204" pitchFamily="34" charset="0"/>
            </a:endParaRPr>
          </a:p>
        </p:txBody>
      </p:sp>
      <p:sp>
        <p:nvSpPr>
          <p:cNvPr id="136" name="TextBox 18"/>
          <p:cNvSpPr txBox="1">
            <a:spLocks noChangeAspect="1"/>
          </p:cNvSpPr>
          <p:nvPr/>
        </p:nvSpPr>
        <p:spPr>
          <a:xfrm rot="18000000">
            <a:off x="11062699" y="5045649"/>
            <a:ext cx="615677"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err="1" smtClean="0">
                <a:latin typeface="Arial" panose="020B0604020202020204" pitchFamily="34" charset="0"/>
                <a:cs typeface="Arial" panose="020B0604020202020204" pitchFamily="34" charset="0"/>
              </a:rPr>
              <a:t>siADNP</a:t>
            </a:r>
            <a:endParaRPr lang="en-GB" sz="700" b="1" dirty="0">
              <a:latin typeface="Arial" panose="020B0604020202020204" pitchFamily="34" charset="0"/>
              <a:cs typeface="Arial" panose="020B0604020202020204" pitchFamily="34" charset="0"/>
            </a:endParaRPr>
          </a:p>
        </p:txBody>
      </p:sp>
      <p:sp>
        <p:nvSpPr>
          <p:cNvPr id="137" name="TextBox 19"/>
          <p:cNvSpPr txBox="1"/>
          <p:nvPr/>
        </p:nvSpPr>
        <p:spPr>
          <a:xfrm>
            <a:off x="9380462" y="5935291"/>
            <a:ext cx="628986" cy="1221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700" b="1" dirty="0" smtClean="0">
                <a:latin typeface="Arial" panose="020B0604020202020204" pitchFamily="34" charset="0"/>
                <a:cs typeface="Arial" panose="020B0604020202020204" pitchFamily="34" charset="0"/>
              </a:rPr>
              <a:t>α</a:t>
            </a:r>
            <a:r>
              <a:rPr lang="en-GB" sz="700" b="1" dirty="0" smtClean="0">
                <a:latin typeface="Arial" panose="020B0604020202020204" pitchFamily="34" charset="0"/>
                <a:cs typeface="Arial" panose="020B0604020202020204" pitchFamily="34" charset="0"/>
              </a:rPr>
              <a:t>Tubulin</a:t>
            </a:r>
            <a:endParaRPr lang="en-GB" sz="700" b="1" dirty="0">
              <a:latin typeface="Arial" panose="020B0604020202020204" pitchFamily="34" charset="0"/>
              <a:cs typeface="Arial" panose="020B0604020202020204" pitchFamily="34" charset="0"/>
            </a:endParaRPr>
          </a:p>
        </p:txBody>
      </p:sp>
      <p:sp>
        <p:nvSpPr>
          <p:cNvPr id="138" name="TextBox 20"/>
          <p:cNvSpPr txBox="1"/>
          <p:nvPr/>
        </p:nvSpPr>
        <p:spPr>
          <a:xfrm>
            <a:off x="9918506" y="6314016"/>
            <a:ext cx="43269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Exp1</a:t>
            </a:r>
            <a:endParaRPr lang="en-GB" sz="700" b="1" dirty="0">
              <a:latin typeface="Arial" panose="020B0604020202020204" pitchFamily="34" charset="0"/>
              <a:cs typeface="Arial" panose="020B0604020202020204" pitchFamily="34" charset="0"/>
            </a:endParaRPr>
          </a:p>
        </p:txBody>
      </p:sp>
      <p:sp>
        <p:nvSpPr>
          <p:cNvPr id="139" name="TextBox 21"/>
          <p:cNvSpPr txBox="1"/>
          <p:nvPr/>
        </p:nvSpPr>
        <p:spPr>
          <a:xfrm>
            <a:off x="10460909" y="6314016"/>
            <a:ext cx="470656"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Exp2</a:t>
            </a:r>
            <a:endParaRPr lang="en-GB" sz="700" b="1" dirty="0">
              <a:latin typeface="Arial" panose="020B0604020202020204" pitchFamily="34" charset="0"/>
              <a:cs typeface="Arial" panose="020B0604020202020204" pitchFamily="34" charset="0"/>
            </a:endParaRPr>
          </a:p>
        </p:txBody>
      </p:sp>
      <p:sp>
        <p:nvSpPr>
          <p:cNvPr id="140" name="TextBox 22"/>
          <p:cNvSpPr txBox="1"/>
          <p:nvPr/>
        </p:nvSpPr>
        <p:spPr>
          <a:xfrm>
            <a:off x="11043278" y="6314016"/>
            <a:ext cx="447187"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Exp3</a:t>
            </a:r>
            <a:endParaRPr lang="en-GB" sz="700" b="1" dirty="0">
              <a:latin typeface="Arial" panose="020B0604020202020204" pitchFamily="34" charset="0"/>
              <a:cs typeface="Arial" panose="020B0604020202020204" pitchFamily="34" charset="0"/>
            </a:endParaRPr>
          </a:p>
        </p:txBody>
      </p:sp>
      <p:sp>
        <p:nvSpPr>
          <p:cNvPr id="141" name="Rectangle 140"/>
          <p:cNvSpPr>
            <a:spLocks noChangeAspect="1" noChangeArrowheads="1"/>
          </p:cNvSpPr>
          <p:nvPr/>
        </p:nvSpPr>
        <p:spPr bwMode="auto">
          <a:xfrm>
            <a:off x="9578422" y="4891546"/>
            <a:ext cx="102592" cy="169277"/>
          </a:xfrm>
          <a:prstGeom prst="rect">
            <a:avLst/>
          </a:prstGeom>
          <a:noFill/>
          <a:ln w="9525">
            <a:noFill/>
            <a:miter lim="800000"/>
            <a:headEnd/>
            <a:tailEnd/>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solidFill>
                  <a:srgbClr val="000000"/>
                </a:solidFill>
                <a:latin typeface="Arial" pitchFamily="34" charset="0"/>
                <a:cs typeface="Arial" pitchFamily="34" charset="0"/>
              </a:rPr>
              <a:t>C</a:t>
            </a:r>
            <a:endParaRPr lang="en-GB" sz="1100" b="1" dirty="0">
              <a:latin typeface="Arial" pitchFamily="34" charset="0"/>
              <a:cs typeface="Arial" pitchFamily="34" charset="0"/>
            </a:endParaRPr>
          </a:p>
        </p:txBody>
      </p:sp>
      <p:sp>
        <p:nvSpPr>
          <p:cNvPr id="142" name="Rectangle 141"/>
          <p:cNvSpPr/>
          <p:nvPr/>
        </p:nvSpPr>
        <p:spPr>
          <a:xfrm>
            <a:off x="10253623" y="5204460"/>
            <a:ext cx="269626" cy="21544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M</a:t>
            </a:r>
            <a:endParaRPr lang="en-GB" dirty="0"/>
          </a:p>
        </p:txBody>
      </p:sp>
      <p:sp>
        <p:nvSpPr>
          <p:cNvPr id="143" name="Rectangle 142"/>
          <p:cNvSpPr/>
          <p:nvPr/>
        </p:nvSpPr>
        <p:spPr>
          <a:xfrm>
            <a:off x="10811627" y="5204460"/>
            <a:ext cx="269626" cy="21544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M</a:t>
            </a:r>
            <a:endParaRPr lang="en-GB" dirty="0"/>
          </a:p>
        </p:txBody>
      </p:sp>
      <p:sp>
        <p:nvSpPr>
          <p:cNvPr id="144" name="Rectangle 143"/>
          <p:cNvSpPr/>
          <p:nvPr/>
        </p:nvSpPr>
        <p:spPr>
          <a:xfrm>
            <a:off x="11353402" y="5204460"/>
            <a:ext cx="269626" cy="21544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M</a:t>
            </a:r>
            <a:endParaRPr lang="en-GB" dirty="0"/>
          </a:p>
        </p:txBody>
      </p:sp>
      <p:cxnSp>
        <p:nvCxnSpPr>
          <p:cNvPr id="145" name="Straight Arrow Connector 144"/>
          <p:cNvCxnSpPr/>
          <p:nvPr/>
        </p:nvCxnSpPr>
        <p:spPr>
          <a:xfrm>
            <a:off x="9719407" y="5623025"/>
            <a:ext cx="134635" cy="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9723598" y="6198704"/>
            <a:ext cx="134635" cy="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pic>
        <p:nvPicPr>
          <p:cNvPr id="147" name="Picture 146"/>
          <p:cNvPicPr>
            <a:picLocks noChangeAspect="1"/>
          </p:cNvPicPr>
          <p:nvPr/>
        </p:nvPicPr>
        <p:blipFill rotWithShape="1">
          <a:blip r:embed="rId4" cstate="print">
            <a:extLst>
              <a:ext uri="{28A0092B-C50C-407E-A947-70E740481C1C}">
                <a14:useLocalDpi xmlns:a14="http://schemas.microsoft.com/office/drawing/2010/main" val="0"/>
              </a:ext>
            </a:extLst>
          </a:blip>
          <a:srcRect t="43081" b="12754"/>
          <a:stretch/>
        </p:blipFill>
        <p:spPr>
          <a:xfrm>
            <a:off x="9865578" y="5856874"/>
            <a:ext cx="1709818" cy="475769"/>
          </a:xfrm>
          <a:prstGeom prst="rect">
            <a:avLst/>
          </a:prstGeom>
          <a:ln>
            <a:solidFill>
              <a:schemeClr val="tx1"/>
            </a:solidFill>
          </a:ln>
        </p:spPr>
      </p:pic>
      <p:sp>
        <p:nvSpPr>
          <p:cNvPr id="3" name="Rectangle 2"/>
          <p:cNvSpPr/>
          <p:nvPr/>
        </p:nvSpPr>
        <p:spPr>
          <a:xfrm>
            <a:off x="9243753" y="4828334"/>
            <a:ext cx="2585258" cy="18634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p:cNvSpPr/>
          <p:nvPr/>
        </p:nvSpPr>
        <p:spPr>
          <a:xfrm>
            <a:off x="2642307" y="2175999"/>
            <a:ext cx="2975589" cy="756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p:cNvSpPr/>
          <p:nvPr/>
        </p:nvSpPr>
        <p:spPr>
          <a:xfrm>
            <a:off x="2642307" y="1355795"/>
            <a:ext cx="2975589" cy="756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70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11305976" y="6216603"/>
            <a:ext cx="726775"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ZMYM2</a:t>
            </a:r>
            <a:endParaRPr lang="en-GB" sz="700" b="1" dirty="0">
              <a:latin typeface="Arial" panose="020B0604020202020204" pitchFamily="34" charset="0"/>
              <a:cs typeface="Arial" panose="020B0604020202020204" pitchFamily="34" charset="0"/>
            </a:endParaRPr>
          </a:p>
        </p:txBody>
      </p:sp>
      <p:sp>
        <p:nvSpPr>
          <p:cNvPr id="3" name="TextBox 13"/>
          <p:cNvSpPr txBox="1"/>
          <p:nvPr/>
        </p:nvSpPr>
        <p:spPr>
          <a:xfrm rot="18300000">
            <a:off x="9962974" y="5908071"/>
            <a:ext cx="583118"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4" name="TextBox 14"/>
          <p:cNvSpPr txBox="1"/>
          <p:nvPr/>
        </p:nvSpPr>
        <p:spPr>
          <a:xfrm>
            <a:off x="10188534" y="5683178"/>
            <a:ext cx="436571"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sp>
        <p:nvSpPr>
          <p:cNvPr id="5" name="TextBox 16"/>
          <p:cNvSpPr txBox="1"/>
          <p:nvPr/>
        </p:nvSpPr>
        <p:spPr>
          <a:xfrm rot="18300000">
            <a:off x="10215811" y="5982831"/>
            <a:ext cx="394474"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6" name="TextBox 17"/>
          <p:cNvSpPr txBox="1"/>
          <p:nvPr/>
        </p:nvSpPr>
        <p:spPr>
          <a:xfrm rot="18300000">
            <a:off x="10354510" y="5896657"/>
            <a:ext cx="599983"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cxnSp>
        <p:nvCxnSpPr>
          <p:cNvPr id="7" name="Straight Connector 6"/>
          <p:cNvCxnSpPr/>
          <p:nvPr/>
        </p:nvCxnSpPr>
        <p:spPr>
          <a:xfrm flipH="1">
            <a:off x="10166865" y="5832794"/>
            <a:ext cx="4638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22"/>
          <p:cNvSpPr txBox="1"/>
          <p:nvPr/>
        </p:nvSpPr>
        <p:spPr>
          <a:xfrm>
            <a:off x="10786583" y="5686790"/>
            <a:ext cx="427751"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a:latin typeface="Arial" panose="020B0604020202020204" pitchFamily="34" charset="0"/>
                <a:cs typeface="Arial" panose="020B0604020202020204" pitchFamily="34" charset="0"/>
              </a:rPr>
              <a:t>-</a:t>
            </a:r>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cxnSp>
        <p:nvCxnSpPr>
          <p:cNvPr id="9" name="Straight Connector 8"/>
          <p:cNvCxnSpPr/>
          <p:nvPr/>
        </p:nvCxnSpPr>
        <p:spPr>
          <a:xfrm flipH="1">
            <a:off x="10764913" y="5836405"/>
            <a:ext cx="4638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3"/>
          <p:cNvSpPr txBox="1"/>
          <p:nvPr/>
        </p:nvSpPr>
        <p:spPr>
          <a:xfrm rot="18300000">
            <a:off x="10541479" y="5896963"/>
            <a:ext cx="583118"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11" name="TextBox 16"/>
          <p:cNvSpPr txBox="1"/>
          <p:nvPr/>
        </p:nvSpPr>
        <p:spPr>
          <a:xfrm rot="18300000">
            <a:off x="10794316" y="5971723"/>
            <a:ext cx="394474"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12" name="TextBox 17"/>
          <p:cNvSpPr txBox="1"/>
          <p:nvPr/>
        </p:nvSpPr>
        <p:spPr>
          <a:xfrm rot="18300000">
            <a:off x="10933015" y="5885549"/>
            <a:ext cx="599983"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sp>
        <p:nvSpPr>
          <p:cNvPr id="13" name="TextBox 11"/>
          <p:cNvSpPr txBox="1"/>
          <p:nvPr/>
        </p:nvSpPr>
        <p:spPr>
          <a:xfrm>
            <a:off x="9679184" y="5978376"/>
            <a:ext cx="32982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IP:</a:t>
            </a:r>
            <a:endParaRPr lang="en-GB" sz="700" b="1" dirty="0">
              <a:latin typeface="Arial" panose="020B0604020202020204" pitchFamily="34" charset="0"/>
              <a:cs typeface="Arial" panose="020B0604020202020204" pitchFamily="34" charset="0"/>
            </a:endParaRPr>
          </a:p>
        </p:txBody>
      </p:sp>
      <p:sp>
        <p:nvSpPr>
          <p:cNvPr id="14" name="TextBox 11">
            <a:extLst>
              <a:ext uri="{FF2B5EF4-FFF2-40B4-BE49-F238E27FC236}">
                <a16:creationId xmlns:a16="http://schemas.microsoft.com/office/drawing/2014/main" id="{0C0BCC6C-F2D1-9C4A-85A4-E25E0FC04908}"/>
              </a:ext>
            </a:extLst>
          </p:cNvPr>
          <p:cNvSpPr txBox="1"/>
          <p:nvPr/>
        </p:nvSpPr>
        <p:spPr>
          <a:xfrm>
            <a:off x="9541950" y="6145766"/>
            <a:ext cx="43587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250-</a:t>
            </a:r>
            <a:endParaRPr lang="en-GB" sz="700" b="1" dirty="0">
              <a:latin typeface="Arial" panose="020B0604020202020204" pitchFamily="34" charset="0"/>
              <a:cs typeface="Arial" panose="020B0604020202020204" pitchFamily="34" charset="0"/>
            </a:endParaRPr>
          </a:p>
        </p:txBody>
      </p:sp>
      <p:sp>
        <p:nvSpPr>
          <p:cNvPr id="15" name="TextBox 11">
            <a:extLst>
              <a:ext uri="{FF2B5EF4-FFF2-40B4-BE49-F238E27FC236}">
                <a16:creationId xmlns:a16="http://schemas.microsoft.com/office/drawing/2014/main" id="{327EEEA1-B226-6A4D-B9B2-9BD3BBE504AD}"/>
              </a:ext>
            </a:extLst>
          </p:cNvPr>
          <p:cNvSpPr txBox="1"/>
          <p:nvPr/>
        </p:nvSpPr>
        <p:spPr>
          <a:xfrm>
            <a:off x="9538144" y="6237194"/>
            <a:ext cx="40675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CEAA230-AC69-6E4C-B82B-B65AA5258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14881" b="29439"/>
          <a:stretch/>
        </p:blipFill>
        <p:spPr>
          <a:xfrm>
            <a:off x="9853012" y="6207132"/>
            <a:ext cx="1507639" cy="192919"/>
          </a:xfrm>
          <a:prstGeom prst="rect">
            <a:avLst/>
          </a:prstGeom>
          <a:ln w="12700">
            <a:solidFill>
              <a:schemeClr val="tx1"/>
            </a:solidFill>
          </a:ln>
        </p:spPr>
      </p:pic>
      <p:sp>
        <p:nvSpPr>
          <p:cNvPr id="38" name="Rectangle 37"/>
          <p:cNvSpPr>
            <a:spLocks noChangeAspect="1" noChangeArrowheads="1"/>
          </p:cNvSpPr>
          <p:nvPr/>
        </p:nvSpPr>
        <p:spPr bwMode="auto">
          <a:xfrm>
            <a:off x="9509937" y="5630913"/>
            <a:ext cx="102592" cy="169277"/>
          </a:xfrm>
          <a:prstGeom prst="rect">
            <a:avLst/>
          </a:prstGeom>
          <a:noFill/>
          <a:ln w="9525">
            <a:noFill/>
            <a:miter lim="800000"/>
            <a:headEnd/>
            <a:tailEnd/>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solidFill>
                  <a:srgbClr val="000000"/>
                </a:solidFill>
                <a:latin typeface="Arial" pitchFamily="34" charset="0"/>
                <a:cs typeface="Arial" pitchFamily="34" charset="0"/>
              </a:rPr>
              <a:t>A</a:t>
            </a:r>
            <a:endParaRPr lang="en-GB" sz="1100" b="1" dirty="0">
              <a:latin typeface="Arial" pitchFamily="34" charset="0"/>
              <a:cs typeface="Arial" pitchFamily="34" charset="0"/>
            </a:endParaRPr>
          </a:p>
        </p:txBody>
      </p:sp>
      <p:sp>
        <p:nvSpPr>
          <p:cNvPr id="41" name="TextBox 11"/>
          <p:cNvSpPr txBox="1"/>
          <p:nvPr/>
        </p:nvSpPr>
        <p:spPr>
          <a:xfrm>
            <a:off x="9830392" y="6383923"/>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a:t>
            </a:r>
            <a:endParaRPr lang="en-GB" sz="700" b="1" dirty="0">
              <a:latin typeface="Arial" panose="020B0604020202020204" pitchFamily="34" charset="0"/>
              <a:cs typeface="Arial" panose="020B0604020202020204" pitchFamily="34" charset="0"/>
            </a:endParaRPr>
          </a:p>
        </p:txBody>
      </p:sp>
      <p:sp>
        <p:nvSpPr>
          <p:cNvPr id="42" name="TextBox 11"/>
          <p:cNvSpPr txBox="1"/>
          <p:nvPr/>
        </p:nvSpPr>
        <p:spPr>
          <a:xfrm>
            <a:off x="10053157" y="6383923"/>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a:t>
            </a:r>
            <a:endParaRPr lang="en-GB" sz="700" b="1" dirty="0">
              <a:latin typeface="Arial" panose="020B0604020202020204" pitchFamily="34" charset="0"/>
              <a:cs typeface="Arial" panose="020B0604020202020204" pitchFamily="34" charset="0"/>
            </a:endParaRPr>
          </a:p>
        </p:txBody>
      </p:sp>
      <p:sp>
        <p:nvSpPr>
          <p:cNvPr id="43" name="TextBox 11"/>
          <p:cNvSpPr txBox="1"/>
          <p:nvPr/>
        </p:nvSpPr>
        <p:spPr>
          <a:xfrm>
            <a:off x="10240827" y="6383923"/>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3</a:t>
            </a:r>
            <a:endParaRPr lang="en-GB" sz="700" b="1" dirty="0">
              <a:latin typeface="Arial" panose="020B0604020202020204" pitchFamily="34" charset="0"/>
              <a:cs typeface="Arial" panose="020B0604020202020204" pitchFamily="34" charset="0"/>
            </a:endParaRPr>
          </a:p>
        </p:txBody>
      </p:sp>
      <p:sp>
        <p:nvSpPr>
          <p:cNvPr id="44" name="TextBox 11"/>
          <p:cNvSpPr txBox="1"/>
          <p:nvPr/>
        </p:nvSpPr>
        <p:spPr>
          <a:xfrm>
            <a:off x="10439992" y="6383923"/>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4</a:t>
            </a:r>
            <a:endParaRPr lang="en-GB" sz="700" b="1" dirty="0">
              <a:latin typeface="Arial" panose="020B0604020202020204" pitchFamily="34" charset="0"/>
              <a:cs typeface="Arial" panose="020B0604020202020204" pitchFamily="34" charset="0"/>
            </a:endParaRPr>
          </a:p>
        </p:txBody>
      </p:sp>
      <p:sp>
        <p:nvSpPr>
          <p:cNvPr id="45" name="TextBox 11"/>
          <p:cNvSpPr txBox="1"/>
          <p:nvPr/>
        </p:nvSpPr>
        <p:spPr>
          <a:xfrm>
            <a:off x="10640795" y="6383923"/>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5</a:t>
            </a:r>
            <a:endParaRPr lang="en-GB" sz="700" b="1" dirty="0">
              <a:latin typeface="Arial" panose="020B0604020202020204" pitchFamily="34" charset="0"/>
              <a:cs typeface="Arial" panose="020B0604020202020204" pitchFamily="34" charset="0"/>
            </a:endParaRPr>
          </a:p>
        </p:txBody>
      </p:sp>
      <p:sp>
        <p:nvSpPr>
          <p:cNvPr id="46" name="TextBox 11"/>
          <p:cNvSpPr txBox="1"/>
          <p:nvPr/>
        </p:nvSpPr>
        <p:spPr>
          <a:xfrm>
            <a:off x="10839960" y="6383923"/>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6</a:t>
            </a:r>
            <a:endParaRPr lang="en-GB" sz="700" b="1" dirty="0">
              <a:latin typeface="Arial" panose="020B0604020202020204" pitchFamily="34" charset="0"/>
              <a:cs typeface="Arial" panose="020B0604020202020204" pitchFamily="34" charset="0"/>
            </a:endParaRPr>
          </a:p>
        </p:txBody>
      </p:sp>
      <p:sp>
        <p:nvSpPr>
          <p:cNvPr id="47" name="TextBox 11"/>
          <p:cNvSpPr txBox="1"/>
          <p:nvPr/>
        </p:nvSpPr>
        <p:spPr>
          <a:xfrm>
            <a:off x="11047442" y="6383923"/>
            <a:ext cx="22050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7</a:t>
            </a:r>
            <a:endParaRPr lang="en-GB" sz="700" b="1" dirty="0">
              <a:latin typeface="Arial" panose="020B0604020202020204" pitchFamily="34" charset="0"/>
              <a:cs typeface="Arial" panose="020B0604020202020204" pitchFamily="34" charset="0"/>
            </a:endParaRPr>
          </a:p>
        </p:txBody>
      </p:sp>
      <p:sp>
        <p:nvSpPr>
          <p:cNvPr id="108" name="TextBox 20"/>
          <p:cNvSpPr txBox="1"/>
          <p:nvPr/>
        </p:nvSpPr>
        <p:spPr>
          <a:xfrm>
            <a:off x="3263784" y="4453257"/>
            <a:ext cx="98846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IB: ZMYM2</a:t>
            </a:r>
            <a:endParaRPr lang="en-GB" sz="1400" dirty="0"/>
          </a:p>
        </p:txBody>
      </p:sp>
      <p:sp>
        <p:nvSpPr>
          <p:cNvPr id="109" name="TextBox 22"/>
          <p:cNvSpPr txBox="1"/>
          <p:nvPr/>
        </p:nvSpPr>
        <p:spPr>
          <a:xfrm rot="16200000">
            <a:off x="2262142" y="1164965"/>
            <a:ext cx="104838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110" name="TextBox 34"/>
          <p:cNvSpPr txBox="1"/>
          <p:nvPr/>
        </p:nvSpPr>
        <p:spPr>
          <a:xfrm>
            <a:off x="2886734" y="723789"/>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+NEM</a:t>
            </a:r>
            <a:endParaRPr lang="en-GB" sz="1400" dirty="0"/>
          </a:p>
        </p:txBody>
      </p:sp>
      <p:sp>
        <p:nvSpPr>
          <p:cNvPr id="111" name="TextBox 38"/>
          <p:cNvSpPr txBox="1"/>
          <p:nvPr/>
        </p:nvSpPr>
        <p:spPr>
          <a:xfrm rot="16200000">
            <a:off x="2887346" y="1385219"/>
            <a:ext cx="60788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112" name="TextBox 39"/>
          <p:cNvSpPr txBox="1"/>
          <p:nvPr/>
        </p:nvSpPr>
        <p:spPr>
          <a:xfrm rot="16200000">
            <a:off x="3190582" y="1283506"/>
            <a:ext cx="8113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ZMYM2</a:t>
            </a:r>
            <a:endParaRPr lang="en-GB" sz="1400" dirty="0"/>
          </a:p>
        </p:txBody>
      </p:sp>
      <p:sp>
        <p:nvSpPr>
          <p:cNvPr id="113" name="TextBox 40"/>
          <p:cNvSpPr txBox="1"/>
          <p:nvPr/>
        </p:nvSpPr>
        <p:spPr>
          <a:xfrm rot="16200000">
            <a:off x="3644993" y="1332967"/>
            <a:ext cx="712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114" name="TextBox 41"/>
          <p:cNvSpPr txBox="1"/>
          <p:nvPr/>
        </p:nvSpPr>
        <p:spPr>
          <a:xfrm rot="16200000">
            <a:off x="4049941" y="1332966"/>
            <a:ext cx="71238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115" name="TextBox 42"/>
          <p:cNvSpPr txBox="1"/>
          <p:nvPr/>
        </p:nvSpPr>
        <p:spPr>
          <a:xfrm rot="16200000">
            <a:off x="4405429" y="1283505"/>
            <a:ext cx="81130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ZMYM2</a:t>
            </a:r>
            <a:endParaRPr lang="en-GB" sz="1400" dirty="0"/>
          </a:p>
        </p:txBody>
      </p:sp>
      <p:cxnSp>
        <p:nvCxnSpPr>
          <p:cNvPr id="116" name="Straight Connector 115"/>
          <p:cNvCxnSpPr/>
          <p:nvPr/>
        </p:nvCxnSpPr>
        <p:spPr>
          <a:xfrm flipH="1">
            <a:off x="2732800" y="1031566"/>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49"/>
          <p:cNvSpPr txBox="1"/>
          <p:nvPr/>
        </p:nvSpPr>
        <p:spPr>
          <a:xfrm>
            <a:off x="4116988" y="731217"/>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a:t>
            </a:r>
            <a:r>
              <a:rPr lang="en-GB" sz="1400" dirty="0" smtClean="0"/>
              <a:t>NEM</a:t>
            </a:r>
            <a:endParaRPr lang="en-GB" sz="1400" dirty="0"/>
          </a:p>
        </p:txBody>
      </p:sp>
      <p:cxnSp>
        <p:nvCxnSpPr>
          <p:cNvPr id="118" name="Straight Connector 117"/>
          <p:cNvCxnSpPr/>
          <p:nvPr/>
        </p:nvCxnSpPr>
        <p:spPr>
          <a:xfrm flipH="1">
            <a:off x="3963054" y="1038994"/>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9894" y="1759917"/>
            <a:ext cx="3058668" cy="2592324"/>
          </a:xfrm>
          <a:prstGeom prst="rect">
            <a:avLst/>
          </a:prstGeom>
        </p:spPr>
      </p:pic>
      <p:sp>
        <p:nvSpPr>
          <p:cNvPr id="120" name="Rectangle 119"/>
          <p:cNvSpPr/>
          <p:nvPr/>
        </p:nvSpPr>
        <p:spPr>
          <a:xfrm>
            <a:off x="2177768" y="2131131"/>
            <a:ext cx="2917934" cy="3012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1" name="Straight Connector 120"/>
          <p:cNvCxnSpPr/>
          <p:nvPr/>
        </p:nvCxnSpPr>
        <p:spPr>
          <a:xfrm>
            <a:off x="2023138" y="201758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023138" y="215945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023138" y="2327925"/>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023138" y="2536023"/>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023138" y="290482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023138" y="3184139"/>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023138" y="3618726"/>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023138" y="3985483"/>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1667501" y="1599679"/>
            <a:ext cx="388248" cy="246221"/>
          </a:xfrm>
          <a:prstGeom prst="rect">
            <a:avLst/>
          </a:prstGeom>
          <a:noFill/>
        </p:spPr>
        <p:txBody>
          <a:bodyPr wrap="none" rtlCol="0">
            <a:spAutoFit/>
          </a:bodyPr>
          <a:lstStyle/>
          <a:p>
            <a:r>
              <a:rPr lang="en-GB" sz="1000" b="1" dirty="0" err="1" smtClean="0"/>
              <a:t>kDa</a:t>
            </a:r>
            <a:endParaRPr lang="en-GB" sz="1000" b="1" dirty="0"/>
          </a:p>
        </p:txBody>
      </p:sp>
      <p:sp>
        <p:nvSpPr>
          <p:cNvPr id="130" name="TextBox 129"/>
          <p:cNvSpPr txBox="1"/>
          <p:nvPr/>
        </p:nvSpPr>
        <p:spPr>
          <a:xfrm>
            <a:off x="1733673" y="1915687"/>
            <a:ext cx="338554" cy="215444"/>
          </a:xfrm>
          <a:prstGeom prst="rect">
            <a:avLst/>
          </a:prstGeom>
          <a:noFill/>
        </p:spPr>
        <p:txBody>
          <a:bodyPr wrap="none" rtlCol="0">
            <a:spAutoFit/>
          </a:bodyPr>
          <a:lstStyle/>
          <a:p>
            <a:r>
              <a:rPr lang="en-GB" sz="800" b="1" dirty="0" smtClean="0"/>
              <a:t>300</a:t>
            </a:r>
            <a:endParaRPr lang="en-GB" sz="800" b="1" dirty="0"/>
          </a:p>
        </p:txBody>
      </p:sp>
      <p:sp>
        <p:nvSpPr>
          <p:cNvPr id="131" name="TextBox 130"/>
          <p:cNvSpPr txBox="1"/>
          <p:nvPr/>
        </p:nvSpPr>
        <p:spPr>
          <a:xfrm>
            <a:off x="1733673" y="2051733"/>
            <a:ext cx="338554" cy="215444"/>
          </a:xfrm>
          <a:prstGeom prst="rect">
            <a:avLst/>
          </a:prstGeom>
          <a:noFill/>
        </p:spPr>
        <p:txBody>
          <a:bodyPr wrap="none" rtlCol="0">
            <a:spAutoFit/>
          </a:bodyPr>
          <a:lstStyle/>
          <a:p>
            <a:r>
              <a:rPr lang="en-GB" sz="800" b="1" dirty="0" smtClean="0"/>
              <a:t>250</a:t>
            </a:r>
            <a:endParaRPr lang="en-GB" sz="800" b="1" dirty="0"/>
          </a:p>
        </p:txBody>
      </p:sp>
      <p:sp>
        <p:nvSpPr>
          <p:cNvPr id="132" name="TextBox 131"/>
          <p:cNvSpPr txBox="1"/>
          <p:nvPr/>
        </p:nvSpPr>
        <p:spPr>
          <a:xfrm>
            <a:off x="1784969" y="3076417"/>
            <a:ext cx="287258" cy="215444"/>
          </a:xfrm>
          <a:prstGeom prst="rect">
            <a:avLst/>
          </a:prstGeom>
          <a:noFill/>
        </p:spPr>
        <p:txBody>
          <a:bodyPr wrap="none" rtlCol="0">
            <a:spAutoFit/>
          </a:bodyPr>
          <a:lstStyle/>
          <a:p>
            <a:r>
              <a:rPr lang="en-GB" sz="800" b="1" dirty="0" smtClean="0"/>
              <a:t>70</a:t>
            </a:r>
            <a:endParaRPr lang="en-GB" sz="800" b="1" dirty="0"/>
          </a:p>
        </p:txBody>
      </p:sp>
      <p:sp>
        <p:nvSpPr>
          <p:cNvPr id="133" name="TextBox 132"/>
          <p:cNvSpPr txBox="1"/>
          <p:nvPr/>
        </p:nvSpPr>
        <p:spPr>
          <a:xfrm>
            <a:off x="1733673" y="2212446"/>
            <a:ext cx="338554" cy="215444"/>
          </a:xfrm>
          <a:prstGeom prst="rect">
            <a:avLst/>
          </a:prstGeom>
          <a:noFill/>
        </p:spPr>
        <p:txBody>
          <a:bodyPr wrap="none" rtlCol="0">
            <a:spAutoFit/>
          </a:bodyPr>
          <a:lstStyle/>
          <a:p>
            <a:r>
              <a:rPr lang="en-GB" sz="800" b="1" dirty="0" smtClean="0"/>
              <a:t>180</a:t>
            </a:r>
            <a:endParaRPr lang="en-GB" sz="800" b="1" dirty="0"/>
          </a:p>
        </p:txBody>
      </p:sp>
      <p:sp>
        <p:nvSpPr>
          <p:cNvPr id="134" name="TextBox 133"/>
          <p:cNvSpPr txBox="1"/>
          <p:nvPr/>
        </p:nvSpPr>
        <p:spPr>
          <a:xfrm>
            <a:off x="1733673" y="2428301"/>
            <a:ext cx="338554" cy="215444"/>
          </a:xfrm>
          <a:prstGeom prst="rect">
            <a:avLst/>
          </a:prstGeom>
          <a:noFill/>
        </p:spPr>
        <p:txBody>
          <a:bodyPr wrap="none" rtlCol="0">
            <a:spAutoFit/>
          </a:bodyPr>
          <a:lstStyle/>
          <a:p>
            <a:r>
              <a:rPr lang="en-GB" sz="800" b="1" dirty="0" smtClean="0"/>
              <a:t>130</a:t>
            </a:r>
            <a:endParaRPr lang="en-GB" sz="800" b="1" dirty="0"/>
          </a:p>
        </p:txBody>
      </p:sp>
      <p:sp>
        <p:nvSpPr>
          <p:cNvPr id="135" name="TextBox 134"/>
          <p:cNvSpPr txBox="1"/>
          <p:nvPr/>
        </p:nvSpPr>
        <p:spPr>
          <a:xfrm>
            <a:off x="1733673" y="2797105"/>
            <a:ext cx="338554" cy="215444"/>
          </a:xfrm>
          <a:prstGeom prst="rect">
            <a:avLst/>
          </a:prstGeom>
          <a:noFill/>
        </p:spPr>
        <p:txBody>
          <a:bodyPr wrap="none" rtlCol="0">
            <a:spAutoFit/>
          </a:bodyPr>
          <a:lstStyle/>
          <a:p>
            <a:r>
              <a:rPr lang="en-GB" sz="800" b="1" dirty="0" smtClean="0"/>
              <a:t>100</a:t>
            </a:r>
            <a:endParaRPr lang="en-GB" sz="800" b="1" dirty="0"/>
          </a:p>
        </p:txBody>
      </p:sp>
      <p:sp>
        <p:nvSpPr>
          <p:cNvPr id="136" name="TextBox 135"/>
          <p:cNvSpPr txBox="1"/>
          <p:nvPr/>
        </p:nvSpPr>
        <p:spPr>
          <a:xfrm>
            <a:off x="1778851" y="3511004"/>
            <a:ext cx="287258" cy="215444"/>
          </a:xfrm>
          <a:prstGeom prst="rect">
            <a:avLst/>
          </a:prstGeom>
          <a:noFill/>
        </p:spPr>
        <p:txBody>
          <a:bodyPr wrap="none" rtlCol="0">
            <a:spAutoFit/>
          </a:bodyPr>
          <a:lstStyle/>
          <a:p>
            <a:r>
              <a:rPr lang="en-GB" sz="800" b="1" dirty="0" smtClean="0"/>
              <a:t>50</a:t>
            </a:r>
            <a:endParaRPr lang="en-GB" sz="800" b="1" dirty="0"/>
          </a:p>
        </p:txBody>
      </p:sp>
      <p:sp>
        <p:nvSpPr>
          <p:cNvPr id="137" name="TextBox 136"/>
          <p:cNvSpPr txBox="1"/>
          <p:nvPr/>
        </p:nvSpPr>
        <p:spPr>
          <a:xfrm>
            <a:off x="1784969" y="3877761"/>
            <a:ext cx="287258" cy="215444"/>
          </a:xfrm>
          <a:prstGeom prst="rect">
            <a:avLst/>
          </a:prstGeom>
          <a:noFill/>
        </p:spPr>
        <p:txBody>
          <a:bodyPr wrap="none" rtlCol="0">
            <a:spAutoFit/>
          </a:bodyPr>
          <a:lstStyle/>
          <a:p>
            <a:r>
              <a:rPr lang="en-GB" sz="800" b="1" dirty="0" smtClean="0"/>
              <a:t>40</a:t>
            </a:r>
            <a:endParaRPr lang="en-GB" sz="800" b="1" dirty="0"/>
          </a:p>
        </p:txBody>
      </p:sp>
      <p:sp>
        <p:nvSpPr>
          <p:cNvPr id="18" name="Rectangle 17"/>
          <p:cNvSpPr/>
          <p:nvPr/>
        </p:nvSpPr>
        <p:spPr>
          <a:xfrm>
            <a:off x="9344818" y="5470516"/>
            <a:ext cx="2687933" cy="12731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19"/>
          <p:cNvSpPr txBox="1"/>
          <p:nvPr/>
        </p:nvSpPr>
        <p:spPr>
          <a:xfrm>
            <a:off x="243153" y="5715537"/>
            <a:ext cx="7866611"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a:latin typeface="Times New Roman" panose="02020603050405020304" pitchFamily="18" charset="0"/>
                <a:ea typeface="Times New Roman" panose="02020603050405020304" pitchFamily="18" charset="0"/>
              </a:rPr>
              <a:t>Figure 3-figure supplement 1C-source data 1. </a:t>
            </a:r>
            <a:r>
              <a:rPr lang="en-GB" sz="1000" dirty="0" smtClean="0"/>
              <a:t>Raw </a:t>
            </a:r>
            <a:r>
              <a:rPr lang="en-GB" sz="1000" dirty="0" smtClean="0"/>
              <a:t>unedited images of </a:t>
            </a:r>
            <a:r>
              <a:rPr lang="en-GB" sz="1000" dirty="0"/>
              <a:t>Co-immunoprecipitation analysis of TRIM28 with ZMYM2</a:t>
            </a:r>
            <a:r>
              <a:rPr lang="en-GB" sz="1000" dirty="0" smtClean="0"/>
              <a:t>. </a:t>
            </a:r>
            <a:r>
              <a:rPr lang="en-GB" sz="1000" dirty="0"/>
              <a:t>Resulting proteins were detected by immunoblotting (IB) with </a:t>
            </a:r>
            <a:r>
              <a:rPr lang="en-GB" sz="1000" dirty="0" smtClean="0"/>
              <a:t>ZMYM2 antibody. </a:t>
            </a:r>
            <a:r>
              <a:rPr lang="en-US" sz="1000" dirty="0"/>
              <a:t>This is a longer exposure of Fig. 4A top panel to better visualize the input </a:t>
            </a:r>
            <a:r>
              <a:rPr lang="en-US" sz="1000" dirty="0" smtClean="0"/>
              <a:t>protein</a:t>
            </a:r>
            <a:r>
              <a:rPr lang="en-GB" sz="1000" dirty="0" smtClean="0"/>
              <a:t>. </a:t>
            </a:r>
            <a:r>
              <a:rPr lang="en-GB" sz="1000" dirty="0" smtClean="0"/>
              <a:t>The </a:t>
            </a:r>
            <a:r>
              <a:rPr lang="en-GB" sz="1000" dirty="0" smtClean="0"/>
              <a:t>regions used for creating the final figure are boxed. Molecular weight marker sizes (</a:t>
            </a:r>
            <a:r>
              <a:rPr lang="en-GB" sz="1000" dirty="0" err="1" smtClean="0"/>
              <a:t>kDa</a:t>
            </a:r>
            <a:r>
              <a:rPr lang="en-GB" sz="1000" dirty="0" smtClean="0"/>
              <a:t>) are shown on the left.</a:t>
            </a:r>
            <a:endParaRPr lang="en-GB" sz="1000" u="sng" dirty="0"/>
          </a:p>
        </p:txBody>
      </p:sp>
    </p:spTree>
    <p:extLst>
      <p:ext uri="{BB962C8B-B14F-4D97-AF65-F5344CB8AC3E}">
        <p14:creationId xmlns:p14="http://schemas.microsoft.com/office/powerpoint/2010/main" val="179908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l="3110" r="3162" b="53785"/>
          <a:stretch/>
        </p:blipFill>
        <p:spPr>
          <a:xfrm>
            <a:off x="9571445" y="4945679"/>
            <a:ext cx="1511972" cy="511212"/>
          </a:xfrm>
          <a:prstGeom prst="rect">
            <a:avLst/>
          </a:prstGeom>
          <a:ln w="12700">
            <a:solidFill>
              <a:schemeClr val="tx1">
                <a:lumMod val="75000"/>
                <a:lumOff val="25000"/>
              </a:schemeClr>
            </a:solidFill>
          </a:ln>
        </p:spPr>
      </p:pic>
      <p:sp>
        <p:nvSpPr>
          <p:cNvPr id="18" name="TextBox 11"/>
          <p:cNvSpPr txBox="1"/>
          <p:nvPr/>
        </p:nvSpPr>
        <p:spPr>
          <a:xfrm>
            <a:off x="3729234" y="4012502"/>
            <a:ext cx="726775"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SUMO2</a:t>
            </a:r>
            <a:endParaRPr lang="en-GB" sz="700" b="1" dirty="0">
              <a:latin typeface="Arial" panose="020B0604020202020204" pitchFamily="34" charset="0"/>
              <a:cs typeface="Arial" panose="020B0604020202020204" pitchFamily="34" charset="0"/>
            </a:endParaRPr>
          </a:p>
        </p:txBody>
      </p:sp>
      <p:sp>
        <p:nvSpPr>
          <p:cNvPr id="19" name="TextBox 11">
            <a:extLst>
              <a:ext uri="{FF2B5EF4-FFF2-40B4-BE49-F238E27FC236}">
                <a16:creationId xmlns:a16="http://schemas.microsoft.com/office/drawing/2014/main" id="{0C0BCC6C-F2D1-9C4A-85A4-E25E0FC04908}"/>
              </a:ext>
            </a:extLst>
          </p:cNvPr>
          <p:cNvSpPr txBox="1"/>
          <p:nvPr/>
        </p:nvSpPr>
        <p:spPr>
          <a:xfrm>
            <a:off x="9282274" y="5041690"/>
            <a:ext cx="43587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250-</a:t>
            </a:r>
            <a:endParaRPr lang="en-GB" sz="700" b="1" dirty="0">
              <a:latin typeface="Arial" panose="020B0604020202020204" pitchFamily="34" charset="0"/>
              <a:cs typeface="Arial" panose="020B0604020202020204" pitchFamily="34" charset="0"/>
            </a:endParaRPr>
          </a:p>
        </p:txBody>
      </p:sp>
      <p:sp>
        <p:nvSpPr>
          <p:cNvPr id="20" name="TextBox 11">
            <a:extLst>
              <a:ext uri="{FF2B5EF4-FFF2-40B4-BE49-F238E27FC236}">
                <a16:creationId xmlns:a16="http://schemas.microsoft.com/office/drawing/2014/main" id="{327EEEA1-B226-6A4D-B9B2-9BD3BBE504AD}"/>
              </a:ext>
            </a:extLst>
          </p:cNvPr>
          <p:cNvSpPr txBox="1"/>
          <p:nvPr/>
        </p:nvSpPr>
        <p:spPr>
          <a:xfrm>
            <a:off x="9278468" y="5133118"/>
            <a:ext cx="40675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sp>
        <p:nvSpPr>
          <p:cNvPr id="21" name="TextBox 11"/>
          <p:cNvSpPr txBox="1"/>
          <p:nvPr/>
        </p:nvSpPr>
        <p:spPr>
          <a:xfrm>
            <a:off x="11016194" y="5543406"/>
            <a:ext cx="726775"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BB048836-93FA-B547-9A1B-A338EB58861B}"/>
              </a:ext>
            </a:extLst>
          </p:cNvPr>
          <p:cNvPicPr>
            <a:picLocks noChangeAspect="1"/>
          </p:cNvPicPr>
          <p:nvPr/>
        </p:nvPicPr>
        <p:blipFill rotWithShape="1">
          <a:blip r:embed="rId3"/>
          <a:srcRect b="47250"/>
          <a:stretch/>
        </p:blipFill>
        <p:spPr>
          <a:xfrm>
            <a:off x="9564378" y="5493590"/>
            <a:ext cx="1515618" cy="557025"/>
          </a:xfrm>
          <a:prstGeom prst="rect">
            <a:avLst/>
          </a:prstGeom>
          <a:ln w="12700">
            <a:solidFill>
              <a:schemeClr val="tx1">
                <a:lumMod val="75000"/>
                <a:lumOff val="25000"/>
              </a:schemeClr>
            </a:solidFill>
          </a:ln>
        </p:spPr>
      </p:pic>
      <p:sp>
        <p:nvSpPr>
          <p:cNvPr id="23" name="TextBox 11">
            <a:extLst>
              <a:ext uri="{FF2B5EF4-FFF2-40B4-BE49-F238E27FC236}">
                <a16:creationId xmlns:a16="http://schemas.microsoft.com/office/drawing/2014/main" id="{0C0BCC6C-F2D1-9C4A-85A4-E25E0FC04908}"/>
              </a:ext>
            </a:extLst>
          </p:cNvPr>
          <p:cNvSpPr txBox="1"/>
          <p:nvPr/>
        </p:nvSpPr>
        <p:spPr>
          <a:xfrm>
            <a:off x="9282274" y="5557971"/>
            <a:ext cx="43587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250-</a:t>
            </a:r>
            <a:endParaRPr lang="en-GB" sz="700" b="1" dirty="0">
              <a:latin typeface="Arial" panose="020B0604020202020204" pitchFamily="34" charset="0"/>
              <a:cs typeface="Arial" panose="020B0604020202020204" pitchFamily="34" charset="0"/>
            </a:endParaRPr>
          </a:p>
        </p:txBody>
      </p:sp>
      <p:sp>
        <p:nvSpPr>
          <p:cNvPr id="24" name="TextBox 11">
            <a:extLst>
              <a:ext uri="{FF2B5EF4-FFF2-40B4-BE49-F238E27FC236}">
                <a16:creationId xmlns:a16="http://schemas.microsoft.com/office/drawing/2014/main" id="{327EEEA1-B226-6A4D-B9B2-9BD3BBE504AD}"/>
              </a:ext>
            </a:extLst>
          </p:cNvPr>
          <p:cNvSpPr txBox="1"/>
          <p:nvPr/>
        </p:nvSpPr>
        <p:spPr>
          <a:xfrm>
            <a:off x="9278468" y="5649399"/>
            <a:ext cx="40675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sp>
        <p:nvSpPr>
          <p:cNvPr id="25" name="TextBox 11">
            <a:extLst>
              <a:ext uri="{FF2B5EF4-FFF2-40B4-BE49-F238E27FC236}">
                <a16:creationId xmlns:a16="http://schemas.microsoft.com/office/drawing/2014/main" id="{327EEEA1-B226-6A4D-B9B2-9BD3BBE504AD}"/>
              </a:ext>
            </a:extLst>
          </p:cNvPr>
          <p:cNvSpPr txBox="1"/>
          <p:nvPr/>
        </p:nvSpPr>
        <p:spPr>
          <a:xfrm>
            <a:off x="9276893" y="5783165"/>
            <a:ext cx="40675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100-</a:t>
            </a:r>
            <a:endParaRPr lang="en-GB" sz="700" b="1" dirty="0">
              <a:latin typeface="Arial" panose="020B0604020202020204" pitchFamily="34" charset="0"/>
              <a:cs typeface="Arial" panose="020B0604020202020204" pitchFamily="34" charset="0"/>
            </a:endParaRPr>
          </a:p>
        </p:txBody>
      </p:sp>
      <p:sp>
        <p:nvSpPr>
          <p:cNvPr id="26" name="TextBox 11">
            <a:extLst>
              <a:ext uri="{FF2B5EF4-FFF2-40B4-BE49-F238E27FC236}">
                <a16:creationId xmlns:a16="http://schemas.microsoft.com/office/drawing/2014/main" id="{327EEEA1-B226-6A4D-B9B2-9BD3BBE504AD}"/>
              </a:ext>
            </a:extLst>
          </p:cNvPr>
          <p:cNvSpPr txBox="1"/>
          <p:nvPr/>
        </p:nvSpPr>
        <p:spPr>
          <a:xfrm>
            <a:off x="9270315" y="5241745"/>
            <a:ext cx="40675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100-</a:t>
            </a:r>
            <a:endParaRPr lang="en-GB" sz="700" b="1" dirty="0">
              <a:latin typeface="Arial" panose="020B0604020202020204" pitchFamily="34" charset="0"/>
              <a:cs typeface="Arial" panose="020B0604020202020204" pitchFamily="34" charset="0"/>
            </a:endParaRPr>
          </a:p>
        </p:txBody>
      </p:sp>
      <p:sp>
        <p:nvSpPr>
          <p:cNvPr id="27" name="TextBox 13"/>
          <p:cNvSpPr txBox="1"/>
          <p:nvPr/>
        </p:nvSpPr>
        <p:spPr>
          <a:xfrm rot="18300000">
            <a:off x="9693335" y="4647437"/>
            <a:ext cx="583118"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28" name="TextBox 14"/>
          <p:cNvSpPr txBox="1"/>
          <p:nvPr/>
        </p:nvSpPr>
        <p:spPr>
          <a:xfrm>
            <a:off x="9918895" y="4422544"/>
            <a:ext cx="436571"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sp>
        <p:nvSpPr>
          <p:cNvPr id="29" name="TextBox 16"/>
          <p:cNvSpPr txBox="1"/>
          <p:nvPr/>
        </p:nvSpPr>
        <p:spPr>
          <a:xfrm rot="18300000">
            <a:off x="9946172" y="4722197"/>
            <a:ext cx="394474"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30" name="TextBox 17"/>
          <p:cNvSpPr txBox="1"/>
          <p:nvPr/>
        </p:nvSpPr>
        <p:spPr>
          <a:xfrm rot="18300000">
            <a:off x="10084871" y="4636023"/>
            <a:ext cx="599983"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cxnSp>
        <p:nvCxnSpPr>
          <p:cNvPr id="31" name="Straight Connector 30"/>
          <p:cNvCxnSpPr/>
          <p:nvPr/>
        </p:nvCxnSpPr>
        <p:spPr>
          <a:xfrm flipH="1">
            <a:off x="9897226" y="4572160"/>
            <a:ext cx="4638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22"/>
          <p:cNvSpPr txBox="1"/>
          <p:nvPr/>
        </p:nvSpPr>
        <p:spPr>
          <a:xfrm>
            <a:off x="10516944" y="4426156"/>
            <a:ext cx="427751"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a:latin typeface="Arial" panose="020B0604020202020204" pitchFamily="34" charset="0"/>
                <a:cs typeface="Arial" panose="020B0604020202020204" pitchFamily="34" charset="0"/>
              </a:rPr>
              <a:t>-</a:t>
            </a:r>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cxnSp>
        <p:nvCxnSpPr>
          <p:cNvPr id="33" name="Straight Connector 32"/>
          <p:cNvCxnSpPr/>
          <p:nvPr/>
        </p:nvCxnSpPr>
        <p:spPr>
          <a:xfrm flipH="1">
            <a:off x="10495274" y="4575771"/>
            <a:ext cx="4638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13"/>
          <p:cNvSpPr txBox="1"/>
          <p:nvPr/>
        </p:nvSpPr>
        <p:spPr>
          <a:xfrm rot="18300000">
            <a:off x="10271840" y="4636329"/>
            <a:ext cx="583118"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35" name="TextBox 16"/>
          <p:cNvSpPr txBox="1"/>
          <p:nvPr/>
        </p:nvSpPr>
        <p:spPr>
          <a:xfrm rot="18300000">
            <a:off x="10524677" y="4711089"/>
            <a:ext cx="394474"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36" name="TextBox 17"/>
          <p:cNvSpPr txBox="1"/>
          <p:nvPr/>
        </p:nvSpPr>
        <p:spPr>
          <a:xfrm rot="18300000">
            <a:off x="10663376" y="4624915"/>
            <a:ext cx="599983"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sp>
        <p:nvSpPr>
          <p:cNvPr id="37" name="TextBox 11"/>
          <p:cNvSpPr txBox="1"/>
          <p:nvPr/>
        </p:nvSpPr>
        <p:spPr>
          <a:xfrm>
            <a:off x="11049442" y="4738828"/>
            <a:ext cx="32982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IP</a:t>
            </a:r>
            <a:endParaRPr lang="en-GB" sz="700" b="1" dirty="0">
              <a:latin typeface="Arial" panose="020B0604020202020204" pitchFamily="34" charset="0"/>
              <a:cs typeface="Arial" panose="020B0604020202020204" pitchFamily="34" charset="0"/>
            </a:endParaRPr>
          </a:p>
        </p:txBody>
      </p:sp>
      <p:sp>
        <p:nvSpPr>
          <p:cNvPr id="39" name="Rectangle 38"/>
          <p:cNvSpPr>
            <a:spLocks noChangeAspect="1" noChangeArrowheads="1"/>
          </p:cNvSpPr>
          <p:nvPr/>
        </p:nvSpPr>
        <p:spPr bwMode="auto">
          <a:xfrm>
            <a:off x="9221686" y="4421104"/>
            <a:ext cx="102592" cy="169277"/>
          </a:xfrm>
          <a:prstGeom prst="rect">
            <a:avLst/>
          </a:prstGeom>
          <a:noFill/>
          <a:ln w="9525">
            <a:noFill/>
            <a:miter lim="800000"/>
            <a:headEnd/>
            <a:tailEnd/>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solidFill>
                  <a:srgbClr val="000000"/>
                </a:solidFill>
                <a:latin typeface="Arial" pitchFamily="34" charset="0"/>
                <a:cs typeface="Arial" pitchFamily="34" charset="0"/>
              </a:rPr>
              <a:t>B</a:t>
            </a:r>
            <a:endParaRPr lang="en-GB" sz="1100" b="1" dirty="0">
              <a:latin typeface="Arial" pitchFamily="34" charset="0"/>
              <a:cs typeface="Arial" pitchFamily="34" charset="0"/>
            </a:endParaRPr>
          </a:p>
        </p:txBody>
      </p:sp>
      <p:sp>
        <p:nvSpPr>
          <p:cNvPr id="48" name="TextBox 11"/>
          <p:cNvSpPr txBox="1"/>
          <p:nvPr/>
        </p:nvSpPr>
        <p:spPr>
          <a:xfrm>
            <a:off x="9566116" y="6057411"/>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a:t>
            </a:r>
            <a:endParaRPr lang="en-GB" sz="700" b="1" dirty="0">
              <a:latin typeface="Arial" panose="020B0604020202020204" pitchFamily="34" charset="0"/>
              <a:cs typeface="Arial" panose="020B0604020202020204" pitchFamily="34" charset="0"/>
            </a:endParaRPr>
          </a:p>
        </p:txBody>
      </p:sp>
      <p:sp>
        <p:nvSpPr>
          <p:cNvPr id="49" name="TextBox 11"/>
          <p:cNvSpPr txBox="1"/>
          <p:nvPr/>
        </p:nvSpPr>
        <p:spPr>
          <a:xfrm>
            <a:off x="9788881" y="6057411"/>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2</a:t>
            </a:r>
            <a:endParaRPr lang="en-GB" sz="700" b="1" dirty="0">
              <a:latin typeface="Arial" panose="020B0604020202020204" pitchFamily="34" charset="0"/>
              <a:cs typeface="Arial" panose="020B0604020202020204" pitchFamily="34" charset="0"/>
            </a:endParaRPr>
          </a:p>
        </p:txBody>
      </p:sp>
      <p:sp>
        <p:nvSpPr>
          <p:cNvPr id="50" name="TextBox 11"/>
          <p:cNvSpPr txBox="1"/>
          <p:nvPr/>
        </p:nvSpPr>
        <p:spPr>
          <a:xfrm>
            <a:off x="9976551" y="6057411"/>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3</a:t>
            </a:r>
            <a:endParaRPr lang="en-GB" sz="700" b="1" dirty="0">
              <a:latin typeface="Arial" panose="020B0604020202020204" pitchFamily="34" charset="0"/>
              <a:cs typeface="Arial" panose="020B0604020202020204" pitchFamily="34" charset="0"/>
            </a:endParaRPr>
          </a:p>
        </p:txBody>
      </p:sp>
      <p:sp>
        <p:nvSpPr>
          <p:cNvPr id="51" name="TextBox 11"/>
          <p:cNvSpPr txBox="1"/>
          <p:nvPr/>
        </p:nvSpPr>
        <p:spPr>
          <a:xfrm>
            <a:off x="10175716" y="6057411"/>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4</a:t>
            </a:r>
            <a:endParaRPr lang="en-GB" sz="700" b="1" dirty="0">
              <a:latin typeface="Arial" panose="020B0604020202020204" pitchFamily="34" charset="0"/>
              <a:cs typeface="Arial" panose="020B0604020202020204" pitchFamily="34" charset="0"/>
            </a:endParaRPr>
          </a:p>
        </p:txBody>
      </p:sp>
      <p:sp>
        <p:nvSpPr>
          <p:cNvPr id="52" name="TextBox 11"/>
          <p:cNvSpPr txBox="1"/>
          <p:nvPr/>
        </p:nvSpPr>
        <p:spPr>
          <a:xfrm>
            <a:off x="10376519" y="6057411"/>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5</a:t>
            </a:r>
            <a:endParaRPr lang="en-GB" sz="700" b="1" dirty="0">
              <a:latin typeface="Arial" panose="020B0604020202020204" pitchFamily="34" charset="0"/>
              <a:cs typeface="Arial" panose="020B0604020202020204" pitchFamily="34" charset="0"/>
            </a:endParaRPr>
          </a:p>
        </p:txBody>
      </p:sp>
      <p:sp>
        <p:nvSpPr>
          <p:cNvPr id="53" name="TextBox 11"/>
          <p:cNvSpPr txBox="1"/>
          <p:nvPr/>
        </p:nvSpPr>
        <p:spPr>
          <a:xfrm>
            <a:off x="10575684" y="6057411"/>
            <a:ext cx="22881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6</a:t>
            </a:r>
            <a:endParaRPr lang="en-GB" sz="700" b="1" dirty="0">
              <a:latin typeface="Arial" panose="020B0604020202020204" pitchFamily="34" charset="0"/>
              <a:cs typeface="Arial" panose="020B0604020202020204" pitchFamily="34" charset="0"/>
            </a:endParaRPr>
          </a:p>
        </p:txBody>
      </p:sp>
      <p:sp>
        <p:nvSpPr>
          <p:cNvPr id="54" name="TextBox 11"/>
          <p:cNvSpPr txBox="1"/>
          <p:nvPr/>
        </p:nvSpPr>
        <p:spPr>
          <a:xfrm>
            <a:off x="10783166" y="6057411"/>
            <a:ext cx="220502"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7</a:t>
            </a:r>
            <a:endParaRPr lang="en-GB" sz="700" b="1" dirty="0">
              <a:latin typeface="Arial" panose="020B0604020202020204" pitchFamily="34" charset="0"/>
              <a:cs typeface="Arial" panose="020B0604020202020204" pitchFamily="34" charset="0"/>
            </a:endParaRPr>
          </a:p>
        </p:txBody>
      </p:sp>
      <p:sp>
        <p:nvSpPr>
          <p:cNvPr id="55" name="Rectangle 54"/>
          <p:cNvSpPr/>
          <p:nvPr/>
        </p:nvSpPr>
        <p:spPr>
          <a:xfrm>
            <a:off x="9543535" y="4744123"/>
            <a:ext cx="269626" cy="21544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M</a:t>
            </a:r>
            <a:endParaRPr lang="en-GB" dirty="0"/>
          </a:p>
        </p:txBody>
      </p:sp>
      <p:cxnSp>
        <p:nvCxnSpPr>
          <p:cNvPr id="56" name="Straight Arrow Connector 55"/>
          <p:cNvCxnSpPr/>
          <p:nvPr/>
        </p:nvCxnSpPr>
        <p:spPr>
          <a:xfrm flipH="1">
            <a:off x="11096171" y="5772102"/>
            <a:ext cx="134635" cy="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pic>
        <p:nvPicPr>
          <p:cNvPr id="138" name="Picture 1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5714" y="1458417"/>
            <a:ext cx="3060192" cy="2453640"/>
          </a:xfrm>
          <a:prstGeom prst="rect">
            <a:avLst/>
          </a:prstGeom>
        </p:spPr>
      </p:pic>
      <p:sp>
        <p:nvSpPr>
          <p:cNvPr id="139" name="TextBox 13"/>
          <p:cNvSpPr txBox="1"/>
          <p:nvPr/>
        </p:nvSpPr>
        <p:spPr>
          <a:xfrm rot="18300000">
            <a:off x="2943124" y="1115186"/>
            <a:ext cx="583118"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140" name="TextBox 14"/>
          <p:cNvSpPr txBox="1"/>
          <p:nvPr/>
        </p:nvSpPr>
        <p:spPr>
          <a:xfrm>
            <a:off x="3414008" y="832962"/>
            <a:ext cx="436571"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sp>
        <p:nvSpPr>
          <p:cNvPr id="141" name="TextBox 16"/>
          <p:cNvSpPr txBox="1"/>
          <p:nvPr/>
        </p:nvSpPr>
        <p:spPr>
          <a:xfrm rot="18300000">
            <a:off x="3490985" y="1192450"/>
            <a:ext cx="394474"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142" name="TextBox 17"/>
          <p:cNvSpPr txBox="1"/>
          <p:nvPr/>
        </p:nvSpPr>
        <p:spPr>
          <a:xfrm rot="18300000">
            <a:off x="3846223" y="1101270"/>
            <a:ext cx="599983"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sp>
        <p:nvSpPr>
          <p:cNvPr id="144" name="TextBox 22"/>
          <p:cNvSpPr txBox="1"/>
          <p:nvPr/>
        </p:nvSpPr>
        <p:spPr>
          <a:xfrm>
            <a:off x="4770596" y="832962"/>
            <a:ext cx="427751"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a:latin typeface="Arial" panose="020B0604020202020204" pitchFamily="34" charset="0"/>
                <a:cs typeface="Arial" panose="020B0604020202020204" pitchFamily="34" charset="0"/>
              </a:rPr>
              <a:t>-</a:t>
            </a:r>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cxnSp>
        <p:nvCxnSpPr>
          <p:cNvPr id="145" name="Straight Connector 144"/>
          <p:cNvCxnSpPr/>
          <p:nvPr/>
        </p:nvCxnSpPr>
        <p:spPr>
          <a:xfrm flipH="1" flipV="1">
            <a:off x="4541464" y="1046591"/>
            <a:ext cx="938881" cy="33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3"/>
          <p:cNvSpPr txBox="1"/>
          <p:nvPr/>
        </p:nvSpPr>
        <p:spPr>
          <a:xfrm rot="18300000">
            <a:off x="4312649" y="1115186"/>
            <a:ext cx="583118"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147" name="TextBox 16"/>
          <p:cNvSpPr txBox="1"/>
          <p:nvPr/>
        </p:nvSpPr>
        <p:spPr>
          <a:xfrm rot="18300000">
            <a:off x="4860510" y="1192450"/>
            <a:ext cx="394474"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148" name="TextBox 17"/>
          <p:cNvSpPr txBox="1"/>
          <p:nvPr/>
        </p:nvSpPr>
        <p:spPr>
          <a:xfrm rot="18300000">
            <a:off x="5215747" y="1101270"/>
            <a:ext cx="599983"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sp>
        <p:nvSpPr>
          <p:cNvPr id="149" name="TextBox 11"/>
          <p:cNvSpPr txBox="1"/>
          <p:nvPr/>
        </p:nvSpPr>
        <p:spPr>
          <a:xfrm>
            <a:off x="5709401" y="1176965"/>
            <a:ext cx="32982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IP</a:t>
            </a:r>
            <a:endParaRPr lang="en-GB" sz="700" b="1" dirty="0">
              <a:latin typeface="Arial" panose="020B0604020202020204" pitchFamily="34" charset="0"/>
              <a:cs typeface="Arial" panose="020B0604020202020204" pitchFamily="34" charset="0"/>
            </a:endParaRPr>
          </a:p>
        </p:txBody>
      </p:sp>
      <p:sp>
        <p:nvSpPr>
          <p:cNvPr id="150" name="Rectangle 149"/>
          <p:cNvSpPr/>
          <p:nvPr/>
        </p:nvSpPr>
        <p:spPr>
          <a:xfrm>
            <a:off x="2573839" y="1239088"/>
            <a:ext cx="269626" cy="21544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M</a:t>
            </a:r>
            <a:endParaRPr lang="en-GB" dirty="0"/>
          </a:p>
        </p:txBody>
      </p:sp>
      <p:cxnSp>
        <p:nvCxnSpPr>
          <p:cNvPr id="154" name="Straight Connector 153"/>
          <p:cNvCxnSpPr/>
          <p:nvPr/>
        </p:nvCxnSpPr>
        <p:spPr>
          <a:xfrm flipH="1" flipV="1">
            <a:off x="3205498" y="1046591"/>
            <a:ext cx="938881" cy="33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396905" y="1682823"/>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396905" y="1791441"/>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396905" y="1902276"/>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396905" y="204331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396905" y="2279118"/>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396905" y="2591682"/>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396905" y="2893261"/>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396905" y="3201833"/>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2041268" y="1381299"/>
            <a:ext cx="388248" cy="246221"/>
          </a:xfrm>
          <a:prstGeom prst="rect">
            <a:avLst/>
          </a:prstGeom>
          <a:noFill/>
        </p:spPr>
        <p:txBody>
          <a:bodyPr wrap="none" rtlCol="0">
            <a:spAutoFit/>
          </a:bodyPr>
          <a:lstStyle/>
          <a:p>
            <a:r>
              <a:rPr lang="en-GB" sz="1000" b="1" dirty="0" err="1" smtClean="0"/>
              <a:t>kDa</a:t>
            </a:r>
            <a:endParaRPr lang="en-GB" sz="1000" b="1" dirty="0"/>
          </a:p>
        </p:txBody>
      </p:sp>
      <p:sp>
        <p:nvSpPr>
          <p:cNvPr id="164" name="TextBox 163"/>
          <p:cNvSpPr txBox="1"/>
          <p:nvPr/>
        </p:nvSpPr>
        <p:spPr>
          <a:xfrm>
            <a:off x="2107440" y="1580925"/>
            <a:ext cx="338554" cy="215444"/>
          </a:xfrm>
          <a:prstGeom prst="rect">
            <a:avLst/>
          </a:prstGeom>
          <a:noFill/>
        </p:spPr>
        <p:txBody>
          <a:bodyPr wrap="none" rtlCol="0">
            <a:spAutoFit/>
          </a:bodyPr>
          <a:lstStyle/>
          <a:p>
            <a:r>
              <a:rPr lang="en-GB" sz="800" b="1" dirty="0" smtClean="0"/>
              <a:t>300</a:t>
            </a:r>
            <a:endParaRPr lang="en-GB" sz="800" b="1" dirty="0"/>
          </a:p>
        </p:txBody>
      </p:sp>
      <p:sp>
        <p:nvSpPr>
          <p:cNvPr id="165" name="TextBox 164"/>
          <p:cNvSpPr txBox="1"/>
          <p:nvPr/>
        </p:nvSpPr>
        <p:spPr>
          <a:xfrm>
            <a:off x="2107440" y="1683719"/>
            <a:ext cx="338554" cy="215444"/>
          </a:xfrm>
          <a:prstGeom prst="rect">
            <a:avLst/>
          </a:prstGeom>
          <a:noFill/>
        </p:spPr>
        <p:txBody>
          <a:bodyPr wrap="none" rtlCol="0">
            <a:spAutoFit/>
          </a:bodyPr>
          <a:lstStyle/>
          <a:p>
            <a:r>
              <a:rPr lang="en-GB" sz="800" b="1" dirty="0" smtClean="0"/>
              <a:t>250</a:t>
            </a:r>
            <a:endParaRPr lang="en-GB" sz="800" b="1" dirty="0"/>
          </a:p>
        </p:txBody>
      </p:sp>
      <p:sp>
        <p:nvSpPr>
          <p:cNvPr id="166" name="TextBox 165"/>
          <p:cNvSpPr txBox="1"/>
          <p:nvPr/>
        </p:nvSpPr>
        <p:spPr>
          <a:xfrm>
            <a:off x="2158736" y="2483960"/>
            <a:ext cx="287258" cy="215444"/>
          </a:xfrm>
          <a:prstGeom prst="rect">
            <a:avLst/>
          </a:prstGeom>
          <a:noFill/>
        </p:spPr>
        <p:txBody>
          <a:bodyPr wrap="none" rtlCol="0">
            <a:spAutoFit/>
          </a:bodyPr>
          <a:lstStyle/>
          <a:p>
            <a:r>
              <a:rPr lang="en-GB" sz="800" b="1" dirty="0" smtClean="0"/>
              <a:t>70</a:t>
            </a:r>
            <a:endParaRPr lang="en-GB" sz="800" b="1" dirty="0"/>
          </a:p>
        </p:txBody>
      </p:sp>
      <p:sp>
        <p:nvSpPr>
          <p:cNvPr id="167" name="TextBox 166"/>
          <p:cNvSpPr txBox="1"/>
          <p:nvPr/>
        </p:nvSpPr>
        <p:spPr>
          <a:xfrm>
            <a:off x="2107440" y="1786241"/>
            <a:ext cx="338554" cy="215444"/>
          </a:xfrm>
          <a:prstGeom prst="rect">
            <a:avLst/>
          </a:prstGeom>
          <a:noFill/>
        </p:spPr>
        <p:txBody>
          <a:bodyPr wrap="none" rtlCol="0">
            <a:spAutoFit/>
          </a:bodyPr>
          <a:lstStyle/>
          <a:p>
            <a:r>
              <a:rPr lang="en-GB" sz="800" b="1" dirty="0" smtClean="0"/>
              <a:t>180</a:t>
            </a:r>
            <a:endParaRPr lang="en-GB" sz="800" b="1" dirty="0"/>
          </a:p>
        </p:txBody>
      </p:sp>
      <p:sp>
        <p:nvSpPr>
          <p:cNvPr id="168" name="TextBox 167"/>
          <p:cNvSpPr txBox="1"/>
          <p:nvPr/>
        </p:nvSpPr>
        <p:spPr>
          <a:xfrm>
            <a:off x="2107440" y="1935592"/>
            <a:ext cx="338554" cy="215444"/>
          </a:xfrm>
          <a:prstGeom prst="rect">
            <a:avLst/>
          </a:prstGeom>
          <a:noFill/>
        </p:spPr>
        <p:txBody>
          <a:bodyPr wrap="none" rtlCol="0">
            <a:spAutoFit/>
          </a:bodyPr>
          <a:lstStyle/>
          <a:p>
            <a:r>
              <a:rPr lang="en-GB" sz="800" b="1" dirty="0" smtClean="0"/>
              <a:t>130</a:t>
            </a:r>
            <a:endParaRPr lang="en-GB" sz="800" b="1" dirty="0"/>
          </a:p>
        </p:txBody>
      </p:sp>
      <p:sp>
        <p:nvSpPr>
          <p:cNvPr id="169" name="TextBox 168"/>
          <p:cNvSpPr txBox="1"/>
          <p:nvPr/>
        </p:nvSpPr>
        <p:spPr>
          <a:xfrm>
            <a:off x="2107440" y="2171396"/>
            <a:ext cx="338554" cy="215444"/>
          </a:xfrm>
          <a:prstGeom prst="rect">
            <a:avLst/>
          </a:prstGeom>
          <a:noFill/>
        </p:spPr>
        <p:txBody>
          <a:bodyPr wrap="none" rtlCol="0">
            <a:spAutoFit/>
          </a:bodyPr>
          <a:lstStyle/>
          <a:p>
            <a:r>
              <a:rPr lang="en-GB" sz="800" b="1" dirty="0" smtClean="0"/>
              <a:t>100</a:t>
            </a:r>
            <a:endParaRPr lang="en-GB" sz="800" b="1" dirty="0"/>
          </a:p>
        </p:txBody>
      </p:sp>
      <p:sp>
        <p:nvSpPr>
          <p:cNvPr id="170" name="TextBox 169"/>
          <p:cNvSpPr txBox="1"/>
          <p:nvPr/>
        </p:nvSpPr>
        <p:spPr>
          <a:xfrm>
            <a:off x="2152618" y="2785539"/>
            <a:ext cx="287258" cy="215444"/>
          </a:xfrm>
          <a:prstGeom prst="rect">
            <a:avLst/>
          </a:prstGeom>
          <a:noFill/>
        </p:spPr>
        <p:txBody>
          <a:bodyPr wrap="none" rtlCol="0">
            <a:spAutoFit/>
          </a:bodyPr>
          <a:lstStyle/>
          <a:p>
            <a:r>
              <a:rPr lang="en-GB" sz="800" b="1" dirty="0" smtClean="0"/>
              <a:t>50</a:t>
            </a:r>
            <a:endParaRPr lang="en-GB" sz="800" b="1" dirty="0"/>
          </a:p>
        </p:txBody>
      </p:sp>
      <p:sp>
        <p:nvSpPr>
          <p:cNvPr id="171" name="TextBox 170"/>
          <p:cNvSpPr txBox="1"/>
          <p:nvPr/>
        </p:nvSpPr>
        <p:spPr>
          <a:xfrm>
            <a:off x="2158736" y="3094111"/>
            <a:ext cx="287258" cy="215444"/>
          </a:xfrm>
          <a:prstGeom prst="rect">
            <a:avLst/>
          </a:prstGeom>
          <a:noFill/>
        </p:spPr>
        <p:txBody>
          <a:bodyPr wrap="none" rtlCol="0">
            <a:spAutoFit/>
          </a:bodyPr>
          <a:lstStyle/>
          <a:p>
            <a:r>
              <a:rPr lang="en-GB" sz="800" b="1" dirty="0" smtClean="0"/>
              <a:t>40</a:t>
            </a:r>
            <a:endParaRPr lang="en-GB" sz="800" b="1" dirty="0"/>
          </a:p>
        </p:txBody>
      </p:sp>
      <p:sp>
        <p:nvSpPr>
          <p:cNvPr id="172" name="Rectangle 171"/>
          <p:cNvSpPr/>
          <p:nvPr/>
        </p:nvSpPr>
        <p:spPr>
          <a:xfrm>
            <a:off x="2559340" y="1523656"/>
            <a:ext cx="3066565" cy="10184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p:cNvSpPr/>
          <p:nvPr/>
        </p:nvSpPr>
        <p:spPr>
          <a:xfrm>
            <a:off x="9027621" y="4178297"/>
            <a:ext cx="2793077" cy="24224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11"/>
          <p:cNvSpPr txBox="1"/>
          <p:nvPr/>
        </p:nvSpPr>
        <p:spPr>
          <a:xfrm>
            <a:off x="7365076" y="3912057"/>
            <a:ext cx="726775"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pic>
        <p:nvPicPr>
          <p:cNvPr id="69" name="Picture 68">
            <a:extLst>
              <a:ext uri="{FF2B5EF4-FFF2-40B4-BE49-F238E27FC236}">
                <a16:creationId xmlns:a16="http://schemas.microsoft.com/office/drawing/2014/main" id="{BB048836-93FA-B547-9A1B-A338EB58861B}"/>
              </a:ext>
            </a:extLst>
          </p:cNvPr>
          <p:cNvPicPr>
            <a:picLocks noChangeAspect="1"/>
          </p:cNvPicPr>
          <p:nvPr/>
        </p:nvPicPr>
        <p:blipFill rotWithShape="1">
          <a:blip r:embed="rId3"/>
          <a:srcRect l="1" t="-1" r="-252" b="193"/>
          <a:stretch/>
        </p:blipFill>
        <p:spPr>
          <a:xfrm>
            <a:off x="6140361" y="1523655"/>
            <a:ext cx="3060000" cy="2122536"/>
          </a:xfrm>
          <a:prstGeom prst="rect">
            <a:avLst/>
          </a:prstGeom>
          <a:ln w="12700">
            <a:noFill/>
          </a:ln>
        </p:spPr>
      </p:pic>
      <p:sp>
        <p:nvSpPr>
          <p:cNvPr id="82" name="Rectangle 81"/>
          <p:cNvSpPr/>
          <p:nvPr/>
        </p:nvSpPr>
        <p:spPr>
          <a:xfrm>
            <a:off x="6155121" y="1516720"/>
            <a:ext cx="3000443" cy="10184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13"/>
          <p:cNvSpPr txBox="1"/>
          <p:nvPr/>
        </p:nvSpPr>
        <p:spPr>
          <a:xfrm rot="18300000">
            <a:off x="6570020" y="1141992"/>
            <a:ext cx="583118"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84" name="TextBox 14"/>
          <p:cNvSpPr txBox="1"/>
          <p:nvPr/>
        </p:nvSpPr>
        <p:spPr>
          <a:xfrm>
            <a:off x="7040904" y="859768"/>
            <a:ext cx="436571"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sp>
        <p:nvSpPr>
          <p:cNvPr id="85" name="TextBox 16"/>
          <p:cNvSpPr txBox="1"/>
          <p:nvPr/>
        </p:nvSpPr>
        <p:spPr>
          <a:xfrm rot="18300000">
            <a:off x="7034751" y="1219256"/>
            <a:ext cx="394474"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86" name="TextBox 17"/>
          <p:cNvSpPr txBox="1"/>
          <p:nvPr/>
        </p:nvSpPr>
        <p:spPr>
          <a:xfrm rot="18300000">
            <a:off x="7389989" y="1128076"/>
            <a:ext cx="599983"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sp>
        <p:nvSpPr>
          <p:cNvPr id="87" name="TextBox 22"/>
          <p:cNvSpPr txBox="1"/>
          <p:nvPr/>
        </p:nvSpPr>
        <p:spPr>
          <a:xfrm>
            <a:off x="8397492" y="859768"/>
            <a:ext cx="427751"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a:latin typeface="Arial" panose="020B0604020202020204" pitchFamily="34" charset="0"/>
                <a:cs typeface="Arial" panose="020B0604020202020204" pitchFamily="34" charset="0"/>
              </a:rPr>
              <a:t>-</a:t>
            </a:r>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cxnSp>
        <p:nvCxnSpPr>
          <p:cNvPr id="88" name="Straight Connector 87"/>
          <p:cNvCxnSpPr/>
          <p:nvPr/>
        </p:nvCxnSpPr>
        <p:spPr>
          <a:xfrm flipH="1" flipV="1">
            <a:off x="8168360" y="1073397"/>
            <a:ext cx="938881" cy="33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13"/>
          <p:cNvSpPr txBox="1"/>
          <p:nvPr/>
        </p:nvSpPr>
        <p:spPr>
          <a:xfrm rot="18300000">
            <a:off x="7789911" y="1141992"/>
            <a:ext cx="583118"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90" name="TextBox 16"/>
          <p:cNvSpPr txBox="1"/>
          <p:nvPr/>
        </p:nvSpPr>
        <p:spPr>
          <a:xfrm rot="18300000">
            <a:off x="8246329" y="1219256"/>
            <a:ext cx="394474" cy="191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91" name="TextBox 17"/>
          <p:cNvSpPr txBox="1"/>
          <p:nvPr/>
        </p:nvSpPr>
        <p:spPr>
          <a:xfrm rot="18300000">
            <a:off x="8601566" y="1128076"/>
            <a:ext cx="599983"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ZMYM2</a:t>
            </a:r>
            <a:endParaRPr lang="en-GB" sz="700" b="1" dirty="0">
              <a:latin typeface="Arial" panose="020B0604020202020204" pitchFamily="34" charset="0"/>
              <a:cs typeface="Arial" panose="020B0604020202020204" pitchFamily="34" charset="0"/>
            </a:endParaRPr>
          </a:p>
        </p:txBody>
      </p:sp>
      <p:sp>
        <p:nvSpPr>
          <p:cNvPr id="92" name="TextBox 11"/>
          <p:cNvSpPr txBox="1"/>
          <p:nvPr/>
        </p:nvSpPr>
        <p:spPr>
          <a:xfrm>
            <a:off x="9336297" y="1203771"/>
            <a:ext cx="32982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IP</a:t>
            </a:r>
            <a:endParaRPr lang="en-GB" sz="700" b="1" dirty="0">
              <a:latin typeface="Arial" panose="020B0604020202020204" pitchFamily="34" charset="0"/>
              <a:cs typeface="Arial" panose="020B0604020202020204" pitchFamily="34" charset="0"/>
            </a:endParaRPr>
          </a:p>
        </p:txBody>
      </p:sp>
      <p:sp>
        <p:nvSpPr>
          <p:cNvPr id="93" name="Rectangle 92"/>
          <p:cNvSpPr/>
          <p:nvPr/>
        </p:nvSpPr>
        <p:spPr>
          <a:xfrm>
            <a:off x="6200735" y="1265894"/>
            <a:ext cx="269626" cy="21544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M</a:t>
            </a:r>
            <a:endParaRPr lang="en-GB" dirty="0"/>
          </a:p>
        </p:txBody>
      </p:sp>
      <p:cxnSp>
        <p:nvCxnSpPr>
          <p:cNvPr id="94" name="Straight Connector 93"/>
          <p:cNvCxnSpPr/>
          <p:nvPr/>
        </p:nvCxnSpPr>
        <p:spPr>
          <a:xfrm flipH="1" flipV="1">
            <a:off x="6832394" y="1073397"/>
            <a:ext cx="938881" cy="33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19"/>
          <p:cNvSpPr txBox="1"/>
          <p:nvPr/>
        </p:nvSpPr>
        <p:spPr>
          <a:xfrm>
            <a:off x="301749" y="5998743"/>
            <a:ext cx="7866611"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a:latin typeface="Times New Roman" panose="02020603050405020304" pitchFamily="18" charset="0"/>
                <a:ea typeface="Times New Roman" panose="02020603050405020304" pitchFamily="18" charset="0"/>
              </a:rPr>
              <a:t>Figure 3-figure supplement 1B-source data 1. </a:t>
            </a:r>
            <a:r>
              <a:rPr lang="en-GB" sz="1000" dirty="0" smtClean="0"/>
              <a:t>Raw </a:t>
            </a:r>
            <a:r>
              <a:rPr lang="en-GB" sz="1000" dirty="0" smtClean="0"/>
              <a:t>unedited images of </a:t>
            </a:r>
            <a:r>
              <a:rPr lang="en-GB" sz="1000" dirty="0"/>
              <a:t>Co-immunoprecipitation analysis of TRIM28 </a:t>
            </a:r>
            <a:r>
              <a:rPr lang="en-GB" sz="1000" dirty="0" smtClean="0"/>
              <a:t>or SUMO2 with ZMYM2. </a:t>
            </a:r>
            <a:r>
              <a:rPr lang="en-GB" sz="1000" dirty="0"/>
              <a:t>Resulting proteins were detected by immunoblotting (IB) with </a:t>
            </a:r>
            <a:r>
              <a:rPr lang="en-GB" sz="1000" dirty="0" smtClean="0"/>
              <a:t>SUMO2 or TRIM28 antibodies. The regions used for creating the final figure are boxed. Molecular weight marker sizes (</a:t>
            </a:r>
            <a:r>
              <a:rPr lang="en-GB" sz="1000" dirty="0" err="1" smtClean="0"/>
              <a:t>kDa</a:t>
            </a:r>
            <a:r>
              <a:rPr lang="en-GB" sz="1000" dirty="0" smtClean="0"/>
              <a:t>) are shown on the left.</a:t>
            </a:r>
            <a:endParaRPr lang="en-GB" sz="1000" u="sng" dirty="0"/>
          </a:p>
        </p:txBody>
      </p:sp>
    </p:spTree>
    <p:extLst>
      <p:ext uri="{BB962C8B-B14F-4D97-AF65-F5344CB8AC3E}">
        <p14:creationId xmlns:p14="http://schemas.microsoft.com/office/powerpoint/2010/main" val="98777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10047385" y="4214309"/>
            <a:ext cx="1747726" cy="1971170"/>
            <a:chOff x="8247090" y="2284230"/>
            <a:chExt cx="2648064" cy="2986623"/>
          </a:xfrm>
        </p:grpSpPr>
        <p:sp>
          <p:nvSpPr>
            <p:cNvPr id="59" name="TextBox 166"/>
            <p:cNvSpPr txBox="1"/>
            <p:nvPr/>
          </p:nvSpPr>
          <p:spPr>
            <a:xfrm>
              <a:off x="9911007" y="3030335"/>
              <a:ext cx="780127"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GFP</a:t>
              </a:r>
              <a:endParaRPr lang="en-GB" sz="700" b="1" dirty="0">
                <a:latin typeface="Arial" panose="020B0604020202020204" pitchFamily="34" charset="0"/>
                <a:cs typeface="Arial" panose="020B0604020202020204" pitchFamily="34" charset="0"/>
              </a:endParaRPr>
            </a:p>
          </p:txBody>
        </p:sp>
        <p:sp>
          <p:nvSpPr>
            <p:cNvPr id="60" name="TextBox 167"/>
            <p:cNvSpPr txBox="1"/>
            <p:nvPr/>
          </p:nvSpPr>
          <p:spPr>
            <a:xfrm>
              <a:off x="8870197" y="2284230"/>
              <a:ext cx="1343605"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EGFPC1-ZMYM2</a:t>
              </a:r>
              <a:endParaRPr lang="en-GB" sz="700" b="1" dirty="0">
                <a:latin typeface="Arial" panose="020B0604020202020204" pitchFamily="34" charset="0"/>
                <a:cs typeface="Arial" panose="020B0604020202020204" pitchFamily="34" charset="0"/>
              </a:endParaRPr>
            </a:p>
          </p:txBody>
        </p:sp>
        <p:sp>
          <p:nvSpPr>
            <p:cNvPr id="61" name="TextBox 168"/>
            <p:cNvSpPr txBox="1"/>
            <p:nvPr/>
          </p:nvSpPr>
          <p:spPr>
            <a:xfrm rot="18767694">
              <a:off x="9307597" y="2698625"/>
              <a:ext cx="491103" cy="30311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WT</a:t>
              </a:r>
              <a:endParaRPr lang="en-GB" sz="700" b="1" dirty="0">
                <a:latin typeface="Arial" panose="020B0604020202020204" pitchFamily="34" charset="0"/>
                <a:cs typeface="Arial" panose="020B0604020202020204" pitchFamily="34" charset="0"/>
              </a:endParaRPr>
            </a:p>
          </p:txBody>
        </p:sp>
        <p:sp>
          <p:nvSpPr>
            <p:cNvPr id="62" name="TextBox 169"/>
            <p:cNvSpPr txBox="1"/>
            <p:nvPr/>
          </p:nvSpPr>
          <p:spPr>
            <a:xfrm rot="18767694">
              <a:off x="9620156" y="2604282"/>
              <a:ext cx="772843" cy="30311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err="1" smtClean="0">
                  <a:latin typeface="Arial" panose="020B0604020202020204" pitchFamily="34" charset="0"/>
                  <a:cs typeface="Arial" panose="020B0604020202020204" pitchFamily="34" charset="0"/>
                </a:rPr>
                <a:t>SIMmut</a:t>
              </a:r>
              <a:endParaRPr lang="en-GB" sz="700" b="1" dirty="0">
                <a:latin typeface="Arial" panose="020B0604020202020204" pitchFamily="34" charset="0"/>
                <a:cs typeface="Arial" panose="020B0604020202020204" pitchFamily="34" charset="0"/>
              </a:endParaRPr>
            </a:p>
          </p:txBody>
        </p:sp>
        <p:sp>
          <p:nvSpPr>
            <p:cNvPr id="63" name="TextBox 171"/>
            <p:cNvSpPr txBox="1"/>
            <p:nvPr/>
          </p:nvSpPr>
          <p:spPr>
            <a:xfrm rot="18767694">
              <a:off x="9012813" y="2738376"/>
              <a:ext cx="325944" cy="30311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cxnSp>
          <p:nvCxnSpPr>
            <p:cNvPr id="64" name="Straight Connector 63"/>
            <p:cNvCxnSpPr/>
            <p:nvPr/>
          </p:nvCxnSpPr>
          <p:spPr>
            <a:xfrm>
              <a:off x="8895451" y="2535998"/>
              <a:ext cx="1213421" cy="15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rotWithShape="1">
            <a:blip r:embed="rId2" cstate="print">
              <a:extLst>
                <a:ext uri="{28A0092B-C50C-407E-A947-70E740481C1C}">
                  <a14:useLocalDpi xmlns:a14="http://schemas.microsoft.com/office/drawing/2010/main" val="0"/>
                </a:ext>
              </a:extLst>
            </a:blip>
            <a:srcRect t="22306" r="52496" b="36300"/>
            <a:stretch/>
          </p:blipFill>
          <p:spPr>
            <a:xfrm>
              <a:off x="8972765" y="3035884"/>
              <a:ext cx="1042932" cy="366647"/>
            </a:xfrm>
            <a:prstGeom prst="rect">
              <a:avLst/>
            </a:prstGeom>
            <a:ln>
              <a:solidFill>
                <a:schemeClr val="tx1"/>
              </a:solidFill>
            </a:ln>
          </p:spPr>
        </p:pic>
        <p:sp>
          <p:nvSpPr>
            <p:cNvPr id="66" name="TextBox 174"/>
            <p:cNvSpPr txBox="1"/>
            <p:nvPr/>
          </p:nvSpPr>
          <p:spPr>
            <a:xfrm>
              <a:off x="8247090" y="3103820"/>
              <a:ext cx="763126" cy="46632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00" b="1" dirty="0" smtClean="0">
                  <a:latin typeface="Arial" panose="020B0604020202020204" pitchFamily="34" charset="0"/>
                  <a:cs typeface="Arial" panose="020B0604020202020204" pitchFamily="34" charset="0"/>
                </a:rPr>
                <a:t>IP:</a:t>
              </a:r>
            </a:p>
            <a:p>
              <a:pPr algn="ctr"/>
              <a:r>
                <a:rPr lang="en-GB" sz="700" b="1" dirty="0" smtClean="0">
                  <a:latin typeface="Arial" panose="020B0604020202020204" pitchFamily="34" charset="0"/>
                  <a:cs typeface="Arial" panose="020B0604020202020204" pitchFamily="34" charset="0"/>
                </a:rPr>
                <a:t>TRIM28</a:t>
              </a:r>
              <a:endParaRPr lang="en-GB" sz="700" b="1" dirty="0">
                <a:latin typeface="Arial" panose="020B0604020202020204" pitchFamily="34" charset="0"/>
                <a:cs typeface="Arial" panose="020B0604020202020204" pitchFamily="34" charset="0"/>
              </a:endParaRPr>
            </a:p>
          </p:txBody>
        </p:sp>
        <p:pic>
          <p:nvPicPr>
            <p:cNvPr id="67" name="Picture 66"/>
            <p:cNvPicPr>
              <a:picLocks noChangeAspect="1"/>
            </p:cNvPicPr>
            <p:nvPr/>
          </p:nvPicPr>
          <p:blipFill rotWithShape="1">
            <a:blip r:embed="rId3" cstate="print">
              <a:extLst>
                <a:ext uri="{28A0092B-C50C-407E-A947-70E740481C1C}">
                  <a14:useLocalDpi xmlns:a14="http://schemas.microsoft.com/office/drawing/2010/main" val="0"/>
                </a:ext>
              </a:extLst>
            </a:blip>
            <a:srcRect l="1" t="3365" r="51920" b="4369"/>
            <a:stretch/>
          </p:blipFill>
          <p:spPr>
            <a:xfrm>
              <a:off x="8966468" y="3445224"/>
              <a:ext cx="1055526" cy="345087"/>
            </a:xfrm>
            <a:prstGeom prst="rect">
              <a:avLst/>
            </a:prstGeom>
            <a:ln>
              <a:solidFill>
                <a:schemeClr val="tx1"/>
              </a:solidFill>
            </a:ln>
          </p:spPr>
        </p:pic>
        <p:sp>
          <p:nvSpPr>
            <p:cNvPr id="68" name="TextBox 177"/>
            <p:cNvSpPr txBox="1"/>
            <p:nvPr/>
          </p:nvSpPr>
          <p:spPr>
            <a:xfrm>
              <a:off x="9911009" y="4053750"/>
              <a:ext cx="780127"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GFP</a:t>
              </a:r>
              <a:endParaRPr lang="en-GB" sz="700" b="1" dirty="0">
                <a:latin typeface="Arial" panose="020B0604020202020204" pitchFamily="34" charset="0"/>
                <a:cs typeface="Arial" panose="020B0604020202020204" pitchFamily="34" charset="0"/>
              </a:endParaRPr>
            </a:p>
          </p:txBody>
        </p:sp>
        <p:pic>
          <p:nvPicPr>
            <p:cNvPr id="69" name="Picture 68"/>
            <p:cNvPicPr>
              <a:picLocks noChangeAspect="1"/>
            </p:cNvPicPr>
            <p:nvPr/>
          </p:nvPicPr>
          <p:blipFill rotWithShape="1">
            <a:blip r:embed="rId4" cstate="print">
              <a:extLst>
                <a:ext uri="{28A0092B-C50C-407E-A947-70E740481C1C}">
                  <a14:useLocalDpi xmlns:a14="http://schemas.microsoft.com/office/drawing/2010/main" val="0"/>
                </a:ext>
              </a:extLst>
            </a:blip>
            <a:srcRect t="31440" r="53124" b="19320"/>
            <a:stretch/>
          </p:blipFill>
          <p:spPr>
            <a:xfrm>
              <a:off x="8966468" y="4037192"/>
              <a:ext cx="1049229" cy="395447"/>
            </a:xfrm>
            <a:prstGeom prst="rect">
              <a:avLst/>
            </a:prstGeom>
            <a:ln>
              <a:solidFill>
                <a:schemeClr val="tx1"/>
              </a:solidFill>
            </a:ln>
          </p:spPr>
        </p:pic>
        <p:sp>
          <p:nvSpPr>
            <p:cNvPr id="70" name="TextBox 179"/>
            <p:cNvSpPr txBox="1"/>
            <p:nvPr/>
          </p:nvSpPr>
          <p:spPr>
            <a:xfrm>
              <a:off x="8357232" y="4444102"/>
              <a:ext cx="612541"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Input</a:t>
              </a:r>
              <a:endParaRPr lang="en-GB" sz="700" b="1" dirty="0">
                <a:latin typeface="Arial" panose="020B0604020202020204" pitchFamily="34" charset="0"/>
                <a:cs typeface="Arial" panose="020B0604020202020204" pitchFamily="34" charset="0"/>
              </a:endParaRPr>
            </a:p>
          </p:txBody>
        </p:sp>
        <p:pic>
          <p:nvPicPr>
            <p:cNvPr id="71" name="Picture 70"/>
            <p:cNvPicPr>
              <a:picLocks noChangeAspect="1"/>
            </p:cNvPicPr>
            <p:nvPr/>
          </p:nvPicPr>
          <p:blipFill rotWithShape="1">
            <a:blip r:embed="rId5" cstate="print">
              <a:extLst>
                <a:ext uri="{28A0092B-C50C-407E-A947-70E740481C1C}">
                  <a14:useLocalDpi xmlns:a14="http://schemas.microsoft.com/office/drawing/2010/main" val="0"/>
                </a:ext>
              </a:extLst>
            </a:blip>
            <a:srcRect t="5129" r="50022" b="-8385"/>
            <a:stretch/>
          </p:blipFill>
          <p:spPr>
            <a:xfrm>
              <a:off x="8966467" y="4490615"/>
              <a:ext cx="1055526" cy="416019"/>
            </a:xfrm>
            <a:prstGeom prst="rect">
              <a:avLst/>
            </a:prstGeom>
            <a:ln>
              <a:solidFill>
                <a:schemeClr val="tx1"/>
              </a:solidFill>
            </a:ln>
          </p:spPr>
        </p:pic>
        <p:sp>
          <p:nvSpPr>
            <p:cNvPr id="72" name="TextBox 181"/>
            <p:cNvSpPr txBox="1"/>
            <p:nvPr/>
          </p:nvSpPr>
          <p:spPr>
            <a:xfrm>
              <a:off x="9911009" y="4541893"/>
              <a:ext cx="984145"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pic>
          <p:nvPicPr>
            <p:cNvPr id="73" name="Picture 72"/>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1" t="-4493" r="51426" b="-3433"/>
            <a:stretch/>
          </p:blipFill>
          <p:spPr>
            <a:xfrm>
              <a:off x="8966467" y="4956631"/>
              <a:ext cx="1061824" cy="300144"/>
            </a:xfrm>
            <a:prstGeom prst="rect">
              <a:avLst/>
            </a:prstGeom>
            <a:ln>
              <a:solidFill>
                <a:schemeClr val="tx1"/>
              </a:solidFill>
            </a:ln>
          </p:spPr>
        </p:pic>
        <p:sp>
          <p:nvSpPr>
            <p:cNvPr id="74" name="TextBox 183"/>
            <p:cNvSpPr txBox="1"/>
            <p:nvPr/>
          </p:nvSpPr>
          <p:spPr>
            <a:xfrm>
              <a:off x="9911004" y="4967739"/>
              <a:ext cx="969573"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a:t>
              </a:r>
              <a:r>
                <a:rPr lang="el-GR" sz="700" b="1" dirty="0" smtClean="0">
                  <a:latin typeface="Arial" panose="020B0604020202020204" pitchFamily="34" charset="0"/>
                  <a:cs typeface="Arial" panose="020B0604020202020204" pitchFamily="34" charset="0"/>
                </a:rPr>
                <a:t>β</a:t>
              </a:r>
              <a:r>
                <a:rPr lang="en-GB" sz="700" b="1" dirty="0" smtClean="0">
                  <a:latin typeface="Arial" panose="020B0604020202020204" pitchFamily="34" charset="0"/>
                  <a:cs typeface="Arial" panose="020B0604020202020204" pitchFamily="34" charset="0"/>
                </a:rPr>
                <a:t>-Actin</a:t>
              </a:r>
              <a:endParaRPr lang="en-GB" sz="700" b="1" dirty="0">
                <a:latin typeface="Arial" panose="020B0604020202020204" pitchFamily="34" charset="0"/>
                <a:cs typeface="Arial" panose="020B0604020202020204" pitchFamily="34" charset="0"/>
              </a:endParaRPr>
            </a:p>
          </p:txBody>
        </p:sp>
        <p:cxnSp>
          <p:nvCxnSpPr>
            <p:cNvPr id="75" name="Straight Connector 74"/>
            <p:cNvCxnSpPr/>
            <p:nvPr/>
          </p:nvCxnSpPr>
          <p:spPr>
            <a:xfrm>
              <a:off x="8892494" y="4104124"/>
              <a:ext cx="0" cy="1040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892494" y="3035455"/>
              <a:ext cx="0" cy="651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186"/>
            <p:cNvSpPr txBox="1"/>
            <p:nvPr/>
          </p:nvSpPr>
          <p:spPr>
            <a:xfrm>
              <a:off x="9911009" y="3461902"/>
              <a:ext cx="984145"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grpSp>
      <p:sp>
        <p:nvSpPr>
          <p:cNvPr id="58" name="Rectangle 57"/>
          <p:cNvSpPr>
            <a:spLocks noChangeAspect="1" noChangeArrowheads="1"/>
          </p:cNvSpPr>
          <p:nvPr/>
        </p:nvSpPr>
        <p:spPr bwMode="auto">
          <a:xfrm>
            <a:off x="10140882" y="4233643"/>
            <a:ext cx="102592" cy="169277"/>
          </a:xfrm>
          <a:prstGeom prst="rect">
            <a:avLst/>
          </a:prstGeom>
          <a:noFill/>
          <a:ln w="9525">
            <a:noFill/>
            <a:miter lim="800000"/>
            <a:headEnd/>
            <a:tailEnd/>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solidFill>
                  <a:srgbClr val="000000"/>
                </a:solidFill>
                <a:latin typeface="Arial" pitchFamily="34" charset="0"/>
                <a:cs typeface="Arial" pitchFamily="34" charset="0"/>
              </a:rPr>
              <a:t>C</a:t>
            </a:r>
            <a:endParaRPr lang="en-GB" sz="1100" b="1" dirty="0">
              <a:latin typeface="Arial" pitchFamily="34" charset="0"/>
              <a:cs typeface="Arial"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3914" y="1886470"/>
            <a:ext cx="2880000" cy="2359695"/>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5782" y="1910774"/>
            <a:ext cx="2880000" cy="2359695"/>
          </a:xfrm>
          <a:prstGeom prst="rect">
            <a:avLst/>
          </a:prstGeom>
        </p:spPr>
      </p:pic>
      <p:sp>
        <p:nvSpPr>
          <p:cNvPr id="11" name="Rectangle 10"/>
          <p:cNvSpPr/>
          <p:nvPr/>
        </p:nvSpPr>
        <p:spPr>
          <a:xfrm>
            <a:off x="9937592" y="4131426"/>
            <a:ext cx="2036618" cy="2402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2635134" y="2533444"/>
            <a:ext cx="1105591" cy="307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p:cNvSpPr/>
          <p:nvPr/>
        </p:nvSpPr>
        <p:spPr>
          <a:xfrm>
            <a:off x="5555672" y="3001727"/>
            <a:ext cx="1105591" cy="307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18"/>
          <p:cNvSpPr txBox="1"/>
          <p:nvPr/>
        </p:nvSpPr>
        <p:spPr>
          <a:xfrm>
            <a:off x="1972636" y="2775905"/>
            <a:ext cx="33374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180</a:t>
            </a:r>
            <a:endParaRPr lang="en-GB" sz="700" b="1" dirty="0">
              <a:latin typeface="Arial" panose="020B0604020202020204" pitchFamily="34" charset="0"/>
              <a:cs typeface="Arial" panose="020B0604020202020204" pitchFamily="34" charset="0"/>
            </a:endParaRPr>
          </a:p>
        </p:txBody>
      </p:sp>
      <p:sp>
        <p:nvSpPr>
          <p:cNvPr id="41" name="TextBox 19"/>
          <p:cNvSpPr txBox="1"/>
          <p:nvPr/>
        </p:nvSpPr>
        <p:spPr>
          <a:xfrm>
            <a:off x="1972636" y="3053470"/>
            <a:ext cx="33374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130</a:t>
            </a:r>
            <a:endParaRPr lang="en-GB" sz="700" b="1" dirty="0">
              <a:latin typeface="Arial" panose="020B0604020202020204" pitchFamily="34" charset="0"/>
              <a:cs typeface="Arial" panose="020B0604020202020204" pitchFamily="34" charset="0"/>
            </a:endParaRPr>
          </a:p>
        </p:txBody>
      </p:sp>
      <p:sp>
        <p:nvSpPr>
          <p:cNvPr id="42" name="TextBox 20"/>
          <p:cNvSpPr txBox="1"/>
          <p:nvPr/>
        </p:nvSpPr>
        <p:spPr>
          <a:xfrm>
            <a:off x="1972636" y="3476394"/>
            <a:ext cx="333746"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100</a:t>
            </a:r>
            <a:endParaRPr lang="en-GB" sz="700" b="1" dirty="0">
              <a:latin typeface="Arial" panose="020B0604020202020204" pitchFamily="34" charset="0"/>
              <a:cs typeface="Arial" panose="020B0604020202020204" pitchFamily="34" charset="0"/>
            </a:endParaRPr>
          </a:p>
        </p:txBody>
      </p:sp>
      <p:sp>
        <p:nvSpPr>
          <p:cNvPr id="44" name="TextBox 18"/>
          <p:cNvSpPr txBox="1"/>
          <p:nvPr/>
        </p:nvSpPr>
        <p:spPr>
          <a:xfrm>
            <a:off x="1991462" y="1930197"/>
            <a:ext cx="348172"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err="1" smtClean="0">
                <a:latin typeface="Arial" panose="020B0604020202020204" pitchFamily="34" charset="0"/>
                <a:cs typeface="Arial" panose="020B0604020202020204" pitchFamily="34" charset="0"/>
              </a:rPr>
              <a:t>kDa</a:t>
            </a:r>
            <a:endParaRPr lang="en-GB" sz="700" b="1" dirty="0">
              <a:latin typeface="Arial" panose="020B0604020202020204" pitchFamily="34" charset="0"/>
              <a:cs typeface="Arial" panose="020B0604020202020204" pitchFamily="34" charset="0"/>
            </a:endParaRPr>
          </a:p>
        </p:txBody>
      </p:sp>
      <p:cxnSp>
        <p:nvCxnSpPr>
          <p:cNvPr id="45" name="Straight Connector 44"/>
          <p:cNvCxnSpPr/>
          <p:nvPr/>
        </p:nvCxnSpPr>
        <p:spPr>
          <a:xfrm>
            <a:off x="2233419" y="314518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33419" y="314518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33419" y="3572589"/>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33419" y="287363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82300" y="4341615"/>
            <a:ext cx="1103187" cy="246221"/>
          </a:xfrm>
          <a:prstGeom prst="rect">
            <a:avLst/>
          </a:prstGeom>
          <a:noFill/>
        </p:spPr>
        <p:txBody>
          <a:bodyPr wrap="none" rtlCol="0">
            <a:spAutoFit/>
          </a:bodyPr>
          <a:lstStyle/>
          <a:p>
            <a:r>
              <a:rPr lang="en-GB" sz="1000" b="1" dirty="0" smtClean="0"/>
              <a:t>IP TRIM28 IB GFP</a:t>
            </a:r>
            <a:endParaRPr lang="en-GB" sz="1000" b="1" dirty="0"/>
          </a:p>
        </p:txBody>
      </p:sp>
      <p:sp>
        <p:nvSpPr>
          <p:cNvPr id="51" name="TextBox 50"/>
          <p:cNvSpPr txBox="1"/>
          <p:nvPr/>
        </p:nvSpPr>
        <p:spPr>
          <a:xfrm>
            <a:off x="3257680" y="1165565"/>
            <a:ext cx="1047082" cy="246221"/>
          </a:xfrm>
          <a:prstGeom prst="rect">
            <a:avLst/>
          </a:prstGeom>
          <a:noFill/>
        </p:spPr>
        <p:txBody>
          <a:bodyPr wrap="none" rtlCol="0">
            <a:spAutoFit/>
          </a:bodyPr>
          <a:lstStyle/>
          <a:p>
            <a:r>
              <a:rPr lang="en-GB" sz="1000" b="1" dirty="0" smtClean="0"/>
              <a:t>EGFPC1-ZMYM2</a:t>
            </a:r>
            <a:endParaRPr lang="en-GB" sz="1000" b="1" dirty="0"/>
          </a:p>
        </p:txBody>
      </p:sp>
      <p:sp>
        <p:nvSpPr>
          <p:cNvPr id="52" name="TextBox 51"/>
          <p:cNvSpPr txBox="1"/>
          <p:nvPr/>
        </p:nvSpPr>
        <p:spPr>
          <a:xfrm rot="18767694">
            <a:off x="3024566" y="1622182"/>
            <a:ext cx="365806" cy="246221"/>
          </a:xfrm>
          <a:prstGeom prst="rect">
            <a:avLst/>
          </a:prstGeom>
          <a:noFill/>
        </p:spPr>
        <p:txBody>
          <a:bodyPr wrap="none" rtlCol="0">
            <a:spAutoFit/>
          </a:bodyPr>
          <a:lstStyle/>
          <a:p>
            <a:r>
              <a:rPr lang="en-GB" sz="1000" b="1" dirty="0" smtClean="0"/>
              <a:t>WT</a:t>
            </a:r>
            <a:endParaRPr lang="en-GB" sz="1000" b="1" dirty="0"/>
          </a:p>
        </p:txBody>
      </p:sp>
      <p:sp>
        <p:nvSpPr>
          <p:cNvPr id="53" name="TextBox 52"/>
          <p:cNvSpPr txBox="1"/>
          <p:nvPr/>
        </p:nvSpPr>
        <p:spPr>
          <a:xfrm rot="18767694">
            <a:off x="3410661" y="1540432"/>
            <a:ext cx="588623" cy="246221"/>
          </a:xfrm>
          <a:prstGeom prst="rect">
            <a:avLst/>
          </a:prstGeom>
          <a:noFill/>
        </p:spPr>
        <p:txBody>
          <a:bodyPr wrap="none" rtlCol="0">
            <a:spAutoFit/>
          </a:bodyPr>
          <a:lstStyle/>
          <a:p>
            <a:r>
              <a:rPr lang="en-GB" sz="1000" b="1" dirty="0" smtClean="0"/>
              <a:t>SIM123</a:t>
            </a:r>
            <a:endParaRPr lang="en-GB" sz="1000" b="1" dirty="0"/>
          </a:p>
        </p:txBody>
      </p:sp>
      <p:sp>
        <p:nvSpPr>
          <p:cNvPr id="54" name="TextBox 53"/>
          <p:cNvSpPr txBox="1"/>
          <p:nvPr/>
        </p:nvSpPr>
        <p:spPr>
          <a:xfrm rot="18767694">
            <a:off x="4479895" y="1588659"/>
            <a:ext cx="457176" cy="246221"/>
          </a:xfrm>
          <a:prstGeom prst="rect">
            <a:avLst/>
          </a:prstGeom>
          <a:noFill/>
        </p:spPr>
        <p:txBody>
          <a:bodyPr wrap="none" rtlCol="0">
            <a:spAutoFit/>
          </a:bodyPr>
          <a:lstStyle/>
          <a:p>
            <a:r>
              <a:rPr lang="en-GB" sz="1000" b="1" dirty="0" smtClean="0"/>
              <a:t>SIM2</a:t>
            </a:r>
            <a:endParaRPr lang="en-GB" sz="1000" b="1" dirty="0"/>
          </a:p>
        </p:txBody>
      </p:sp>
      <p:sp>
        <p:nvSpPr>
          <p:cNvPr id="55" name="TextBox 54"/>
          <p:cNvSpPr txBox="1"/>
          <p:nvPr/>
        </p:nvSpPr>
        <p:spPr>
          <a:xfrm rot="18767694">
            <a:off x="3782339" y="1561016"/>
            <a:ext cx="532518" cy="246221"/>
          </a:xfrm>
          <a:prstGeom prst="rect">
            <a:avLst/>
          </a:prstGeom>
          <a:noFill/>
        </p:spPr>
        <p:txBody>
          <a:bodyPr wrap="none" rtlCol="0">
            <a:spAutoFit/>
          </a:bodyPr>
          <a:lstStyle/>
          <a:p>
            <a:r>
              <a:rPr lang="en-GB" sz="1000" b="1" dirty="0" smtClean="0"/>
              <a:t>PV-del</a:t>
            </a:r>
            <a:endParaRPr lang="en-GB" sz="1000" b="1" dirty="0"/>
          </a:p>
        </p:txBody>
      </p:sp>
      <p:sp>
        <p:nvSpPr>
          <p:cNvPr id="56" name="TextBox 55"/>
          <p:cNvSpPr txBox="1"/>
          <p:nvPr/>
        </p:nvSpPr>
        <p:spPr>
          <a:xfrm rot="18767694">
            <a:off x="4036127" y="1383400"/>
            <a:ext cx="1016625" cy="246221"/>
          </a:xfrm>
          <a:prstGeom prst="rect">
            <a:avLst/>
          </a:prstGeom>
          <a:noFill/>
        </p:spPr>
        <p:txBody>
          <a:bodyPr wrap="none" rtlCol="0">
            <a:spAutoFit/>
          </a:bodyPr>
          <a:lstStyle/>
          <a:p>
            <a:r>
              <a:rPr lang="en-GB" sz="1000" b="1" dirty="0" smtClean="0"/>
              <a:t>NMYM 1-824aa</a:t>
            </a:r>
            <a:endParaRPr lang="en-GB" sz="1000" b="1" dirty="0"/>
          </a:p>
        </p:txBody>
      </p:sp>
      <p:sp>
        <p:nvSpPr>
          <p:cNvPr id="78" name="TextBox 77"/>
          <p:cNvSpPr txBox="1"/>
          <p:nvPr/>
        </p:nvSpPr>
        <p:spPr>
          <a:xfrm rot="18767694">
            <a:off x="2762615" y="1674526"/>
            <a:ext cx="223138" cy="246221"/>
          </a:xfrm>
          <a:prstGeom prst="rect">
            <a:avLst/>
          </a:prstGeom>
          <a:noFill/>
        </p:spPr>
        <p:txBody>
          <a:bodyPr wrap="none" rtlCol="0">
            <a:spAutoFit/>
          </a:bodyPr>
          <a:lstStyle/>
          <a:p>
            <a:r>
              <a:rPr lang="en-GB" sz="1000" b="1" dirty="0" smtClean="0"/>
              <a:t>-</a:t>
            </a:r>
            <a:endParaRPr lang="en-GB" sz="1000" b="1" dirty="0"/>
          </a:p>
        </p:txBody>
      </p:sp>
      <p:cxnSp>
        <p:nvCxnSpPr>
          <p:cNvPr id="79" name="Straight Connector 78"/>
          <p:cNvCxnSpPr/>
          <p:nvPr/>
        </p:nvCxnSpPr>
        <p:spPr>
          <a:xfrm>
            <a:off x="2717772" y="1426305"/>
            <a:ext cx="2126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144401" y="4341615"/>
            <a:ext cx="1306768" cy="246221"/>
          </a:xfrm>
          <a:prstGeom prst="rect">
            <a:avLst/>
          </a:prstGeom>
          <a:noFill/>
        </p:spPr>
        <p:txBody>
          <a:bodyPr wrap="none" rtlCol="0">
            <a:spAutoFit/>
          </a:bodyPr>
          <a:lstStyle/>
          <a:p>
            <a:r>
              <a:rPr lang="en-GB" sz="1000" b="1" dirty="0" smtClean="0"/>
              <a:t>IP TRIM28 IB TRIM28</a:t>
            </a:r>
            <a:endParaRPr lang="en-GB" sz="1000" b="1" dirty="0"/>
          </a:p>
        </p:txBody>
      </p:sp>
      <p:sp>
        <p:nvSpPr>
          <p:cNvPr id="90" name="TextBox 89"/>
          <p:cNvSpPr txBox="1"/>
          <p:nvPr/>
        </p:nvSpPr>
        <p:spPr>
          <a:xfrm>
            <a:off x="6103400" y="1165565"/>
            <a:ext cx="1047082" cy="246221"/>
          </a:xfrm>
          <a:prstGeom prst="rect">
            <a:avLst/>
          </a:prstGeom>
          <a:noFill/>
        </p:spPr>
        <p:txBody>
          <a:bodyPr wrap="none" rtlCol="0">
            <a:spAutoFit/>
          </a:bodyPr>
          <a:lstStyle/>
          <a:p>
            <a:r>
              <a:rPr lang="en-GB" sz="1000" b="1" dirty="0" smtClean="0"/>
              <a:t>EGFPC1-ZMYM2</a:t>
            </a:r>
            <a:endParaRPr lang="en-GB" sz="1000" b="1" dirty="0"/>
          </a:p>
        </p:txBody>
      </p:sp>
      <p:sp>
        <p:nvSpPr>
          <p:cNvPr id="91" name="TextBox 90"/>
          <p:cNvSpPr txBox="1"/>
          <p:nvPr/>
        </p:nvSpPr>
        <p:spPr>
          <a:xfrm rot="18767694">
            <a:off x="5870286" y="1600017"/>
            <a:ext cx="365806" cy="246221"/>
          </a:xfrm>
          <a:prstGeom prst="rect">
            <a:avLst/>
          </a:prstGeom>
          <a:noFill/>
        </p:spPr>
        <p:txBody>
          <a:bodyPr wrap="none" rtlCol="0">
            <a:spAutoFit/>
          </a:bodyPr>
          <a:lstStyle/>
          <a:p>
            <a:r>
              <a:rPr lang="en-GB" sz="1000" b="1" dirty="0" smtClean="0"/>
              <a:t>WT</a:t>
            </a:r>
            <a:endParaRPr lang="en-GB" sz="1000" b="1" dirty="0"/>
          </a:p>
        </p:txBody>
      </p:sp>
      <p:sp>
        <p:nvSpPr>
          <p:cNvPr id="92" name="TextBox 91"/>
          <p:cNvSpPr txBox="1"/>
          <p:nvPr/>
        </p:nvSpPr>
        <p:spPr>
          <a:xfrm rot="18767694">
            <a:off x="6256381" y="1518267"/>
            <a:ext cx="588623" cy="246221"/>
          </a:xfrm>
          <a:prstGeom prst="rect">
            <a:avLst/>
          </a:prstGeom>
          <a:noFill/>
        </p:spPr>
        <p:txBody>
          <a:bodyPr wrap="none" rtlCol="0">
            <a:spAutoFit/>
          </a:bodyPr>
          <a:lstStyle/>
          <a:p>
            <a:r>
              <a:rPr lang="en-GB" sz="1000" b="1" dirty="0" smtClean="0"/>
              <a:t>SIM123</a:t>
            </a:r>
            <a:endParaRPr lang="en-GB" sz="1000" b="1" dirty="0"/>
          </a:p>
        </p:txBody>
      </p:sp>
      <p:sp>
        <p:nvSpPr>
          <p:cNvPr id="93" name="TextBox 92"/>
          <p:cNvSpPr txBox="1"/>
          <p:nvPr/>
        </p:nvSpPr>
        <p:spPr>
          <a:xfrm rot="18767694">
            <a:off x="7325615" y="1566494"/>
            <a:ext cx="457176" cy="246221"/>
          </a:xfrm>
          <a:prstGeom prst="rect">
            <a:avLst/>
          </a:prstGeom>
          <a:noFill/>
        </p:spPr>
        <p:txBody>
          <a:bodyPr wrap="none" rtlCol="0">
            <a:spAutoFit/>
          </a:bodyPr>
          <a:lstStyle/>
          <a:p>
            <a:r>
              <a:rPr lang="en-GB" sz="1000" b="1" dirty="0" smtClean="0"/>
              <a:t>SIM2</a:t>
            </a:r>
            <a:endParaRPr lang="en-GB" sz="1000" b="1" dirty="0"/>
          </a:p>
        </p:txBody>
      </p:sp>
      <p:sp>
        <p:nvSpPr>
          <p:cNvPr id="94" name="TextBox 93"/>
          <p:cNvSpPr txBox="1"/>
          <p:nvPr/>
        </p:nvSpPr>
        <p:spPr>
          <a:xfrm rot="18767694">
            <a:off x="6628059" y="1538851"/>
            <a:ext cx="532518" cy="246221"/>
          </a:xfrm>
          <a:prstGeom prst="rect">
            <a:avLst/>
          </a:prstGeom>
          <a:noFill/>
        </p:spPr>
        <p:txBody>
          <a:bodyPr wrap="none" rtlCol="0">
            <a:spAutoFit/>
          </a:bodyPr>
          <a:lstStyle/>
          <a:p>
            <a:r>
              <a:rPr lang="en-GB" sz="1000" b="1" dirty="0" smtClean="0"/>
              <a:t>PV-del</a:t>
            </a:r>
            <a:endParaRPr lang="en-GB" sz="1000" b="1" dirty="0"/>
          </a:p>
        </p:txBody>
      </p:sp>
      <p:sp>
        <p:nvSpPr>
          <p:cNvPr id="95" name="TextBox 94"/>
          <p:cNvSpPr txBox="1"/>
          <p:nvPr/>
        </p:nvSpPr>
        <p:spPr>
          <a:xfrm rot="18767694">
            <a:off x="6881847" y="1361235"/>
            <a:ext cx="1016625" cy="246221"/>
          </a:xfrm>
          <a:prstGeom prst="rect">
            <a:avLst/>
          </a:prstGeom>
          <a:noFill/>
        </p:spPr>
        <p:txBody>
          <a:bodyPr wrap="none" rtlCol="0">
            <a:spAutoFit/>
          </a:bodyPr>
          <a:lstStyle/>
          <a:p>
            <a:r>
              <a:rPr lang="en-GB" sz="1000" b="1" dirty="0" smtClean="0"/>
              <a:t>NMYM 1-824aa</a:t>
            </a:r>
            <a:endParaRPr lang="en-GB" sz="1000" b="1" dirty="0"/>
          </a:p>
        </p:txBody>
      </p:sp>
      <p:sp>
        <p:nvSpPr>
          <p:cNvPr id="96" name="TextBox 95"/>
          <p:cNvSpPr txBox="1"/>
          <p:nvPr/>
        </p:nvSpPr>
        <p:spPr>
          <a:xfrm rot="18767694">
            <a:off x="5608335" y="1652361"/>
            <a:ext cx="223138" cy="246221"/>
          </a:xfrm>
          <a:prstGeom prst="rect">
            <a:avLst/>
          </a:prstGeom>
          <a:noFill/>
        </p:spPr>
        <p:txBody>
          <a:bodyPr wrap="none" rtlCol="0">
            <a:spAutoFit/>
          </a:bodyPr>
          <a:lstStyle/>
          <a:p>
            <a:r>
              <a:rPr lang="en-GB" sz="1000" b="1" dirty="0" smtClean="0"/>
              <a:t>-</a:t>
            </a:r>
            <a:endParaRPr lang="en-GB" sz="1000" b="1" dirty="0"/>
          </a:p>
        </p:txBody>
      </p:sp>
      <p:cxnSp>
        <p:nvCxnSpPr>
          <p:cNvPr id="97" name="Straight Connector 96"/>
          <p:cNvCxnSpPr/>
          <p:nvPr/>
        </p:nvCxnSpPr>
        <p:spPr>
          <a:xfrm>
            <a:off x="5563492" y="1426305"/>
            <a:ext cx="2126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19"/>
          <p:cNvSpPr txBox="1"/>
          <p:nvPr/>
        </p:nvSpPr>
        <p:spPr>
          <a:xfrm>
            <a:off x="263843" y="5450480"/>
            <a:ext cx="7866611"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a:latin typeface="Times New Roman" panose="02020603050405020304" pitchFamily="18" charset="0"/>
                <a:ea typeface="Times New Roman" panose="02020603050405020304" pitchFamily="18" charset="0"/>
              </a:rPr>
              <a:t>Figure 3-figure supplement </a:t>
            </a:r>
            <a:r>
              <a:rPr lang="en-GB" sz="1000" b="1" dirty="0" smtClean="0">
                <a:latin typeface="Times New Roman" panose="02020603050405020304" pitchFamily="18" charset="0"/>
                <a:ea typeface="Times New Roman" panose="02020603050405020304" pitchFamily="18" charset="0"/>
              </a:rPr>
              <a:t>1C (top)-source </a:t>
            </a:r>
            <a:r>
              <a:rPr lang="en-GB" sz="1000" b="1" dirty="0">
                <a:latin typeface="Times New Roman" panose="02020603050405020304" pitchFamily="18" charset="0"/>
                <a:ea typeface="Times New Roman" panose="02020603050405020304" pitchFamily="18" charset="0"/>
              </a:rPr>
              <a:t>data 2. </a:t>
            </a:r>
            <a:r>
              <a:rPr lang="en-GB" sz="1000" dirty="0" smtClean="0"/>
              <a:t>Raw </a:t>
            </a:r>
            <a:r>
              <a:rPr lang="en-GB" sz="1000" dirty="0"/>
              <a:t>unedited images of c</a:t>
            </a:r>
            <a:r>
              <a:rPr lang="en-GB" sz="1000" dirty="0" smtClean="0"/>
              <a:t>o-immunoprecipitation </a:t>
            </a:r>
            <a:r>
              <a:rPr lang="en-GB" sz="1000" dirty="0"/>
              <a:t>(IP) analysis of endogenous TRIM28 with the indicated EGFP-tagged ZMYM2 proteins. </a:t>
            </a:r>
            <a:r>
              <a:rPr lang="en-GB" sz="1000" dirty="0" smtClean="0"/>
              <a:t>IPs </a:t>
            </a:r>
            <a:r>
              <a:rPr lang="en-GB" sz="1000" dirty="0"/>
              <a:t>(top) were immunoblotted (IB) with the indicated antibodies</a:t>
            </a:r>
            <a:r>
              <a:rPr lang="en-GB" sz="1000" dirty="0" smtClean="0"/>
              <a:t>. Resulting </a:t>
            </a:r>
            <a:r>
              <a:rPr lang="en-GB" sz="1000" dirty="0"/>
              <a:t>proteins were detected by immunoblotting (IB) with </a:t>
            </a:r>
            <a:r>
              <a:rPr lang="en-GB" sz="1000" dirty="0" smtClean="0"/>
              <a:t>GFP or TRIM28 antibodies. The regions used for creating the final figure are boxed. Molecular weight marker sizes (</a:t>
            </a:r>
            <a:r>
              <a:rPr lang="en-GB" sz="1000" dirty="0" err="1" smtClean="0"/>
              <a:t>kDa</a:t>
            </a:r>
            <a:r>
              <a:rPr lang="en-GB" sz="1000" dirty="0" smtClean="0"/>
              <a:t>) are shown on the left.</a:t>
            </a:r>
            <a:endParaRPr lang="en-GB" sz="1000" u="sng" dirty="0"/>
          </a:p>
        </p:txBody>
      </p:sp>
    </p:spTree>
    <p:extLst>
      <p:ext uri="{BB962C8B-B14F-4D97-AF65-F5344CB8AC3E}">
        <p14:creationId xmlns:p14="http://schemas.microsoft.com/office/powerpoint/2010/main" val="209656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10047385" y="4214309"/>
            <a:ext cx="1747726" cy="1971170"/>
            <a:chOff x="8247090" y="2284230"/>
            <a:chExt cx="2648064" cy="2986623"/>
          </a:xfrm>
        </p:grpSpPr>
        <p:sp>
          <p:nvSpPr>
            <p:cNvPr id="59" name="TextBox 166"/>
            <p:cNvSpPr txBox="1"/>
            <p:nvPr/>
          </p:nvSpPr>
          <p:spPr>
            <a:xfrm>
              <a:off x="9911007" y="3030335"/>
              <a:ext cx="780127"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GFP</a:t>
              </a:r>
              <a:endParaRPr lang="en-GB" sz="700" b="1" dirty="0">
                <a:latin typeface="Arial" panose="020B0604020202020204" pitchFamily="34" charset="0"/>
                <a:cs typeface="Arial" panose="020B0604020202020204" pitchFamily="34" charset="0"/>
              </a:endParaRPr>
            </a:p>
          </p:txBody>
        </p:sp>
        <p:sp>
          <p:nvSpPr>
            <p:cNvPr id="60" name="TextBox 167"/>
            <p:cNvSpPr txBox="1"/>
            <p:nvPr/>
          </p:nvSpPr>
          <p:spPr>
            <a:xfrm>
              <a:off x="8870197" y="2284230"/>
              <a:ext cx="1343605"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EGFPC1-ZMYM2</a:t>
              </a:r>
              <a:endParaRPr lang="en-GB" sz="700" b="1" dirty="0">
                <a:latin typeface="Arial" panose="020B0604020202020204" pitchFamily="34" charset="0"/>
                <a:cs typeface="Arial" panose="020B0604020202020204" pitchFamily="34" charset="0"/>
              </a:endParaRPr>
            </a:p>
          </p:txBody>
        </p:sp>
        <p:sp>
          <p:nvSpPr>
            <p:cNvPr id="61" name="TextBox 168"/>
            <p:cNvSpPr txBox="1"/>
            <p:nvPr/>
          </p:nvSpPr>
          <p:spPr>
            <a:xfrm rot="18767694">
              <a:off x="9307597" y="2698625"/>
              <a:ext cx="491103" cy="30311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WT</a:t>
              </a:r>
              <a:endParaRPr lang="en-GB" sz="700" b="1" dirty="0">
                <a:latin typeface="Arial" panose="020B0604020202020204" pitchFamily="34" charset="0"/>
                <a:cs typeface="Arial" panose="020B0604020202020204" pitchFamily="34" charset="0"/>
              </a:endParaRPr>
            </a:p>
          </p:txBody>
        </p:sp>
        <p:sp>
          <p:nvSpPr>
            <p:cNvPr id="62" name="TextBox 169"/>
            <p:cNvSpPr txBox="1"/>
            <p:nvPr/>
          </p:nvSpPr>
          <p:spPr>
            <a:xfrm rot="18767694">
              <a:off x="9620156" y="2604282"/>
              <a:ext cx="772843" cy="30311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err="1" smtClean="0">
                  <a:latin typeface="Arial" panose="020B0604020202020204" pitchFamily="34" charset="0"/>
                  <a:cs typeface="Arial" panose="020B0604020202020204" pitchFamily="34" charset="0"/>
                </a:rPr>
                <a:t>SIMmut</a:t>
              </a:r>
              <a:endParaRPr lang="en-GB" sz="700" b="1" dirty="0">
                <a:latin typeface="Arial" panose="020B0604020202020204" pitchFamily="34" charset="0"/>
                <a:cs typeface="Arial" panose="020B0604020202020204" pitchFamily="34" charset="0"/>
              </a:endParaRPr>
            </a:p>
          </p:txBody>
        </p:sp>
        <p:sp>
          <p:nvSpPr>
            <p:cNvPr id="63" name="TextBox 171"/>
            <p:cNvSpPr txBox="1"/>
            <p:nvPr/>
          </p:nvSpPr>
          <p:spPr>
            <a:xfrm rot="18767694">
              <a:off x="9012813" y="2738376"/>
              <a:ext cx="325944" cy="30311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cxnSp>
          <p:nvCxnSpPr>
            <p:cNvPr id="64" name="Straight Connector 63"/>
            <p:cNvCxnSpPr/>
            <p:nvPr/>
          </p:nvCxnSpPr>
          <p:spPr>
            <a:xfrm>
              <a:off x="8895451" y="2535998"/>
              <a:ext cx="1213421" cy="15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rotWithShape="1">
            <a:blip r:embed="rId2" cstate="print">
              <a:extLst>
                <a:ext uri="{28A0092B-C50C-407E-A947-70E740481C1C}">
                  <a14:useLocalDpi xmlns:a14="http://schemas.microsoft.com/office/drawing/2010/main" val="0"/>
                </a:ext>
              </a:extLst>
            </a:blip>
            <a:srcRect t="22306" r="52496" b="36300"/>
            <a:stretch/>
          </p:blipFill>
          <p:spPr>
            <a:xfrm>
              <a:off x="8972765" y="3035884"/>
              <a:ext cx="1042932" cy="366647"/>
            </a:xfrm>
            <a:prstGeom prst="rect">
              <a:avLst/>
            </a:prstGeom>
            <a:ln>
              <a:solidFill>
                <a:schemeClr val="tx1"/>
              </a:solidFill>
            </a:ln>
          </p:spPr>
        </p:pic>
        <p:sp>
          <p:nvSpPr>
            <p:cNvPr id="66" name="TextBox 174"/>
            <p:cNvSpPr txBox="1"/>
            <p:nvPr/>
          </p:nvSpPr>
          <p:spPr>
            <a:xfrm>
              <a:off x="8247090" y="3103820"/>
              <a:ext cx="763126" cy="46632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00" b="1" dirty="0" smtClean="0">
                  <a:latin typeface="Arial" panose="020B0604020202020204" pitchFamily="34" charset="0"/>
                  <a:cs typeface="Arial" panose="020B0604020202020204" pitchFamily="34" charset="0"/>
                </a:rPr>
                <a:t>IP:</a:t>
              </a:r>
            </a:p>
            <a:p>
              <a:pPr algn="ctr"/>
              <a:r>
                <a:rPr lang="en-GB" sz="700" b="1" dirty="0" smtClean="0">
                  <a:latin typeface="Arial" panose="020B0604020202020204" pitchFamily="34" charset="0"/>
                  <a:cs typeface="Arial" panose="020B0604020202020204" pitchFamily="34" charset="0"/>
                </a:rPr>
                <a:t>TRIM28</a:t>
              </a:r>
              <a:endParaRPr lang="en-GB" sz="700" b="1" dirty="0">
                <a:latin typeface="Arial" panose="020B0604020202020204" pitchFamily="34" charset="0"/>
                <a:cs typeface="Arial" panose="020B0604020202020204" pitchFamily="34" charset="0"/>
              </a:endParaRPr>
            </a:p>
          </p:txBody>
        </p:sp>
        <p:pic>
          <p:nvPicPr>
            <p:cNvPr id="67" name="Picture 66"/>
            <p:cNvPicPr>
              <a:picLocks noChangeAspect="1"/>
            </p:cNvPicPr>
            <p:nvPr/>
          </p:nvPicPr>
          <p:blipFill rotWithShape="1">
            <a:blip r:embed="rId3" cstate="print">
              <a:extLst>
                <a:ext uri="{28A0092B-C50C-407E-A947-70E740481C1C}">
                  <a14:useLocalDpi xmlns:a14="http://schemas.microsoft.com/office/drawing/2010/main" val="0"/>
                </a:ext>
              </a:extLst>
            </a:blip>
            <a:srcRect l="1" t="3365" r="51920" b="4369"/>
            <a:stretch/>
          </p:blipFill>
          <p:spPr>
            <a:xfrm>
              <a:off x="8966468" y="3445224"/>
              <a:ext cx="1055526" cy="345087"/>
            </a:xfrm>
            <a:prstGeom prst="rect">
              <a:avLst/>
            </a:prstGeom>
            <a:ln>
              <a:solidFill>
                <a:schemeClr val="tx1"/>
              </a:solidFill>
            </a:ln>
          </p:spPr>
        </p:pic>
        <p:sp>
          <p:nvSpPr>
            <p:cNvPr id="68" name="TextBox 177"/>
            <p:cNvSpPr txBox="1"/>
            <p:nvPr/>
          </p:nvSpPr>
          <p:spPr>
            <a:xfrm>
              <a:off x="9911009" y="4053750"/>
              <a:ext cx="780127"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GFP</a:t>
              </a:r>
              <a:endParaRPr lang="en-GB" sz="700" b="1" dirty="0">
                <a:latin typeface="Arial" panose="020B0604020202020204" pitchFamily="34" charset="0"/>
                <a:cs typeface="Arial" panose="020B0604020202020204" pitchFamily="34" charset="0"/>
              </a:endParaRPr>
            </a:p>
          </p:txBody>
        </p:sp>
        <p:pic>
          <p:nvPicPr>
            <p:cNvPr id="69" name="Picture 68"/>
            <p:cNvPicPr>
              <a:picLocks noChangeAspect="1"/>
            </p:cNvPicPr>
            <p:nvPr/>
          </p:nvPicPr>
          <p:blipFill rotWithShape="1">
            <a:blip r:embed="rId4" cstate="print">
              <a:extLst>
                <a:ext uri="{28A0092B-C50C-407E-A947-70E740481C1C}">
                  <a14:useLocalDpi xmlns:a14="http://schemas.microsoft.com/office/drawing/2010/main" val="0"/>
                </a:ext>
              </a:extLst>
            </a:blip>
            <a:srcRect t="31440" r="53124" b="19320"/>
            <a:stretch/>
          </p:blipFill>
          <p:spPr>
            <a:xfrm>
              <a:off x="8966468" y="4037192"/>
              <a:ext cx="1049229" cy="395447"/>
            </a:xfrm>
            <a:prstGeom prst="rect">
              <a:avLst/>
            </a:prstGeom>
            <a:ln>
              <a:solidFill>
                <a:schemeClr val="tx1"/>
              </a:solidFill>
            </a:ln>
          </p:spPr>
        </p:pic>
        <p:sp>
          <p:nvSpPr>
            <p:cNvPr id="70" name="TextBox 179"/>
            <p:cNvSpPr txBox="1"/>
            <p:nvPr/>
          </p:nvSpPr>
          <p:spPr>
            <a:xfrm>
              <a:off x="8357232" y="4444102"/>
              <a:ext cx="612541"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Input</a:t>
              </a:r>
              <a:endParaRPr lang="en-GB" sz="700" b="1" dirty="0">
                <a:latin typeface="Arial" panose="020B0604020202020204" pitchFamily="34" charset="0"/>
                <a:cs typeface="Arial" panose="020B0604020202020204" pitchFamily="34" charset="0"/>
              </a:endParaRPr>
            </a:p>
          </p:txBody>
        </p:sp>
        <p:pic>
          <p:nvPicPr>
            <p:cNvPr id="71" name="Picture 70"/>
            <p:cNvPicPr>
              <a:picLocks noChangeAspect="1"/>
            </p:cNvPicPr>
            <p:nvPr/>
          </p:nvPicPr>
          <p:blipFill rotWithShape="1">
            <a:blip r:embed="rId5" cstate="print">
              <a:extLst>
                <a:ext uri="{28A0092B-C50C-407E-A947-70E740481C1C}">
                  <a14:useLocalDpi xmlns:a14="http://schemas.microsoft.com/office/drawing/2010/main" val="0"/>
                </a:ext>
              </a:extLst>
            </a:blip>
            <a:srcRect t="5129" r="50022" b="-8385"/>
            <a:stretch/>
          </p:blipFill>
          <p:spPr>
            <a:xfrm>
              <a:off x="8966467" y="4490615"/>
              <a:ext cx="1055526" cy="416019"/>
            </a:xfrm>
            <a:prstGeom prst="rect">
              <a:avLst/>
            </a:prstGeom>
            <a:ln>
              <a:solidFill>
                <a:schemeClr val="tx1"/>
              </a:solidFill>
            </a:ln>
          </p:spPr>
        </p:pic>
        <p:sp>
          <p:nvSpPr>
            <p:cNvPr id="72" name="TextBox 181"/>
            <p:cNvSpPr txBox="1"/>
            <p:nvPr/>
          </p:nvSpPr>
          <p:spPr>
            <a:xfrm>
              <a:off x="9911009" y="4541893"/>
              <a:ext cx="984145"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pic>
          <p:nvPicPr>
            <p:cNvPr id="73" name="Picture 72"/>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1" t="-4493" r="51426" b="-3433"/>
            <a:stretch/>
          </p:blipFill>
          <p:spPr>
            <a:xfrm>
              <a:off x="8966467" y="4956631"/>
              <a:ext cx="1061824" cy="300144"/>
            </a:xfrm>
            <a:prstGeom prst="rect">
              <a:avLst/>
            </a:prstGeom>
            <a:ln>
              <a:solidFill>
                <a:schemeClr val="tx1"/>
              </a:solidFill>
            </a:ln>
          </p:spPr>
        </p:pic>
        <p:sp>
          <p:nvSpPr>
            <p:cNvPr id="74" name="TextBox 183"/>
            <p:cNvSpPr txBox="1"/>
            <p:nvPr/>
          </p:nvSpPr>
          <p:spPr>
            <a:xfrm>
              <a:off x="9911004" y="4967739"/>
              <a:ext cx="969573"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a:t>
              </a:r>
              <a:r>
                <a:rPr lang="el-GR" sz="700" b="1" dirty="0" smtClean="0">
                  <a:latin typeface="Arial" panose="020B0604020202020204" pitchFamily="34" charset="0"/>
                  <a:cs typeface="Arial" panose="020B0604020202020204" pitchFamily="34" charset="0"/>
                </a:rPr>
                <a:t>β</a:t>
              </a:r>
              <a:r>
                <a:rPr lang="en-GB" sz="700" b="1" dirty="0" smtClean="0">
                  <a:latin typeface="Arial" panose="020B0604020202020204" pitchFamily="34" charset="0"/>
                  <a:cs typeface="Arial" panose="020B0604020202020204" pitchFamily="34" charset="0"/>
                </a:rPr>
                <a:t>-Actin</a:t>
              </a:r>
              <a:endParaRPr lang="en-GB" sz="700" b="1" dirty="0">
                <a:latin typeface="Arial" panose="020B0604020202020204" pitchFamily="34" charset="0"/>
                <a:cs typeface="Arial" panose="020B0604020202020204" pitchFamily="34" charset="0"/>
              </a:endParaRPr>
            </a:p>
          </p:txBody>
        </p:sp>
        <p:cxnSp>
          <p:nvCxnSpPr>
            <p:cNvPr id="75" name="Straight Connector 74"/>
            <p:cNvCxnSpPr/>
            <p:nvPr/>
          </p:nvCxnSpPr>
          <p:spPr>
            <a:xfrm>
              <a:off x="8892494" y="4104124"/>
              <a:ext cx="0" cy="1040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892494" y="3035455"/>
              <a:ext cx="0" cy="651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186"/>
            <p:cNvSpPr txBox="1"/>
            <p:nvPr/>
          </p:nvSpPr>
          <p:spPr>
            <a:xfrm>
              <a:off x="9911009" y="3461902"/>
              <a:ext cx="984145" cy="3031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grpSp>
      <p:sp>
        <p:nvSpPr>
          <p:cNvPr id="58" name="Rectangle 57"/>
          <p:cNvSpPr>
            <a:spLocks noChangeAspect="1" noChangeArrowheads="1"/>
          </p:cNvSpPr>
          <p:nvPr/>
        </p:nvSpPr>
        <p:spPr bwMode="auto">
          <a:xfrm>
            <a:off x="10140882" y="4233643"/>
            <a:ext cx="102592" cy="169277"/>
          </a:xfrm>
          <a:prstGeom prst="rect">
            <a:avLst/>
          </a:prstGeom>
          <a:noFill/>
          <a:ln w="9525">
            <a:noFill/>
            <a:miter lim="800000"/>
            <a:headEnd/>
            <a:tailEnd/>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solidFill>
                  <a:srgbClr val="000000"/>
                </a:solidFill>
                <a:latin typeface="Arial" pitchFamily="34" charset="0"/>
                <a:cs typeface="Arial" pitchFamily="34" charset="0"/>
              </a:rPr>
              <a:t>C</a:t>
            </a:r>
            <a:endParaRPr lang="en-GB" sz="1100" b="1" dirty="0">
              <a:latin typeface="Arial" pitchFamily="34" charset="0"/>
              <a:cs typeface="Arial" pitchFamily="34" charset="0"/>
            </a:endParaRPr>
          </a:p>
        </p:txBody>
      </p:sp>
      <p:pic>
        <p:nvPicPr>
          <p:cNvPr id="3" name="Picture 2"/>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926800" y="1423848"/>
            <a:ext cx="2880000" cy="2051681"/>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315" y="1222339"/>
            <a:ext cx="2880000" cy="2359695"/>
          </a:xfrm>
          <a:prstGeom prst="rect">
            <a:avLst/>
          </a:prstGeom>
        </p:spPr>
      </p:pic>
      <p:sp>
        <p:nvSpPr>
          <p:cNvPr id="121" name="TextBox 177"/>
          <p:cNvSpPr txBox="1"/>
          <p:nvPr/>
        </p:nvSpPr>
        <p:spPr>
          <a:xfrm>
            <a:off x="1635755" y="3568413"/>
            <a:ext cx="514885"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GFP</a:t>
            </a:r>
            <a:endParaRPr lang="en-GB" sz="700" b="1" dirty="0">
              <a:latin typeface="Arial" panose="020B0604020202020204" pitchFamily="34" charset="0"/>
              <a:cs typeface="Arial" panose="020B0604020202020204" pitchFamily="34" charset="0"/>
            </a:endParaRPr>
          </a:p>
        </p:txBody>
      </p:sp>
      <p:sp>
        <p:nvSpPr>
          <p:cNvPr id="123" name="TextBox 183"/>
          <p:cNvSpPr txBox="1"/>
          <p:nvPr/>
        </p:nvSpPr>
        <p:spPr>
          <a:xfrm>
            <a:off x="9146593" y="3568413"/>
            <a:ext cx="639920"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a:t>
            </a:r>
            <a:r>
              <a:rPr lang="el-GR" sz="700" b="1" dirty="0" smtClean="0">
                <a:latin typeface="Arial" panose="020B0604020202020204" pitchFamily="34" charset="0"/>
                <a:cs typeface="Arial" panose="020B0604020202020204" pitchFamily="34" charset="0"/>
              </a:rPr>
              <a:t>β</a:t>
            </a:r>
            <a:r>
              <a:rPr lang="en-GB" sz="700" b="1" dirty="0" smtClean="0">
                <a:latin typeface="Arial" panose="020B0604020202020204" pitchFamily="34" charset="0"/>
                <a:cs typeface="Arial" panose="020B0604020202020204" pitchFamily="34" charset="0"/>
              </a:rPr>
              <a:t>-Actin</a:t>
            </a:r>
            <a:endParaRPr lang="en-GB" sz="7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22311" y="1376347"/>
            <a:ext cx="2880000" cy="2051681"/>
          </a:xfrm>
          <a:prstGeom prst="rect">
            <a:avLst/>
          </a:prstGeom>
        </p:spPr>
      </p:pic>
      <p:sp>
        <p:nvSpPr>
          <p:cNvPr id="126" name="TextBox 183"/>
          <p:cNvSpPr txBox="1"/>
          <p:nvPr/>
        </p:nvSpPr>
        <p:spPr>
          <a:xfrm>
            <a:off x="5625756" y="3568413"/>
            <a:ext cx="649537" cy="20005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sp>
        <p:nvSpPr>
          <p:cNvPr id="11" name="Rectangle 10"/>
          <p:cNvSpPr/>
          <p:nvPr/>
        </p:nvSpPr>
        <p:spPr>
          <a:xfrm>
            <a:off x="9937592" y="4131426"/>
            <a:ext cx="2036618" cy="2402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p:cNvSpPr/>
          <p:nvPr/>
        </p:nvSpPr>
        <p:spPr>
          <a:xfrm>
            <a:off x="1180409" y="2011985"/>
            <a:ext cx="1091735" cy="492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p:cNvSpPr/>
          <p:nvPr/>
        </p:nvSpPr>
        <p:spPr>
          <a:xfrm>
            <a:off x="4673042" y="1827124"/>
            <a:ext cx="1105591" cy="4362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p:cNvSpPr/>
          <p:nvPr/>
        </p:nvSpPr>
        <p:spPr>
          <a:xfrm>
            <a:off x="8086172" y="2583567"/>
            <a:ext cx="1105591" cy="307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1720317" y="676035"/>
            <a:ext cx="1047082" cy="246221"/>
          </a:xfrm>
          <a:prstGeom prst="rect">
            <a:avLst/>
          </a:prstGeom>
          <a:noFill/>
        </p:spPr>
        <p:txBody>
          <a:bodyPr wrap="none" rtlCol="0">
            <a:spAutoFit/>
          </a:bodyPr>
          <a:lstStyle/>
          <a:p>
            <a:r>
              <a:rPr lang="en-GB" sz="1000" b="1" dirty="0" smtClean="0"/>
              <a:t>EGFPC1-ZMYM2</a:t>
            </a:r>
            <a:endParaRPr lang="en-GB" sz="1000" b="1" dirty="0"/>
          </a:p>
        </p:txBody>
      </p:sp>
      <p:sp>
        <p:nvSpPr>
          <p:cNvPr id="52" name="TextBox 51"/>
          <p:cNvSpPr txBox="1"/>
          <p:nvPr/>
        </p:nvSpPr>
        <p:spPr>
          <a:xfrm rot="18767694">
            <a:off x="1521071" y="997186"/>
            <a:ext cx="365806" cy="246221"/>
          </a:xfrm>
          <a:prstGeom prst="rect">
            <a:avLst/>
          </a:prstGeom>
          <a:noFill/>
        </p:spPr>
        <p:txBody>
          <a:bodyPr wrap="none" rtlCol="0">
            <a:spAutoFit/>
          </a:bodyPr>
          <a:lstStyle/>
          <a:p>
            <a:r>
              <a:rPr lang="en-GB" sz="1000" b="1" dirty="0" smtClean="0"/>
              <a:t>WT</a:t>
            </a:r>
            <a:endParaRPr lang="en-GB" sz="1000" b="1" dirty="0"/>
          </a:p>
        </p:txBody>
      </p:sp>
      <p:sp>
        <p:nvSpPr>
          <p:cNvPr id="53" name="TextBox 52"/>
          <p:cNvSpPr txBox="1"/>
          <p:nvPr/>
        </p:nvSpPr>
        <p:spPr>
          <a:xfrm rot="18767694">
            <a:off x="1873298" y="915436"/>
            <a:ext cx="588623" cy="246221"/>
          </a:xfrm>
          <a:prstGeom prst="rect">
            <a:avLst/>
          </a:prstGeom>
          <a:noFill/>
        </p:spPr>
        <p:txBody>
          <a:bodyPr wrap="none" rtlCol="0">
            <a:spAutoFit/>
          </a:bodyPr>
          <a:lstStyle/>
          <a:p>
            <a:r>
              <a:rPr lang="en-GB" sz="1000" b="1" dirty="0" smtClean="0"/>
              <a:t>SIM123</a:t>
            </a:r>
            <a:endParaRPr lang="en-GB" sz="1000" b="1" dirty="0"/>
          </a:p>
        </p:txBody>
      </p:sp>
      <p:sp>
        <p:nvSpPr>
          <p:cNvPr id="54" name="TextBox 53"/>
          <p:cNvSpPr txBox="1"/>
          <p:nvPr/>
        </p:nvSpPr>
        <p:spPr>
          <a:xfrm rot="18767694">
            <a:off x="2942532" y="963663"/>
            <a:ext cx="457176" cy="246221"/>
          </a:xfrm>
          <a:prstGeom prst="rect">
            <a:avLst/>
          </a:prstGeom>
          <a:noFill/>
        </p:spPr>
        <p:txBody>
          <a:bodyPr wrap="none" rtlCol="0">
            <a:spAutoFit/>
          </a:bodyPr>
          <a:lstStyle/>
          <a:p>
            <a:r>
              <a:rPr lang="en-GB" sz="1000" b="1" dirty="0" smtClean="0"/>
              <a:t>SIM2</a:t>
            </a:r>
            <a:endParaRPr lang="en-GB" sz="1000" b="1" dirty="0"/>
          </a:p>
        </p:txBody>
      </p:sp>
      <p:sp>
        <p:nvSpPr>
          <p:cNvPr id="55" name="TextBox 54"/>
          <p:cNvSpPr txBox="1"/>
          <p:nvPr/>
        </p:nvSpPr>
        <p:spPr>
          <a:xfrm rot="18767694">
            <a:off x="2244976" y="936020"/>
            <a:ext cx="532518" cy="246221"/>
          </a:xfrm>
          <a:prstGeom prst="rect">
            <a:avLst/>
          </a:prstGeom>
          <a:noFill/>
        </p:spPr>
        <p:txBody>
          <a:bodyPr wrap="none" rtlCol="0">
            <a:spAutoFit/>
          </a:bodyPr>
          <a:lstStyle/>
          <a:p>
            <a:r>
              <a:rPr lang="en-GB" sz="1000" b="1" dirty="0" smtClean="0"/>
              <a:t>PV-del</a:t>
            </a:r>
            <a:endParaRPr lang="en-GB" sz="1000" b="1" dirty="0"/>
          </a:p>
        </p:txBody>
      </p:sp>
      <p:sp>
        <p:nvSpPr>
          <p:cNvPr id="56" name="TextBox 55"/>
          <p:cNvSpPr txBox="1"/>
          <p:nvPr/>
        </p:nvSpPr>
        <p:spPr>
          <a:xfrm rot="18767694">
            <a:off x="2498764" y="758404"/>
            <a:ext cx="1016625" cy="246221"/>
          </a:xfrm>
          <a:prstGeom prst="rect">
            <a:avLst/>
          </a:prstGeom>
          <a:noFill/>
        </p:spPr>
        <p:txBody>
          <a:bodyPr wrap="none" rtlCol="0">
            <a:spAutoFit/>
          </a:bodyPr>
          <a:lstStyle/>
          <a:p>
            <a:r>
              <a:rPr lang="en-GB" sz="1000" b="1" dirty="0" smtClean="0"/>
              <a:t>NMYM 1-824aa</a:t>
            </a:r>
            <a:endParaRPr lang="en-GB" sz="1000" b="1" dirty="0"/>
          </a:p>
        </p:txBody>
      </p:sp>
      <p:sp>
        <p:nvSpPr>
          <p:cNvPr id="78" name="TextBox 77"/>
          <p:cNvSpPr txBox="1"/>
          <p:nvPr/>
        </p:nvSpPr>
        <p:spPr>
          <a:xfrm rot="18767694">
            <a:off x="1225252" y="1049530"/>
            <a:ext cx="223138" cy="246221"/>
          </a:xfrm>
          <a:prstGeom prst="rect">
            <a:avLst/>
          </a:prstGeom>
          <a:noFill/>
        </p:spPr>
        <p:txBody>
          <a:bodyPr wrap="none" rtlCol="0">
            <a:spAutoFit/>
          </a:bodyPr>
          <a:lstStyle/>
          <a:p>
            <a:r>
              <a:rPr lang="en-GB" sz="1000" b="1" dirty="0" smtClean="0"/>
              <a:t>-</a:t>
            </a:r>
            <a:endParaRPr lang="en-GB" sz="1000" b="1" dirty="0"/>
          </a:p>
        </p:txBody>
      </p:sp>
      <p:cxnSp>
        <p:nvCxnSpPr>
          <p:cNvPr id="79" name="Straight Connector 78"/>
          <p:cNvCxnSpPr/>
          <p:nvPr/>
        </p:nvCxnSpPr>
        <p:spPr>
          <a:xfrm>
            <a:off x="1180409" y="877509"/>
            <a:ext cx="2126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225529" y="692969"/>
            <a:ext cx="1047082" cy="246221"/>
          </a:xfrm>
          <a:prstGeom prst="rect">
            <a:avLst/>
          </a:prstGeom>
          <a:noFill/>
        </p:spPr>
        <p:txBody>
          <a:bodyPr wrap="none" rtlCol="0">
            <a:spAutoFit/>
          </a:bodyPr>
          <a:lstStyle/>
          <a:p>
            <a:r>
              <a:rPr lang="en-GB" sz="1000" b="1" dirty="0" smtClean="0"/>
              <a:t>EGFPC1-ZMYM2</a:t>
            </a:r>
            <a:endParaRPr lang="en-GB" sz="1000" b="1" dirty="0"/>
          </a:p>
        </p:txBody>
      </p:sp>
      <p:sp>
        <p:nvSpPr>
          <p:cNvPr id="81" name="TextBox 80"/>
          <p:cNvSpPr txBox="1"/>
          <p:nvPr/>
        </p:nvSpPr>
        <p:spPr>
          <a:xfrm rot="18767694">
            <a:off x="5026283" y="1149586"/>
            <a:ext cx="365806" cy="246221"/>
          </a:xfrm>
          <a:prstGeom prst="rect">
            <a:avLst/>
          </a:prstGeom>
          <a:noFill/>
        </p:spPr>
        <p:txBody>
          <a:bodyPr wrap="none" rtlCol="0">
            <a:spAutoFit/>
          </a:bodyPr>
          <a:lstStyle/>
          <a:p>
            <a:r>
              <a:rPr lang="en-GB" sz="1000" b="1" dirty="0" smtClean="0"/>
              <a:t>WT</a:t>
            </a:r>
            <a:endParaRPr lang="en-GB" sz="1000" b="1" dirty="0"/>
          </a:p>
        </p:txBody>
      </p:sp>
      <p:sp>
        <p:nvSpPr>
          <p:cNvPr id="82" name="TextBox 81"/>
          <p:cNvSpPr txBox="1"/>
          <p:nvPr/>
        </p:nvSpPr>
        <p:spPr>
          <a:xfrm rot="18767694">
            <a:off x="5378510" y="1067836"/>
            <a:ext cx="588623" cy="246221"/>
          </a:xfrm>
          <a:prstGeom prst="rect">
            <a:avLst/>
          </a:prstGeom>
          <a:noFill/>
        </p:spPr>
        <p:txBody>
          <a:bodyPr wrap="none" rtlCol="0">
            <a:spAutoFit/>
          </a:bodyPr>
          <a:lstStyle/>
          <a:p>
            <a:r>
              <a:rPr lang="en-GB" sz="1000" b="1" dirty="0" smtClean="0"/>
              <a:t>SIM123</a:t>
            </a:r>
            <a:endParaRPr lang="en-GB" sz="1000" b="1" dirty="0"/>
          </a:p>
        </p:txBody>
      </p:sp>
      <p:sp>
        <p:nvSpPr>
          <p:cNvPr id="83" name="TextBox 82"/>
          <p:cNvSpPr txBox="1"/>
          <p:nvPr/>
        </p:nvSpPr>
        <p:spPr>
          <a:xfrm rot="18767694">
            <a:off x="6447744" y="1116063"/>
            <a:ext cx="457176" cy="246221"/>
          </a:xfrm>
          <a:prstGeom prst="rect">
            <a:avLst/>
          </a:prstGeom>
          <a:noFill/>
        </p:spPr>
        <p:txBody>
          <a:bodyPr wrap="none" rtlCol="0">
            <a:spAutoFit/>
          </a:bodyPr>
          <a:lstStyle/>
          <a:p>
            <a:r>
              <a:rPr lang="en-GB" sz="1000" b="1" dirty="0" smtClean="0"/>
              <a:t>SIM2</a:t>
            </a:r>
            <a:endParaRPr lang="en-GB" sz="1000" b="1" dirty="0"/>
          </a:p>
        </p:txBody>
      </p:sp>
      <p:sp>
        <p:nvSpPr>
          <p:cNvPr id="84" name="TextBox 83"/>
          <p:cNvSpPr txBox="1"/>
          <p:nvPr/>
        </p:nvSpPr>
        <p:spPr>
          <a:xfrm rot="18767694">
            <a:off x="5750188" y="1088420"/>
            <a:ext cx="532518" cy="246221"/>
          </a:xfrm>
          <a:prstGeom prst="rect">
            <a:avLst/>
          </a:prstGeom>
          <a:noFill/>
        </p:spPr>
        <p:txBody>
          <a:bodyPr wrap="none" rtlCol="0">
            <a:spAutoFit/>
          </a:bodyPr>
          <a:lstStyle/>
          <a:p>
            <a:r>
              <a:rPr lang="en-GB" sz="1000" b="1" dirty="0" smtClean="0"/>
              <a:t>PV-del</a:t>
            </a:r>
            <a:endParaRPr lang="en-GB" sz="1000" b="1" dirty="0"/>
          </a:p>
        </p:txBody>
      </p:sp>
      <p:sp>
        <p:nvSpPr>
          <p:cNvPr id="85" name="TextBox 84"/>
          <p:cNvSpPr txBox="1"/>
          <p:nvPr/>
        </p:nvSpPr>
        <p:spPr>
          <a:xfrm rot="18767694">
            <a:off x="6003976" y="910804"/>
            <a:ext cx="1016625" cy="246221"/>
          </a:xfrm>
          <a:prstGeom prst="rect">
            <a:avLst/>
          </a:prstGeom>
          <a:noFill/>
        </p:spPr>
        <p:txBody>
          <a:bodyPr wrap="none" rtlCol="0">
            <a:spAutoFit/>
          </a:bodyPr>
          <a:lstStyle/>
          <a:p>
            <a:r>
              <a:rPr lang="en-GB" sz="1000" b="1" dirty="0" smtClean="0"/>
              <a:t>NMYM 1-824aa</a:t>
            </a:r>
            <a:endParaRPr lang="en-GB" sz="1000" b="1" dirty="0"/>
          </a:p>
        </p:txBody>
      </p:sp>
      <p:sp>
        <p:nvSpPr>
          <p:cNvPr id="86" name="TextBox 85"/>
          <p:cNvSpPr txBox="1"/>
          <p:nvPr/>
        </p:nvSpPr>
        <p:spPr>
          <a:xfrm rot="18767694">
            <a:off x="4730464" y="1201930"/>
            <a:ext cx="223138" cy="246221"/>
          </a:xfrm>
          <a:prstGeom prst="rect">
            <a:avLst/>
          </a:prstGeom>
          <a:noFill/>
        </p:spPr>
        <p:txBody>
          <a:bodyPr wrap="none" rtlCol="0">
            <a:spAutoFit/>
          </a:bodyPr>
          <a:lstStyle/>
          <a:p>
            <a:r>
              <a:rPr lang="en-GB" sz="1000" b="1" dirty="0" smtClean="0"/>
              <a:t>-</a:t>
            </a:r>
            <a:endParaRPr lang="en-GB" sz="1000" b="1" dirty="0"/>
          </a:p>
        </p:txBody>
      </p:sp>
      <p:cxnSp>
        <p:nvCxnSpPr>
          <p:cNvPr id="87" name="Straight Connector 86"/>
          <p:cNvCxnSpPr/>
          <p:nvPr/>
        </p:nvCxnSpPr>
        <p:spPr>
          <a:xfrm>
            <a:off x="4685621" y="877509"/>
            <a:ext cx="2126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8671472" y="845373"/>
            <a:ext cx="1047082" cy="246221"/>
          </a:xfrm>
          <a:prstGeom prst="rect">
            <a:avLst/>
          </a:prstGeom>
          <a:noFill/>
        </p:spPr>
        <p:txBody>
          <a:bodyPr wrap="none" rtlCol="0">
            <a:spAutoFit/>
          </a:bodyPr>
          <a:lstStyle/>
          <a:p>
            <a:r>
              <a:rPr lang="en-GB" sz="1000" b="1" dirty="0" smtClean="0"/>
              <a:t>EGFPC1-ZMYM2</a:t>
            </a:r>
            <a:endParaRPr lang="en-GB" sz="1000" b="1" dirty="0"/>
          </a:p>
        </p:txBody>
      </p:sp>
      <p:sp>
        <p:nvSpPr>
          <p:cNvPr id="89" name="TextBox 88"/>
          <p:cNvSpPr txBox="1"/>
          <p:nvPr/>
        </p:nvSpPr>
        <p:spPr>
          <a:xfrm rot="18767694">
            <a:off x="8531495" y="1191925"/>
            <a:ext cx="365806" cy="246221"/>
          </a:xfrm>
          <a:prstGeom prst="rect">
            <a:avLst/>
          </a:prstGeom>
          <a:noFill/>
        </p:spPr>
        <p:txBody>
          <a:bodyPr wrap="none" rtlCol="0">
            <a:spAutoFit/>
          </a:bodyPr>
          <a:lstStyle/>
          <a:p>
            <a:r>
              <a:rPr lang="en-GB" sz="1000" b="1" dirty="0" smtClean="0"/>
              <a:t>WT</a:t>
            </a:r>
            <a:endParaRPr lang="en-GB" sz="1000" b="1" dirty="0"/>
          </a:p>
        </p:txBody>
      </p:sp>
      <p:sp>
        <p:nvSpPr>
          <p:cNvPr id="90" name="TextBox 89"/>
          <p:cNvSpPr txBox="1"/>
          <p:nvPr/>
        </p:nvSpPr>
        <p:spPr>
          <a:xfrm rot="18767694">
            <a:off x="8824453" y="1110175"/>
            <a:ext cx="588623" cy="246221"/>
          </a:xfrm>
          <a:prstGeom prst="rect">
            <a:avLst/>
          </a:prstGeom>
          <a:noFill/>
        </p:spPr>
        <p:txBody>
          <a:bodyPr wrap="none" rtlCol="0">
            <a:spAutoFit/>
          </a:bodyPr>
          <a:lstStyle/>
          <a:p>
            <a:r>
              <a:rPr lang="en-GB" sz="1000" b="1" dirty="0" smtClean="0"/>
              <a:t>SIM123</a:t>
            </a:r>
            <a:endParaRPr lang="en-GB" sz="1000" b="1" dirty="0"/>
          </a:p>
        </p:txBody>
      </p:sp>
      <p:sp>
        <p:nvSpPr>
          <p:cNvPr id="91" name="TextBox 90"/>
          <p:cNvSpPr txBox="1"/>
          <p:nvPr/>
        </p:nvSpPr>
        <p:spPr>
          <a:xfrm rot="18767694">
            <a:off x="9800550" y="1158402"/>
            <a:ext cx="457176" cy="246221"/>
          </a:xfrm>
          <a:prstGeom prst="rect">
            <a:avLst/>
          </a:prstGeom>
          <a:noFill/>
        </p:spPr>
        <p:txBody>
          <a:bodyPr wrap="none" rtlCol="0">
            <a:spAutoFit/>
          </a:bodyPr>
          <a:lstStyle/>
          <a:p>
            <a:r>
              <a:rPr lang="en-GB" sz="1000" b="1" dirty="0" smtClean="0"/>
              <a:t>SIM2</a:t>
            </a:r>
            <a:endParaRPr lang="en-GB" sz="1000" b="1" dirty="0"/>
          </a:p>
        </p:txBody>
      </p:sp>
      <p:sp>
        <p:nvSpPr>
          <p:cNvPr id="92" name="TextBox 91"/>
          <p:cNvSpPr txBox="1"/>
          <p:nvPr/>
        </p:nvSpPr>
        <p:spPr>
          <a:xfrm rot="18767694">
            <a:off x="9196131" y="1130759"/>
            <a:ext cx="532518" cy="246221"/>
          </a:xfrm>
          <a:prstGeom prst="rect">
            <a:avLst/>
          </a:prstGeom>
          <a:noFill/>
        </p:spPr>
        <p:txBody>
          <a:bodyPr wrap="none" rtlCol="0">
            <a:spAutoFit/>
          </a:bodyPr>
          <a:lstStyle/>
          <a:p>
            <a:r>
              <a:rPr lang="en-GB" sz="1000" b="1" dirty="0" smtClean="0"/>
              <a:t>PV-del</a:t>
            </a:r>
            <a:endParaRPr lang="en-GB" sz="1000" b="1" dirty="0"/>
          </a:p>
        </p:txBody>
      </p:sp>
      <p:sp>
        <p:nvSpPr>
          <p:cNvPr id="93" name="TextBox 92"/>
          <p:cNvSpPr txBox="1"/>
          <p:nvPr/>
        </p:nvSpPr>
        <p:spPr>
          <a:xfrm rot="18767694">
            <a:off x="9424518" y="953143"/>
            <a:ext cx="1016625" cy="246221"/>
          </a:xfrm>
          <a:prstGeom prst="rect">
            <a:avLst/>
          </a:prstGeom>
          <a:noFill/>
        </p:spPr>
        <p:txBody>
          <a:bodyPr wrap="none" rtlCol="0">
            <a:spAutoFit/>
          </a:bodyPr>
          <a:lstStyle/>
          <a:p>
            <a:r>
              <a:rPr lang="en-GB" sz="1000" b="1" dirty="0" smtClean="0"/>
              <a:t>NMYM 1-824aa</a:t>
            </a:r>
            <a:endParaRPr lang="en-GB" sz="1000" b="1" dirty="0"/>
          </a:p>
        </p:txBody>
      </p:sp>
      <p:sp>
        <p:nvSpPr>
          <p:cNvPr id="94" name="TextBox 93"/>
          <p:cNvSpPr txBox="1"/>
          <p:nvPr/>
        </p:nvSpPr>
        <p:spPr>
          <a:xfrm rot="18767694">
            <a:off x="8235676" y="1244269"/>
            <a:ext cx="223138" cy="246221"/>
          </a:xfrm>
          <a:prstGeom prst="rect">
            <a:avLst/>
          </a:prstGeom>
          <a:noFill/>
        </p:spPr>
        <p:txBody>
          <a:bodyPr wrap="none" rtlCol="0">
            <a:spAutoFit/>
          </a:bodyPr>
          <a:lstStyle/>
          <a:p>
            <a:r>
              <a:rPr lang="en-GB" sz="1000" b="1" dirty="0" smtClean="0"/>
              <a:t>-</a:t>
            </a:r>
            <a:endParaRPr lang="en-GB" sz="1000" b="1" dirty="0"/>
          </a:p>
        </p:txBody>
      </p:sp>
      <p:cxnSp>
        <p:nvCxnSpPr>
          <p:cNvPr id="95" name="Straight Connector 94"/>
          <p:cNvCxnSpPr/>
          <p:nvPr/>
        </p:nvCxnSpPr>
        <p:spPr>
          <a:xfrm>
            <a:off x="8131564" y="1055310"/>
            <a:ext cx="2126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19"/>
          <p:cNvSpPr txBox="1"/>
          <p:nvPr/>
        </p:nvSpPr>
        <p:spPr>
          <a:xfrm>
            <a:off x="192955" y="5656089"/>
            <a:ext cx="7866611"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a:latin typeface="Times New Roman" panose="02020603050405020304" pitchFamily="18" charset="0"/>
                <a:ea typeface="Times New Roman" panose="02020603050405020304" pitchFamily="18" charset="0"/>
              </a:rPr>
              <a:t>Figure 3-figure supplement </a:t>
            </a:r>
            <a:r>
              <a:rPr lang="en-GB" sz="1000" b="1" dirty="0" smtClean="0">
                <a:latin typeface="Times New Roman" panose="02020603050405020304" pitchFamily="18" charset="0"/>
                <a:ea typeface="Times New Roman" panose="02020603050405020304" pitchFamily="18" charset="0"/>
              </a:rPr>
              <a:t>1C (bottom)-source </a:t>
            </a:r>
            <a:r>
              <a:rPr lang="en-GB" sz="1000" b="1" dirty="0">
                <a:latin typeface="Times New Roman" panose="02020603050405020304" pitchFamily="18" charset="0"/>
                <a:ea typeface="Times New Roman" panose="02020603050405020304" pitchFamily="18" charset="0"/>
              </a:rPr>
              <a:t>data 3.</a:t>
            </a:r>
            <a:r>
              <a:rPr lang="en-GB" sz="1000" b="1" u="sng" dirty="0">
                <a:latin typeface="Times New Roman" panose="02020603050405020304" pitchFamily="18" charset="0"/>
                <a:ea typeface="Times New Roman" panose="02020603050405020304" pitchFamily="18" charset="0"/>
              </a:rPr>
              <a:t> </a:t>
            </a:r>
            <a:r>
              <a:rPr lang="en-GB" sz="1000" dirty="0" smtClean="0"/>
              <a:t>Raw </a:t>
            </a:r>
            <a:r>
              <a:rPr lang="en-GB" sz="1000" dirty="0"/>
              <a:t>unedited images of c</a:t>
            </a:r>
            <a:r>
              <a:rPr lang="en-GB" sz="1000" dirty="0" smtClean="0"/>
              <a:t>o-immunoprecipitation </a:t>
            </a:r>
            <a:r>
              <a:rPr lang="en-GB" sz="1000" dirty="0"/>
              <a:t>(IP) analysis of endogenous TRIM28 with the indicated EGFP-tagged ZMYM2 proteins. </a:t>
            </a:r>
            <a:r>
              <a:rPr lang="en-GB" sz="1000" dirty="0" smtClean="0"/>
              <a:t>Input samples were </a:t>
            </a:r>
            <a:r>
              <a:rPr lang="en-GB" sz="1000" dirty="0"/>
              <a:t>immunoblotted (IB) with the indicated antibodies</a:t>
            </a:r>
            <a:r>
              <a:rPr lang="en-GB" sz="1000" dirty="0" smtClean="0"/>
              <a:t>. The regions used for creating the final figure are boxed. </a:t>
            </a:r>
            <a:endParaRPr lang="en-GB" sz="1000" u="sng" dirty="0"/>
          </a:p>
        </p:txBody>
      </p:sp>
    </p:spTree>
    <p:extLst>
      <p:ext uri="{BB962C8B-B14F-4D97-AF65-F5344CB8AC3E}">
        <p14:creationId xmlns:p14="http://schemas.microsoft.com/office/powerpoint/2010/main" val="246031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a:grpSpLocks noChangeAspect="1"/>
          </p:cNvGrpSpPr>
          <p:nvPr/>
        </p:nvGrpSpPr>
        <p:grpSpPr>
          <a:xfrm>
            <a:off x="9915153" y="5161558"/>
            <a:ext cx="1479769" cy="1128636"/>
            <a:chOff x="5264067" y="211697"/>
            <a:chExt cx="1760454" cy="1342714"/>
          </a:xfrm>
        </p:grpSpPr>
        <p:pic>
          <p:nvPicPr>
            <p:cNvPr id="100" name="Picture 99"/>
            <p:cNvPicPr>
              <a:picLocks noChangeAspect="1"/>
            </p:cNvPicPr>
            <p:nvPr/>
          </p:nvPicPr>
          <p:blipFill rotWithShape="1">
            <a:blip r:embed="rId2" cstate="print">
              <a:extLst>
                <a:ext uri="{28A0092B-C50C-407E-A947-70E740481C1C}">
                  <a14:useLocalDpi xmlns:a14="http://schemas.microsoft.com/office/drawing/2010/main" val="0"/>
                </a:ext>
              </a:extLst>
            </a:blip>
            <a:srcRect l="48650" r="1639" b="55199"/>
            <a:stretch/>
          </p:blipFill>
          <p:spPr>
            <a:xfrm>
              <a:off x="5264067" y="864325"/>
              <a:ext cx="1064230" cy="628097"/>
            </a:xfrm>
            <a:prstGeom prst="rect">
              <a:avLst/>
            </a:prstGeom>
            <a:solidFill>
              <a:schemeClr val="tx1"/>
            </a:solidFill>
            <a:ln>
              <a:solidFill>
                <a:schemeClr val="tx1"/>
              </a:solidFill>
            </a:ln>
          </p:spPr>
        </p:pic>
        <p:sp>
          <p:nvSpPr>
            <p:cNvPr id="101" name="TextBox 30"/>
            <p:cNvSpPr txBox="1"/>
            <p:nvPr/>
          </p:nvSpPr>
          <p:spPr>
            <a:xfrm rot="18000000">
              <a:off x="5429940" y="567676"/>
              <a:ext cx="539540" cy="23800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Input</a:t>
              </a:r>
              <a:endParaRPr lang="en-GB" sz="700" b="1" dirty="0">
                <a:latin typeface="Arial" panose="020B0604020202020204" pitchFamily="34" charset="0"/>
                <a:cs typeface="Arial" panose="020B0604020202020204" pitchFamily="34" charset="0"/>
              </a:endParaRPr>
            </a:p>
          </p:txBody>
        </p:sp>
        <p:sp>
          <p:nvSpPr>
            <p:cNvPr id="102" name="TextBox 31"/>
            <p:cNvSpPr txBox="1"/>
            <p:nvPr/>
          </p:nvSpPr>
          <p:spPr>
            <a:xfrm rot="18000000">
              <a:off x="5647027" y="553020"/>
              <a:ext cx="568859" cy="23800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IgG</a:t>
              </a:r>
              <a:endParaRPr lang="en-GB" sz="700" b="1" dirty="0">
                <a:latin typeface="Arial" panose="020B0604020202020204" pitchFamily="34" charset="0"/>
                <a:cs typeface="Arial" panose="020B0604020202020204" pitchFamily="34" charset="0"/>
              </a:endParaRPr>
            </a:p>
          </p:txBody>
        </p:sp>
        <p:sp>
          <p:nvSpPr>
            <p:cNvPr id="103" name="TextBox 32"/>
            <p:cNvSpPr txBox="1"/>
            <p:nvPr/>
          </p:nvSpPr>
          <p:spPr>
            <a:xfrm rot="18000000">
              <a:off x="5864134" y="517542"/>
              <a:ext cx="635438" cy="2423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ZMYM3</a:t>
              </a:r>
              <a:endParaRPr lang="en-GB" sz="700" b="1" dirty="0">
                <a:latin typeface="Arial" panose="020B0604020202020204" pitchFamily="34" charset="0"/>
                <a:cs typeface="Arial" panose="020B0604020202020204" pitchFamily="34" charset="0"/>
              </a:endParaRPr>
            </a:p>
          </p:txBody>
        </p:sp>
        <p:sp>
          <p:nvSpPr>
            <p:cNvPr id="104" name="TextBox 33"/>
            <p:cNvSpPr txBox="1"/>
            <p:nvPr/>
          </p:nvSpPr>
          <p:spPr>
            <a:xfrm>
              <a:off x="5641874" y="211697"/>
              <a:ext cx="64376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+NEM</a:t>
              </a:r>
              <a:endParaRPr lang="en-GB" sz="700" b="1" dirty="0">
                <a:latin typeface="Arial" panose="020B0604020202020204" pitchFamily="34" charset="0"/>
                <a:cs typeface="Arial" panose="020B0604020202020204" pitchFamily="34" charset="0"/>
              </a:endParaRPr>
            </a:p>
          </p:txBody>
        </p:sp>
        <p:cxnSp>
          <p:nvCxnSpPr>
            <p:cNvPr id="105" name="Straight Connector 104"/>
            <p:cNvCxnSpPr/>
            <p:nvPr/>
          </p:nvCxnSpPr>
          <p:spPr>
            <a:xfrm flipH="1">
              <a:off x="5632681" y="415908"/>
              <a:ext cx="543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41"/>
            <p:cNvSpPr txBox="1"/>
            <p:nvPr/>
          </p:nvSpPr>
          <p:spPr>
            <a:xfrm>
              <a:off x="6296006" y="1188255"/>
              <a:ext cx="728515" cy="36615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grpSp>
      <p:sp>
        <p:nvSpPr>
          <p:cNvPr id="93" name="Rectangle 92"/>
          <p:cNvSpPr>
            <a:spLocks noChangeAspect="1" noChangeArrowheads="1"/>
          </p:cNvSpPr>
          <p:nvPr/>
        </p:nvSpPr>
        <p:spPr bwMode="auto">
          <a:xfrm>
            <a:off x="9700886" y="5183079"/>
            <a:ext cx="86562" cy="169277"/>
          </a:xfrm>
          <a:prstGeom prst="rect">
            <a:avLst/>
          </a:prstGeom>
          <a:noFill/>
          <a:ln w="9525">
            <a:noFill/>
            <a:miter lim="800000"/>
            <a:headEnd/>
            <a:tailEnd/>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smtClean="0">
                <a:solidFill>
                  <a:srgbClr val="000000"/>
                </a:solidFill>
                <a:latin typeface="Arial" pitchFamily="34" charset="0"/>
                <a:cs typeface="Arial" pitchFamily="34" charset="0"/>
              </a:rPr>
              <a:t>F</a:t>
            </a:r>
            <a:endParaRPr lang="en-GB" sz="1100" b="1" dirty="0">
              <a:latin typeface="Arial" pitchFamily="34" charset="0"/>
              <a:cs typeface="Arial" pitchFamily="34" charset="0"/>
            </a:endParaRPr>
          </a:p>
        </p:txBody>
      </p:sp>
      <p:sp>
        <p:nvSpPr>
          <p:cNvPr id="94" name="TextBox 11"/>
          <p:cNvSpPr txBox="1"/>
          <p:nvPr/>
        </p:nvSpPr>
        <p:spPr>
          <a:xfrm>
            <a:off x="10775133" y="5511434"/>
            <a:ext cx="32982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 IP</a:t>
            </a:r>
            <a:endParaRPr lang="en-GB" sz="700" b="1" dirty="0">
              <a:latin typeface="Arial" panose="020B0604020202020204" pitchFamily="34" charset="0"/>
              <a:cs typeface="Arial" panose="020B0604020202020204" pitchFamily="34" charset="0"/>
            </a:endParaRPr>
          </a:p>
        </p:txBody>
      </p:sp>
      <p:sp>
        <p:nvSpPr>
          <p:cNvPr id="95" name="Rectangle 94"/>
          <p:cNvSpPr/>
          <p:nvPr/>
        </p:nvSpPr>
        <p:spPr>
          <a:xfrm>
            <a:off x="9847768" y="5500886"/>
            <a:ext cx="269626" cy="21544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dirty="0" smtClean="0">
                <a:latin typeface="Arial" panose="020B0604020202020204" pitchFamily="34" charset="0"/>
                <a:cs typeface="Arial" panose="020B0604020202020204" pitchFamily="34" charset="0"/>
              </a:rPr>
              <a:t>M</a:t>
            </a:r>
            <a:endParaRPr lang="en-GB" dirty="0"/>
          </a:p>
        </p:txBody>
      </p:sp>
      <p:cxnSp>
        <p:nvCxnSpPr>
          <p:cNvPr id="96" name="Straight Arrow Connector 95"/>
          <p:cNvCxnSpPr/>
          <p:nvPr/>
        </p:nvCxnSpPr>
        <p:spPr>
          <a:xfrm flipH="1">
            <a:off x="10831998" y="5976413"/>
            <a:ext cx="134635" cy="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8" name="TextBox 3"/>
          <p:cNvSpPr txBox="1"/>
          <p:nvPr/>
        </p:nvSpPr>
        <p:spPr>
          <a:xfrm>
            <a:off x="9607057" y="5973512"/>
            <a:ext cx="378208"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100-</a:t>
            </a:r>
          </a:p>
        </p:txBody>
      </p:sp>
      <p:sp>
        <p:nvSpPr>
          <p:cNvPr id="99" name="TextBox 3"/>
          <p:cNvSpPr txBox="1"/>
          <p:nvPr/>
        </p:nvSpPr>
        <p:spPr>
          <a:xfrm>
            <a:off x="9607057" y="5859647"/>
            <a:ext cx="435969"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130-</a:t>
            </a:r>
          </a:p>
        </p:txBody>
      </p:sp>
      <p:pic>
        <p:nvPicPr>
          <p:cNvPr id="112" name="Picture 111"/>
          <p:cNvPicPr>
            <a:picLocks noChangeAspect="1"/>
          </p:cNvPicPr>
          <p:nvPr/>
        </p:nvPicPr>
        <p:blipFill rotWithShape="1">
          <a:blip r:embed="rId3" cstate="print">
            <a:extLst>
              <a:ext uri="{28A0092B-C50C-407E-A947-70E740481C1C}">
                <a14:useLocalDpi xmlns:a14="http://schemas.microsoft.com/office/drawing/2010/main" val="0"/>
              </a:ext>
            </a:extLst>
          </a:blip>
          <a:srcRect l="314" t="-1" r="-211" b="756"/>
          <a:stretch/>
        </p:blipFill>
        <p:spPr>
          <a:xfrm>
            <a:off x="1645920" y="2305591"/>
            <a:ext cx="3757353" cy="2444519"/>
          </a:xfrm>
          <a:prstGeom prst="rect">
            <a:avLst/>
          </a:prstGeom>
          <a:solidFill>
            <a:schemeClr val="tx1"/>
          </a:solidFill>
          <a:ln>
            <a:solidFill>
              <a:schemeClr val="tx1"/>
            </a:solidFill>
          </a:ln>
        </p:spPr>
      </p:pic>
      <p:sp>
        <p:nvSpPr>
          <p:cNvPr id="113" name="Rectangle 112"/>
          <p:cNvSpPr/>
          <p:nvPr/>
        </p:nvSpPr>
        <p:spPr>
          <a:xfrm>
            <a:off x="3458096" y="2305591"/>
            <a:ext cx="1832192" cy="101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41"/>
          <p:cNvSpPr txBox="1"/>
          <p:nvPr/>
        </p:nvSpPr>
        <p:spPr>
          <a:xfrm>
            <a:off x="4126838" y="4787793"/>
            <a:ext cx="652980"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b="1" dirty="0" smtClean="0">
                <a:latin typeface="Arial" panose="020B0604020202020204" pitchFamily="34" charset="0"/>
                <a:cs typeface="Arial" panose="020B0604020202020204" pitchFamily="34" charset="0"/>
              </a:rPr>
              <a:t>IB: TRIM28</a:t>
            </a:r>
            <a:endParaRPr lang="en-GB" sz="700" b="1" dirty="0">
              <a:latin typeface="Arial" panose="020B0604020202020204" pitchFamily="34" charset="0"/>
              <a:cs typeface="Arial" panose="020B0604020202020204" pitchFamily="34" charset="0"/>
            </a:endParaRPr>
          </a:p>
        </p:txBody>
      </p:sp>
      <p:sp>
        <p:nvSpPr>
          <p:cNvPr id="115" name="TextBox 60"/>
          <p:cNvSpPr txBox="1"/>
          <p:nvPr/>
        </p:nvSpPr>
        <p:spPr>
          <a:xfrm rot="16200000">
            <a:off x="3661455" y="1830471"/>
            <a:ext cx="712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Input</a:t>
            </a:r>
            <a:endParaRPr lang="en-GB" sz="1400" dirty="0"/>
          </a:p>
        </p:txBody>
      </p:sp>
      <p:sp>
        <p:nvSpPr>
          <p:cNvPr id="116" name="TextBox 61"/>
          <p:cNvSpPr txBox="1"/>
          <p:nvPr/>
        </p:nvSpPr>
        <p:spPr>
          <a:xfrm rot="16200000">
            <a:off x="4124594" y="1830470"/>
            <a:ext cx="71238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IgG</a:t>
            </a:r>
            <a:endParaRPr lang="en-GB" sz="1400" dirty="0"/>
          </a:p>
        </p:txBody>
      </p:sp>
      <p:sp>
        <p:nvSpPr>
          <p:cNvPr id="117" name="TextBox 62"/>
          <p:cNvSpPr txBox="1"/>
          <p:nvPr/>
        </p:nvSpPr>
        <p:spPr>
          <a:xfrm rot="16200000">
            <a:off x="4538273" y="1781009"/>
            <a:ext cx="81130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 ZMYM3</a:t>
            </a:r>
            <a:endParaRPr lang="en-GB" sz="1400" dirty="0"/>
          </a:p>
        </p:txBody>
      </p:sp>
      <p:sp>
        <p:nvSpPr>
          <p:cNvPr id="118" name="TextBox 63"/>
          <p:cNvSpPr txBox="1"/>
          <p:nvPr/>
        </p:nvSpPr>
        <p:spPr>
          <a:xfrm>
            <a:off x="4133450" y="1228721"/>
            <a:ext cx="64636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+NEM</a:t>
            </a:r>
            <a:endParaRPr lang="en-GB" sz="1400" dirty="0"/>
          </a:p>
        </p:txBody>
      </p:sp>
      <p:cxnSp>
        <p:nvCxnSpPr>
          <p:cNvPr id="119" name="Straight Connector 118"/>
          <p:cNvCxnSpPr/>
          <p:nvPr/>
        </p:nvCxnSpPr>
        <p:spPr>
          <a:xfrm flipH="1">
            <a:off x="3979516" y="1536498"/>
            <a:ext cx="954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86458" y="2032774"/>
            <a:ext cx="338554" cy="307777"/>
          </a:xfrm>
          <a:prstGeom prst="rect">
            <a:avLst/>
          </a:prstGeom>
          <a:noFill/>
        </p:spPr>
        <p:txBody>
          <a:bodyPr wrap="none" rtlCol="0">
            <a:spAutoFit/>
          </a:bodyPr>
          <a:lstStyle/>
          <a:p>
            <a:r>
              <a:rPr lang="en-GB" sz="1400" dirty="0" smtClean="0"/>
              <a:t>M</a:t>
            </a:r>
            <a:endParaRPr lang="en-GB" sz="1400" dirty="0"/>
          </a:p>
        </p:txBody>
      </p:sp>
      <p:sp>
        <p:nvSpPr>
          <p:cNvPr id="120" name="TextBox 119"/>
          <p:cNvSpPr txBox="1"/>
          <p:nvPr/>
        </p:nvSpPr>
        <p:spPr>
          <a:xfrm>
            <a:off x="5334482" y="2032774"/>
            <a:ext cx="370614" cy="307777"/>
          </a:xfrm>
          <a:prstGeom prst="rect">
            <a:avLst/>
          </a:prstGeom>
          <a:noFill/>
        </p:spPr>
        <p:txBody>
          <a:bodyPr wrap="none" rtlCol="0">
            <a:spAutoFit/>
          </a:bodyPr>
          <a:lstStyle/>
          <a:p>
            <a:r>
              <a:rPr lang="en-GB" sz="1400" dirty="0" smtClean="0"/>
              <a:t>:IP</a:t>
            </a:r>
            <a:endParaRPr lang="en-GB" sz="1400" dirty="0"/>
          </a:p>
        </p:txBody>
      </p:sp>
      <p:sp>
        <p:nvSpPr>
          <p:cNvPr id="4" name="Rectangle 3"/>
          <p:cNvSpPr/>
          <p:nvPr/>
        </p:nvSpPr>
        <p:spPr>
          <a:xfrm>
            <a:off x="9476509" y="4987848"/>
            <a:ext cx="1918413" cy="14773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a:off x="1489943" y="2402386"/>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89943" y="2511004"/>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89943" y="2629596"/>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89943" y="2762877"/>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89943" y="2990370"/>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89943" y="3535688"/>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89943" y="3845581"/>
            <a:ext cx="14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34306" y="1984480"/>
            <a:ext cx="388248" cy="246221"/>
          </a:xfrm>
          <a:prstGeom prst="rect">
            <a:avLst/>
          </a:prstGeom>
          <a:noFill/>
        </p:spPr>
        <p:txBody>
          <a:bodyPr wrap="none" rtlCol="0">
            <a:spAutoFit/>
          </a:bodyPr>
          <a:lstStyle/>
          <a:p>
            <a:r>
              <a:rPr lang="en-GB" sz="1000" b="1" dirty="0" err="1" smtClean="0"/>
              <a:t>kDa</a:t>
            </a:r>
            <a:endParaRPr lang="en-GB" sz="1000" b="1" dirty="0"/>
          </a:p>
        </p:txBody>
      </p:sp>
      <p:sp>
        <p:nvSpPr>
          <p:cNvPr id="38" name="TextBox 37"/>
          <p:cNvSpPr txBox="1"/>
          <p:nvPr/>
        </p:nvSpPr>
        <p:spPr>
          <a:xfrm>
            <a:off x="1200478" y="2300488"/>
            <a:ext cx="338554" cy="215444"/>
          </a:xfrm>
          <a:prstGeom prst="rect">
            <a:avLst/>
          </a:prstGeom>
          <a:noFill/>
        </p:spPr>
        <p:txBody>
          <a:bodyPr wrap="none" rtlCol="0">
            <a:spAutoFit/>
          </a:bodyPr>
          <a:lstStyle/>
          <a:p>
            <a:r>
              <a:rPr lang="en-GB" sz="800" b="1" dirty="0" smtClean="0"/>
              <a:t>300</a:t>
            </a:r>
            <a:endParaRPr lang="en-GB" sz="800" b="1" dirty="0"/>
          </a:p>
        </p:txBody>
      </p:sp>
      <p:sp>
        <p:nvSpPr>
          <p:cNvPr id="39" name="TextBox 38"/>
          <p:cNvSpPr txBox="1"/>
          <p:nvPr/>
        </p:nvSpPr>
        <p:spPr>
          <a:xfrm>
            <a:off x="1200478" y="2403282"/>
            <a:ext cx="338554" cy="215444"/>
          </a:xfrm>
          <a:prstGeom prst="rect">
            <a:avLst/>
          </a:prstGeom>
          <a:noFill/>
        </p:spPr>
        <p:txBody>
          <a:bodyPr wrap="none" rtlCol="0">
            <a:spAutoFit/>
          </a:bodyPr>
          <a:lstStyle/>
          <a:p>
            <a:r>
              <a:rPr lang="en-GB" sz="800" b="1" dirty="0" smtClean="0"/>
              <a:t>250</a:t>
            </a:r>
            <a:endParaRPr lang="en-GB" sz="800" b="1" dirty="0"/>
          </a:p>
        </p:txBody>
      </p:sp>
      <p:sp>
        <p:nvSpPr>
          <p:cNvPr id="40" name="TextBox 39"/>
          <p:cNvSpPr txBox="1"/>
          <p:nvPr/>
        </p:nvSpPr>
        <p:spPr>
          <a:xfrm>
            <a:off x="1251774" y="3427966"/>
            <a:ext cx="287258" cy="215444"/>
          </a:xfrm>
          <a:prstGeom prst="rect">
            <a:avLst/>
          </a:prstGeom>
          <a:noFill/>
        </p:spPr>
        <p:txBody>
          <a:bodyPr wrap="none" rtlCol="0">
            <a:spAutoFit/>
          </a:bodyPr>
          <a:lstStyle/>
          <a:p>
            <a:r>
              <a:rPr lang="en-GB" sz="800" b="1" dirty="0" smtClean="0"/>
              <a:t>70</a:t>
            </a:r>
            <a:endParaRPr lang="en-GB" sz="800" b="1" dirty="0"/>
          </a:p>
        </p:txBody>
      </p:sp>
      <p:sp>
        <p:nvSpPr>
          <p:cNvPr id="41" name="TextBox 40"/>
          <p:cNvSpPr txBox="1"/>
          <p:nvPr/>
        </p:nvSpPr>
        <p:spPr>
          <a:xfrm>
            <a:off x="1200478" y="2514117"/>
            <a:ext cx="338554" cy="215444"/>
          </a:xfrm>
          <a:prstGeom prst="rect">
            <a:avLst/>
          </a:prstGeom>
          <a:noFill/>
        </p:spPr>
        <p:txBody>
          <a:bodyPr wrap="none" rtlCol="0">
            <a:spAutoFit/>
          </a:bodyPr>
          <a:lstStyle/>
          <a:p>
            <a:r>
              <a:rPr lang="en-GB" sz="800" b="1" dirty="0" smtClean="0"/>
              <a:t>180</a:t>
            </a:r>
            <a:endParaRPr lang="en-GB" sz="800" b="1" dirty="0"/>
          </a:p>
        </p:txBody>
      </p:sp>
      <p:sp>
        <p:nvSpPr>
          <p:cNvPr id="42" name="TextBox 41"/>
          <p:cNvSpPr txBox="1"/>
          <p:nvPr/>
        </p:nvSpPr>
        <p:spPr>
          <a:xfrm>
            <a:off x="1200478" y="2655155"/>
            <a:ext cx="338554" cy="215444"/>
          </a:xfrm>
          <a:prstGeom prst="rect">
            <a:avLst/>
          </a:prstGeom>
          <a:noFill/>
        </p:spPr>
        <p:txBody>
          <a:bodyPr wrap="none" rtlCol="0">
            <a:spAutoFit/>
          </a:bodyPr>
          <a:lstStyle/>
          <a:p>
            <a:r>
              <a:rPr lang="en-GB" sz="800" b="1" dirty="0" smtClean="0"/>
              <a:t>130</a:t>
            </a:r>
            <a:endParaRPr lang="en-GB" sz="800" b="1" dirty="0"/>
          </a:p>
        </p:txBody>
      </p:sp>
      <p:sp>
        <p:nvSpPr>
          <p:cNvPr id="43" name="TextBox 42"/>
          <p:cNvSpPr txBox="1"/>
          <p:nvPr/>
        </p:nvSpPr>
        <p:spPr>
          <a:xfrm>
            <a:off x="1200478" y="2882648"/>
            <a:ext cx="338554" cy="215444"/>
          </a:xfrm>
          <a:prstGeom prst="rect">
            <a:avLst/>
          </a:prstGeom>
          <a:noFill/>
        </p:spPr>
        <p:txBody>
          <a:bodyPr wrap="none" rtlCol="0">
            <a:spAutoFit/>
          </a:bodyPr>
          <a:lstStyle/>
          <a:p>
            <a:r>
              <a:rPr lang="en-GB" sz="800" b="1" dirty="0" smtClean="0"/>
              <a:t>100</a:t>
            </a:r>
            <a:endParaRPr lang="en-GB" sz="800" b="1" dirty="0"/>
          </a:p>
        </p:txBody>
      </p:sp>
      <p:sp>
        <p:nvSpPr>
          <p:cNvPr id="44" name="TextBox 43"/>
          <p:cNvSpPr txBox="1"/>
          <p:nvPr/>
        </p:nvSpPr>
        <p:spPr>
          <a:xfrm>
            <a:off x="1245656" y="3737859"/>
            <a:ext cx="287258" cy="215444"/>
          </a:xfrm>
          <a:prstGeom prst="rect">
            <a:avLst/>
          </a:prstGeom>
          <a:noFill/>
        </p:spPr>
        <p:txBody>
          <a:bodyPr wrap="none" rtlCol="0">
            <a:spAutoFit/>
          </a:bodyPr>
          <a:lstStyle/>
          <a:p>
            <a:r>
              <a:rPr lang="en-GB" sz="800" b="1" dirty="0" smtClean="0"/>
              <a:t>50</a:t>
            </a:r>
            <a:endParaRPr lang="en-GB" sz="800" b="1" dirty="0"/>
          </a:p>
        </p:txBody>
      </p:sp>
      <p:sp>
        <p:nvSpPr>
          <p:cNvPr id="46" name="TextBox 19"/>
          <p:cNvSpPr txBox="1"/>
          <p:nvPr/>
        </p:nvSpPr>
        <p:spPr>
          <a:xfrm>
            <a:off x="263843" y="5450480"/>
            <a:ext cx="7866611"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000" b="1" dirty="0">
                <a:latin typeface="Times New Roman" panose="02020603050405020304" pitchFamily="18" charset="0"/>
                <a:ea typeface="Times New Roman" panose="02020603050405020304" pitchFamily="18" charset="0"/>
              </a:rPr>
              <a:t>Figure 3-figure supplement 1F-source data 1. </a:t>
            </a:r>
            <a:r>
              <a:rPr lang="en-GB" sz="1000" dirty="0" smtClean="0"/>
              <a:t>Raw </a:t>
            </a:r>
            <a:r>
              <a:rPr lang="en-GB" sz="1000" dirty="0"/>
              <a:t>unedited images of </a:t>
            </a:r>
            <a:r>
              <a:rPr lang="en-GB" sz="1000" dirty="0" smtClean="0"/>
              <a:t>co-immunoprecipitation </a:t>
            </a:r>
            <a:r>
              <a:rPr lang="en-GB" sz="1000" dirty="0"/>
              <a:t>analysis of TRIM28 with ZMYM3. Immunoprecipitation (IP) was performed with ZMYM2 or control IgG antibody from U2OS cells in the presence of NEM and the resulting TRIM28 detected by immunoblotting (IB). 10% input is </a:t>
            </a:r>
            <a:r>
              <a:rPr lang="en-GB" sz="1000" dirty="0" smtClean="0"/>
              <a:t>shown. The regions used for creating the final figure are boxed. Molecular weight marker sizes (</a:t>
            </a:r>
            <a:r>
              <a:rPr lang="en-GB" sz="1000" dirty="0" err="1" smtClean="0"/>
              <a:t>kDa</a:t>
            </a:r>
            <a:r>
              <a:rPr lang="en-GB" sz="1000" dirty="0" smtClean="0"/>
              <a:t>) are shown on the left.</a:t>
            </a:r>
            <a:endParaRPr lang="en-GB" sz="1000" u="sng" dirty="0"/>
          </a:p>
        </p:txBody>
      </p:sp>
    </p:spTree>
    <p:extLst>
      <p:ext uri="{BB962C8B-B14F-4D97-AF65-F5344CB8AC3E}">
        <p14:creationId xmlns:p14="http://schemas.microsoft.com/office/powerpoint/2010/main" val="21686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1412</Words>
  <Application>Microsoft Office PowerPoint</Application>
  <PresentationFormat>Widescreen</PresentationFormat>
  <Paragraphs>477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Zongling Ji</dc:creator>
  <cp:lastModifiedBy>Andrew Sharrocks</cp:lastModifiedBy>
  <cp:revision>107</cp:revision>
  <dcterms:created xsi:type="dcterms:W3CDTF">2023-06-22T12:27:32Z</dcterms:created>
  <dcterms:modified xsi:type="dcterms:W3CDTF">2023-10-17T09:50:35Z</dcterms:modified>
</cp:coreProperties>
</file>